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7" r:id="rId4"/>
    <p:sldId id="286" r:id="rId5"/>
    <p:sldId id="288" r:id="rId6"/>
    <p:sldId id="289" r:id="rId7"/>
    <p:sldId id="258" r:id="rId8"/>
    <p:sldId id="260" r:id="rId9"/>
    <p:sldId id="272" r:id="rId10"/>
    <p:sldId id="273" r:id="rId11"/>
    <p:sldId id="262" r:id="rId12"/>
    <p:sldId id="263" r:id="rId13"/>
    <p:sldId id="271" r:id="rId14"/>
    <p:sldId id="284" r:id="rId15"/>
    <p:sldId id="285" r:id="rId16"/>
    <p:sldId id="261" r:id="rId17"/>
    <p:sldId id="280" r:id="rId18"/>
    <p:sldId id="283" r:id="rId19"/>
    <p:sldId id="276" r:id="rId20"/>
    <p:sldId id="265" r:id="rId21"/>
    <p:sldId id="266" r:id="rId22"/>
    <p:sldId id="267" r:id="rId23"/>
    <p:sldId id="269" r:id="rId24"/>
    <p:sldId id="268" r:id="rId25"/>
    <p:sldId id="264" r:id="rId26"/>
    <p:sldId id="275" r:id="rId27"/>
    <p:sldId id="281" r:id="rId28"/>
    <p:sldId id="278" r:id="rId29"/>
    <p:sldId id="274" r:id="rId30"/>
    <p:sldId id="279" r:id="rId31"/>
    <p:sldId id="270" r:id="rId32"/>
    <p:sldId id="282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57"/>
    <p:restoredTop sz="94707"/>
  </p:normalViewPr>
  <p:slideViewPr>
    <p:cSldViewPr snapToGrid="0" snapToObjects="1">
      <p:cViewPr varScale="1">
        <p:scale>
          <a:sx n="79" d="100"/>
          <a:sy n="79" d="100"/>
        </p:scale>
        <p:origin x="-90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9DA0-513F-A74A-9E02-7AF39BD5176B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EC9D-94D3-7B44-ABCA-0C1198E68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363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2018 46%</a:t>
            </a:r>
          </a:p>
          <a:p>
            <a:r>
              <a:rPr lang="en-US" dirty="0"/>
              <a:t>2017 59%</a:t>
            </a:r>
          </a:p>
          <a:p>
            <a:r>
              <a:rPr lang="en-US" dirty="0"/>
              <a:t>2015 53%</a:t>
            </a:r>
          </a:p>
          <a:p>
            <a:r>
              <a:rPr lang="en-US" dirty="0"/>
              <a:t>2016 46%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9EC9D-94D3-7B44-ABCA-0C1198E687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830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3054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1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03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926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241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791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330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52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83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802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515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FB9DC-486E-2B41-B2A2-C80B96BA486D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34A9-EC76-5649-86F6-806B69328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526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ep.org/About-Us/Clinical-Emergency-Data-Registry-Committee/" TargetMode="External"/><Relationship Id="rId13" Type="http://schemas.openxmlformats.org/officeDocument/2006/relationships/hyperlink" Target="https://www.acep.org/WorkArea/linkit.aspx?LinkIdentifier=id&amp;ItemID=23064&amp;libID=23086" TargetMode="External"/><Relationship Id="rId18" Type="http://schemas.openxmlformats.org/officeDocument/2006/relationships/hyperlink" Target="https://www.acep.org/WorkArea/linkit.aspx?LinkIdentifier=id&amp;ItemID=23092&amp;libID=23114" TargetMode="External"/><Relationship Id="rId26" Type="http://schemas.openxmlformats.org/officeDocument/2006/relationships/hyperlink" Target="https://www.acep.org/WorkArea/linkit.aspx?LinkIdentifier=id&amp;ItemID=23142&amp;libID=23164" TargetMode="External"/><Relationship Id="rId3" Type="http://schemas.openxmlformats.org/officeDocument/2006/relationships/hyperlink" Target="https://www.acep.org/WorkArea/linkit.aspx?LinkIdentifier=id&amp;ItemID=23018&amp;libID=23040" TargetMode="External"/><Relationship Id="rId21" Type="http://schemas.openxmlformats.org/officeDocument/2006/relationships/hyperlink" Target="https://www.acep.org/About-Us/National-Chapter-Relations-Committee/" TargetMode="External"/><Relationship Id="rId7" Type="http://schemas.openxmlformats.org/officeDocument/2006/relationships/hyperlink" Target="https://www.acep.org/WorkArea/linkit.aspx?LinkIdentifier=id&amp;ItemID=23042" TargetMode="External"/><Relationship Id="rId12" Type="http://schemas.openxmlformats.org/officeDocument/2006/relationships/hyperlink" Target="https://www.acep.org/WorkArea/linkit.aspx?LinkIdentifier=id&amp;ItemID=33630&amp;libID=33688" TargetMode="External"/><Relationship Id="rId17" Type="http://schemas.openxmlformats.org/officeDocument/2006/relationships/hyperlink" Target="https://www.acep.org/WorkArea/linkit.aspx?LinkIdentifier=id&amp;ItemID=23086&amp;libID=23108" TargetMode="External"/><Relationship Id="rId25" Type="http://schemas.openxmlformats.org/officeDocument/2006/relationships/hyperlink" Target="https://www.acep.org/WorkArea/linkit.aspx?LinkIdentifier=id&amp;ItemID=23136&amp;libID=23158" TargetMode="External"/><Relationship Id="rId2" Type="http://schemas.openxmlformats.org/officeDocument/2006/relationships/hyperlink" Target="file:///\\uploadedFiles\ACEP\About_Us\Leadership\Committees\Committee%20Manual(2).pdf" TargetMode="External"/><Relationship Id="rId16" Type="http://schemas.openxmlformats.org/officeDocument/2006/relationships/hyperlink" Target="https://www.acep.org/WorkArea/linkit.aspx?LinkIdentifier=id&amp;ItemID=23080&amp;libID=23102" TargetMode="External"/><Relationship Id="rId20" Type="http://schemas.openxmlformats.org/officeDocument/2006/relationships/hyperlink" Target="https://www.acep.org/WorkArea/linkit.aspx?LinkIdentifier=id&amp;ItemID=23106&amp;libID=23128" TargetMode="External"/><Relationship Id="rId29" Type="http://schemas.openxmlformats.org/officeDocument/2006/relationships/hyperlink" Target="https://www.acep.org/WorkArea/linkit.aspx?LinkIdentifier=id&amp;ItemID=23176&amp;libID=2319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cep.org/WorkArea/linkit.aspx?LinkIdentifier=id&amp;ItemID=23036&amp;libID=23058" TargetMode="External"/><Relationship Id="rId11" Type="http://schemas.openxmlformats.org/officeDocument/2006/relationships/hyperlink" Target="https://www.acep.org/about-us/compensation-committee/" TargetMode="External"/><Relationship Id="rId24" Type="http://schemas.openxmlformats.org/officeDocument/2006/relationships/hyperlink" Target="https://www.acep.org/WorkArea/linkit.aspx?LinkIdentifier=id&amp;ItemID=23130&amp;libID=23152" TargetMode="External"/><Relationship Id="rId5" Type="http://schemas.openxmlformats.org/officeDocument/2006/relationships/hyperlink" Target="https://www.acep.org/WorkArea/linkit.aspx?LinkIdentifier=id&amp;ItemID=23030&amp;libID=23052" TargetMode="External"/><Relationship Id="rId15" Type="http://schemas.openxmlformats.org/officeDocument/2006/relationships/hyperlink" Target="https://www.acep.org/WorkArea/linkit.aspx?LinkIdentifier=id&amp;ItemID=23074&amp;libID=23096" TargetMode="External"/><Relationship Id="rId23" Type="http://schemas.openxmlformats.org/officeDocument/2006/relationships/hyperlink" Target="https://www.acep.org/WorkArea/linkit.aspx?LinkIdentifier=id&amp;ItemID=23124&amp;libID=23146" TargetMode="External"/><Relationship Id="rId28" Type="http://schemas.openxmlformats.org/officeDocument/2006/relationships/hyperlink" Target="https://www.acep.org/WorkArea/linkit.aspx?LinkIdentifier=id&amp;ItemID=23166&amp;libID=23188" TargetMode="External"/><Relationship Id="rId10" Type="http://schemas.openxmlformats.org/officeDocument/2006/relationships/hyperlink" Target="https://www.acep.org/WorkArea/linkit.aspx?LinkIdentifier=id&amp;ItemID=23052&amp;libID=23074" TargetMode="External"/><Relationship Id="rId19" Type="http://schemas.openxmlformats.org/officeDocument/2006/relationships/hyperlink" Target="https://www.acep.org/WorkArea/linkit.aspx?LinkIdentifier=id&amp;ItemID=23098&amp;libID=23120" TargetMode="External"/><Relationship Id="rId4" Type="http://schemas.openxmlformats.org/officeDocument/2006/relationships/hyperlink" Target="https://www.acep.org/WorkArea/linkit.aspx?LinkIdentifier=id&amp;ItemID=23024&amp;libID=23046" TargetMode="External"/><Relationship Id="rId9" Type="http://schemas.openxmlformats.org/officeDocument/2006/relationships/hyperlink" Target="https://www.acep.org/WorkArea/linkit.aspx?LinkIdentifier=id&amp;ItemID=23044&amp;libID=23066" TargetMode="External"/><Relationship Id="rId14" Type="http://schemas.openxmlformats.org/officeDocument/2006/relationships/hyperlink" Target="https://www.acep.org/WorkArea/linkit.aspx?LinkIdentifier=id&amp;ItemID=23068&amp;libID=23090" TargetMode="External"/><Relationship Id="rId22" Type="http://schemas.openxmlformats.org/officeDocument/2006/relationships/hyperlink" Target="https://www.acep.org/WorkArea/linkit.aspx?LinkIdentifier=id&amp;ItemID=33632&amp;libID=33690" TargetMode="External"/><Relationship Id="rId27" Type="http://schemas.openxmlformats.org/officeDocument/2006/relationships/hyperlink" Target="https://www.acep.org/WorkArea/linkit.aspx?LinkIdentifier=id&amp;ItemID=23146&amp;libID=2316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2029" y="2104775"/>
            <a:ext cx="9144000" cy="2387600"/>
          </a:xfrm>
        </p:spPr>
        <p:txBody>
          <a:bodyPr/>
          <a:lstStyle/>
          <a:p>
            <a:r>
              <a:rPr lang="en-US" dirty="0"/>
              <a:t>ACEP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2029" y="4925512"/>
            <a:ext cx="9144000" cy="1655762"/>
          </a:xfrm>
        </p:spPr>
        <p:txBody>
          <a:bodyPr/>
          <a:lstStyle/>
          <a:p>
            <a:r>
              <a:rPr lang="en-US" dirty="0"/>
              <a:t>Paul Kivela, MD, MBA, FACEP</a:t>
            </a:r>
          </a:p>
          <a:p>
            <a:r>
              <a:rPr lang="en-US" dirty="0"/>
              <a:t>President ACEP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90E84F-2837-AE4F-85BE-FE02EDF3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742" y="1299210"/>
            <a:ext cx="6060574" cy="19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25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CD181-7731-3B4A-91D8-5C3B6E9C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 Sections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1856B04-BA21-844D-8652-9E540DD15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4986" y="1825625"/>
            <a:ext cx="4388027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96AF9CC7-35A4-1946-B164-7AFABC996D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9699" y="1825625"/>
            <a:ext cx="4066602" cy="4351338"/>
          </a:xfrm>
        </p:spPr>
      </p:pic>
    </p:spTree>
    <p:extLst>
      <p:ext uri="{BB962C8B-B14F-4D97-AF65-F5344CB8AC3E}">
        <p14:creationId xmlns:p14="http://schemas.microsoft.com/office/powerpoint/2010/main" xmlns="" val="50122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40D14-79E9-D646-9AA9-77BD2424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9BD921-C55A-6845-84DE-F28138EC75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Opioids</a:t>
            </a:r>
          </a:p>
          <a:p>
            <a:r>
              <a:rPr lang="en-US" dirty="0"/>
              <a:t>Gun Violence</a:t>
            </a:r>
          </a:p>
          <a:p>
            <a:r>
              <a:rPr lang="en-US" dirty="0"/>
              <a:t>Trauma integration</a:t>
            </a:r>
          </a:p>
          <a:p>
            <a:r>
              <a:rPr lang="en-US" dirty="0"/>
              <a:t>May 20-23, 2018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48EC7E6-A957-874E-B8D7-82AB79F41E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3626" y="1690688"/>
            <a:ext cx="6399437" cy="1919831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60126CDB-B7D6-D84B-80B9-95822184D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16" y="1825625"/>
            <a:ext cx="6399437" cy="19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141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39DA4-D61E-4243-91FE-DD699618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546F3-1393-2045-B3BA-549E59CFDA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Mandatory CME</a:t>
            </a:r>
          </a:p>
          <a:p>
            <a:r>
              <a:rPr lang="en-US" dirty="0"/>
              <a:t>Prudent Layperson</a:t>
            </a:r>
          </a:p>
          <a:p>
            <a:r>
              <a:rPr lang="en-US" dirty="0"/>
              <a:t>Out-of-Network Legislation</a:t>
            </a:r>
          </a:p>
          <a:p>
            <a:r>
              <a:rPr lang="en-US" dirty="0"/>
              <a:t>Opioid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5CB2756-E3EA-4943-A498-B38FC50D2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0519" y="1371600"/>
            <a:ext cx="7018872" cy="5269832"/>
          </a:xfrm>
        </p:spPr>
      </p:pic>
    </p:spTree>
    <p:extLst>
      <p:ext uri="{BB962C8B-B14F-4D97-AF65-F5344CB8AC3E}">
        <p14:creationId xmlns:p14="http://schemas.microsoft.com/office/powerpoint/2010/main" xmlns="" val="296518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4E632-3B31-5A40-AF9F-F3832122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677542-FEBB-D646-898D-612955C8F5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ECG</a:t>
            </a:r>
          </a:p>
          <a:p>
            <a:r>
              <a:rPr lang="en-US" dirty="0"/>
              <a:t>RUC</a:t>
            </a:r>
          </a:p>
          <a:p>
            <a:r>
              <a:rPr lang="en-US" dirty="0" err="1"/>
              <a:t>Downcoding</a:t>
            </a:r>
            <a:endParaRPr lang="en-US" dirty="0"/>
          </a:p>
          <a:p>
            <a:r>
              <a:rPr lang="en-US" dirty="0"/>
              <a:t>OON Billing/Surprise Coverage</a:t>
            </a:r>
          </a:p>
          <a:p>
            <a:r>
              <a:rPr lang="en-US" dirty="0"/>
              <a:t>Failure to pay</a:t>
            </a:r>
          </a:p>
          <a:p>
            <a:r>
              <a:rPr lang="en-US" dirty="0"/>
              <a:t>Insurer Scorecard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A2A043F-49F8-6843-B0D7-EFE7887BA4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01282" y="365125"/>
            <a:ext cx="5171518" cy="6349191"/>
          </a:xfrm>
        </p:spPr>
      </p:pic>
    </p:spTree>
    <p:extLst>
      <p:ext uri="{BB962C8B-B14F-4D97-AF65-F5344CB8AC3E}">
        <p14:creationId xmlns:p14="http://schemas.microsoft.com/office/powerpoint/2010/main" xmlns="" val="246232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AA3CCD-5287-8F4E-83B0-9D0FA107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Payment Methodologies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83543F-CAB3-0C46-882C-842A022E6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Models</a:t>
            </a:r>
          </a:p>
          <a:p>
            <a:pPr lvl="1"/>
            <a:r>
              <a:rPr lang="en-US" dirty="0"/>
              <a:t>Avoidable admissions</a:t>
            </a:r>
          </a:p>
          <a:p>
            <a:pPr lvl="1"/>
            <a:r>
              <a:rPr lang="en-US" dirty="0"/>
              <a:t>Coordinating care</a:t>
            </a:r>
          </a:p>
          <a:p>
            <a:pPr lvl="1"/>
            <a:r>
              <a:rPr lang="en-US" dirty="0"/>
              <a:t>Avoid frequent</a:t>
            </a:r>
          </a:p>
          <a:p>
            <a:r>
              <a:rPr lang="en-US" dirty="0"/>
              <a:t>Bundled payments</a:t>
            </a:r>
          </a:p>
          <a:p>
            <a:r>
              <a:rPr lang="en-US" dirty="0"/>
              <a:t>Single Payer</a:t>
            </a:r>
          </a:p>
        </p:txBody>
      </p:sp>
    </p:spTree>
    <p:extLst>
      <p:ext uri="{BB962C8B-B14F-4D97-AF65-F5344CB8AC3E}">
        <p14:creationId xmlns:p14="http://schemas.microsoft.com/office/powerpoint/2010/main" xmlns="" val="66454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BC982F-F5A9-0246-B956-AF8D9421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CEDR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1B73D9E-DEA9-674F-AE07-689586907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716" y="1825625"/>
            <a:ext cx="8374567" cy="4351338"/>
          </a:xfrm>
        </p:spPr>
      </p:pic>
    </p:spTree>
    <p:extLst>
      <p:ext uri="{BB962C8B-B14F-4D97-AF65-F5344CB8AC3E}">
        <p14:creationId xmlns:p14="http://schemas.microsoft.com/office/powerpoint/2010/main" xmlns="" val="370495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AA7FE5-CB42-E24E-883A-F03F7E46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60FE64-DFD3-0F4A-A3AD-368505C10C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Website</a:t>
            </a:r>
          </a:p>
          <a:p>
            <a:r>
              <a:rPr lang="en-US" dirty="0"/>
              <a:t>Emails</a:t>
            </a:r>
          </a:p>
          <a:p>
            <a:r>
              <a:rPr lang="en-US" dirty="0" err="1"/>
              <a:t>ACEPNow</a:t>
            </a:r>
            <a:endParaRPr lang="en-US" dirty="0"/>
          </a:p>
          <a:p>
            <a:r>
              <a:rPr lang="en-US" dirty="0"/>
              <a:t>Updates</a:t>
            </a:r>
          </a:p>
          <a:p>
            <a:r>
              <a:rPr lang="en-US" dirty="0"/>
              <a:t>Social Media</a:t>
            </a:r>
          </a:p>
          <a:p>
            <a:pPr lvl="1"/>
            <a:r>
              <a:rPr lang="en-US" dirty="0"/>
              <a:t>Twitter handles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33C052B-45E7-0B44-B7F2-D603E27452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36889" y="1825625"/>
            <a:ext cx="6309153" cy="3920544"/>
          </a:xfrm>
        </p:spPr>
      </p:pic>
    </p:spTree>
    <p:extLst>
      <p:ext uri="{BB962C8B-B14F-4D97-AF65-F5344CB8AC3E}">
        <p14:creationId xmlns:p14="http://schemas.microsoft.com/office/powerpoint/2010/main" xmlns="" val="38928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353D63-9AD6-3C42-B043-E1110DF9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Support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0CF55EC-DB7B-AE40-875E-9E1965142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199" y="1281024"/>
            <a:ext cx="6873761" cy="5576976"/>
          </a:xfrm>
        </p:spPr>
      </p:pic>
    </p:spTree>
    <p:extLst>
      <p:ext uri="{BB962C8B-B14F-4D97-AF65-F5344CB8AC3E}">
        <p14:creationId xmlns:p14="http://schemas.microsoft.com/office/powerpoint/2010/main" xmlns="" val="2954927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255A3-A4E2-4042-90BD-195189BC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EMS Week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656C685-A6C6-BC43-AB47-068EEC24E3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0473" y="435196"/>
            <a:ext cx="7376019" cy="125549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300C0E-4B66-6549-8743-3AF4A59E5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945941"/>
            <a:ext cx="5181600" cy="4351338"/>
          </a:xfrm>
        </p:spPr>
        <p:txBody>
          <a:bodyPr/>
          <a:lstStyle/>
          <a:p>
            <a:pPr fontAlgn="base"/>
            <a:r>
              <a:rPr lang="en-US" dirty="0"/>
              <a:t>May 20-26, 2018</a:t>
            </a:r>
          </a:p>
          <a:p>
            <a:pPr fontAlgn="base"/>
            <a:r>
              <a:rPr lang="en-US" dirty="0"/>
              <a:t>Monday - Education</a:t>
            </a:r>
          </a:p>
          <a:p>
            <a:pPr fontAlgn="base"/>
            <a:r>
              <a:rPr lang="en-US" dirty="0"/>
              <a:t>Tuesday - Safety Tuesday</a:t>
            </a:r>
          </a:p>
          <a:p>
            <a:pPr fontAlgn="base"/>
            <a:r>
              <a:rPr lang="en-US" dirty="0"/>
              <a:t>Wednesday - EMS for Children Day</a:t>
            </a:r>
          </a:p>
          <a:p>
            <a:pPr fontAlgn="base"/>
            <a:r>
              <a:rPr lang="en-US" dirty="0"/>
              <a:t>Thursday - Save-A-Life (CPR and Stop the Bleed)</a:t>
            </a:r>
          </a:p>
          <a:p>
            <a:pPr fontAlgn="base"/>
            <a:r>
              <a:rPr lang="en-US" dirty="0"/>
              <a:t>Friday - EMS Recognition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780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DDA3B-928A-7C4D-B5EE-EC40FCAF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Sedation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F80FD-30E9-D548-A6CC-CDE97F275B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ASA Guidelines</a:t>
            </a:r>
          </a:p>
          <a:p>
            <a:r>
              <a:rPr lang="en-US" dirty="0"/>
              <a:t>Clinical policy questions</a:t>
            </a:r>
          </a:p>
          <a:p>
            <a:r>
              <a:rPr lang="en-US" dirty="0"/>
              <a:t>Met with CMS</a:t>
            </a:r>
          </a:p>
          <a:p>
            <a:r>
              <a:rPr lang="en-US" dirty="0"/>
              <a:t>Redoing Procedural Sedation Guidelines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1097863-57C4-3646-A6EA-AD2C053074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6213" y="1233487"/>
            <a:ext cx="4707587" cy="4228849"/>
          </a:xfrm>
        </p:spPr>
      </p:pic>
    </p:spTree>
    <p:extLst>
      <p:ext uri="{BB962C8B-B14F-4D97-AF65-F5344CB8AC3E}">
        <p14:creationId xmlns:p14="http://schemas.microsoft.com/office/powerpoint/2010/main" xmlns="" val="425734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ACEP turns 50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8424880-034F-6D4E-A7B7-5E374ED639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1532" y="2688116"/>
            <a:ext cx="10660800" cy="277625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B80F5EF-166C-2E41-9FD1-7D125D716E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1103" y="365125"/>
            <a:ext cx="4076700" cy="1574800"/>
          </a:xfrm>
        </p:spPr>
      </p:pic>
    </p:spTree>
    <p:extLst>
      <p:ext uri="{BB962C8B-B14F-4D97-AF65-F5344CB8AC3E}">
        <p14:creationId xmlns:p14="http://schemas.microsoft.com/office/powerpoint/2010/main" xmlns="" val="54075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AE1E4E-FA94-844A-8B3D-3376CC4E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DD001E-E6AF-244A-BC82-49A824F39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Opiates</a:t>
            </a:r>
          </a:p>
          <a:p>
            <a:r>
              <a:rPr lang="en-US" dirty="0"/>
              <a:t>End-of-life</a:t>
            </a:r>
          </a:p>
          <a:p>
            <a:r>
              <a:rPr lang="en-US" dirty="0"/>
              <a:t>Violence</a:t>
            </a:r>
          </a:p>
          <a:p>
            <a:r>
              <a:rPr lang="en-US" dirty="0"/>
              <a:t>Medication shortages</a:t>
            </a:r>
          </a:p>
          <a:p>
            <a:r>
              <a:rPr lang="en-US" dirty="0"/>
              <a:t>PDMP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9029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5AF406-F529-8C4F-9EE3-FC1C0065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11B975-4BAA-1C43-83C8-F2CFAE99B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Working with AHA as this is  systems problem</a:t>
            </a:r>
          </a:p>
          <a:p>
            <a:r>
              <a:rPr lang="en-US" dirty="0"/>
              <a:t>Working APA on solutions to expedite discharge from the Emergency Department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920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6E025-CF0F-E14A-A5BC-2FE69BF8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Psychiatric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D0ED-DDD7-AD43-BB6B-ACB636179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ED-Safe</a:t>
            </a:r>
          </a:p>
          <a:p>
            <a:r>
              <a:rPr lang="en-US" dirty="0"/>
              <a:t>Psychiatric Receiving Centers (Alameda Model)</a:t>
            </a:r>
          </a:p>
          <a:p>
            <a:r>
              <a:rPr lang="en-US" dirty="0"/>
              <a:t>Psychiatric Policy Writing Group</a:t>
            </a:r>
          </a:p>
          <a:p>
            <a:r>
              <a:rPr lang="en-US" dirty="0"/>
              <a:t>CMS meetings to clarify EMTALA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7793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334137-07B3-C440-B42A-D3DDDFE5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ACS/COT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1550D9-0B80-3A4D-8816-E1B3D822F0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Trauma Certification</a:t>
            </a:r>
          </a:p>
          <a:p>
            <a:r>
              <a:rPr lang="en-US" dirty="0"/>
              <a:t>Stop the Bleed</a:t>
            </a:r>
          </a:p>
          <a:p>
            <a:r>
              <a:rPr lang="en-US" dirty="0"/>
              <a:t>Joint Policy Statements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3F1AD7F-BE90-FA4C-9426-06011C9452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2674" y="470439"/>
            <a:ext cx="4262854" cy="5558761"/>
          </a:xfrm>
        </p:spPr>
      </p:pic>
    </p:spTree>
    <p:extLst>
      <p:ext uri="{BB962C8B-B14F-4D97-AF65-F5344CB8AC3E}">
        <p14:creationId xmlns:p14="http://schemas.microsoft.com/office/powerpoint/2010/main" xmlns="" val="24792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1C760A-F257-904B-AC76-7438BD66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F0568C-8EB8-1A44-A07C-D25FB04232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ACLS</a:t>
            </a:r>
          </a:p>
          <a:p>
            <a:r>
              <a:rPr lang="en-US" dirty="0"/>
              <a:t>APLS</a:t>
            </a:r>
          </a:p>
          <a:p>
            <a:r>
              <a:rPr lang="en-US" dirty="0"/>
              <a:t>PALS</a:t>
            </a:r>
          </a:p>
          <a:p>
            <a:r>
              <a:rPr lang="en-US" dirty="0"/>
              <a:t>ATLS CME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8B7955F-B435-E746-AA26-48F35A737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7915" y="657461"/>
            <a:ext cx="7873289" cy="5719275"/>
          </a:xfrm>
        </p:spPr>
      </p:pic>
    </p:spTree>
    <p:extLst>
      <p:ext uri="{BB962C8B-B14F-4D97-AF65-F5344CB8AC3E}">
        <p14:creationId xmlns:p14="http://schemas.microsoft.com/office/powerpoint/2010/main" xmlns="" val="3387433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0761F-869D-9B40-98B9-AD39BE25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1EA59-772A-9C44-9A95-E5E5717E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Emergency Department Directors Academy</a:t>
            </a:r>
          </a:p>
          <a:p>
            <a:r>
              <a:rPr lang="en-US" dirty="0"/>
              <a:t>LAC2018</a:t>
            </a:r>
          </a:p>
          <a:p>
            <a:r>
              <a:rPr lang="en-US" dirty="0"/>
              <a:t>Executive Directors meeting at LAC and Summit in Dallas</a:t>
            </a:r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D7FEE569-0352-3E43-BF82-48EC38B2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58" y="4001294"/>
            <a:ext cx="6399437" cy="191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769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A66FD-8E60-684B-8A86-D9BA2DC4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Legal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A43E4-1DF9-2D4C-9E4D-2FE1A4CE5B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Egregious witness testimony</a:t>
            </a:r>
          </a:p>
          <a:p>
            <a:r>
              <a:rPr lang="en-US" dirty="0"/>
              <a:t>Peer Review Requirement</a:t>
            </a:r>
          </a:p>
          <a:p>
            <a:r>
              <a:rPr lang="en-US" dirty="0"/>
              <a:t>Clinical Policies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A494619-6DBA-504B-B44D-28AA948E4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03" y="1485106"/>
            <a:ext cx="5431397" cy="4084074"/>
          </a:xfrm>
        </p:spPr>
      </p:pic>
    </p:spTree>
    <p:extLst>
      <p:ext uri="{BB962C8B-B14F-4D97-AF65-F5344CB8AC3E}">
        <p14:creationId xmlns:p14="http://schemas.microsoft.com/office/powerpoint/2010/main" xmlns="" val="1499786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17CB7D-3D8F-164A-80C2-A4095402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the Individual Physician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48023-B7B0-E14D-A6BC-71514E613F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Egregious Testimony</a:t>
            </a:r>
          </a:p>
          <a:p>
            <a:r>
              <a:rPr lang="en-US" dirty="0"/>
              <a:t>Insurance </a:t>
            </a:r>
          </a:p>
          <a:p>
            <a:r>
              <a:rPr lang="en-US" dirty="0"/>
              <a:t>Scope of Practice</a:t>
            </a:r>
          </a:p>
          <a:p>
            <a:r>
              <a:rPr lang="en-US" dirty="0"/>
              <a:t>Improve work environment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82CC97-805E-3C42-A4F3-5593FC3EAB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Wellness Resources</a:t>
            </a:r>
          </a:p>
          <a:p>
            <a:r>
              <a:rPr lang="en-US" dirty="0"/>
              <a:t>“Plan B”</a:t>
            </a:r>
          </a:p>
        </p:txBody>
      </p:sp>
    </p:spTree>
    <p:extLst>
      <p:ext uri="{BB962C8B-B14F-4D97-AF65-F5344CB8AC3E}">
        <p14:creationId xmlns:p14="http://schemas.microsoft.com/office/powerpoint/2010/main" xmlns="" val="2963151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6149D-BDF1-3647-85C4-BDA3569A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E5206F-7C1B-B04F-9350-7A0FA3DE0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light of consolidation and certain occurrences</a:t>
            </a:r>
          </a:p>
          <a:p>
            <a:r>
              <a:rPr lang="en-US" dirty="0"/>
              <a:t>120 day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0897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1179D7-3A77-0B47-BBF0-016928D4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Contract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180C44-6F8E-2247-A988-AE9AE2634D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Emergency Department Directors Academy</a:t>
            </a:r>
          </a:p>
          <a:p>
            <a:r>
              <a:rPr lang="en-US" dirty="0"/>
              <a:t>Democratic Group Section</a:t>
            </a:r>
          </a:p>
          <a:p>
            <a:r>
              <a:rPr lang="en-US" dirty="0"/>
              <a:t>Billing &amp; Coding Conference</a:t>
            </a:r>
          </a:p>
          <a:p>
            <a:r>
              <a:rPr lang="en-US" dirty="0"/>
              <a:t>Contract Transitions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6B8823-CBF2-6640-A56F-8352AC6496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4354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DF9563-7F0D-4547-83CF-D6BB8483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77829E-771F-EB41-8987-4F9E3E9964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Wellness Week</a:t>
            </a:r>
          </a:p>
          <a:p>
            <a:r>
              <a:rPr lang="en-US" dirty="0"/>
              <a:t>Solution Resources</a:t>
            </a:r>
          </a:p>
          <a:p>
            <a:r>
              <a:rPr lang="en-US" dirty="0"/>
              <a:t>Work Environment</a:t>
            </a:r>
          </a:p>
          <a:p>
            <a:r>
              <a:rPr lang="en-US" dirty="0"/>
              <a:t>Work with AHA, ENA </a:t>
            </a:r>
          </a:p>
          <a:p>
            <a:r>
              <a:rPr lang="en-US" dirty="0"/>
              <a:t>House of 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42DE610-0E02-2048-B632-3F600EE7EA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4102" t="9566"/>
          <a:stretch/>
        </p:blipFill>
        <p:spPr>
          <a:xfrm>
            <a:off x="5198742" y="1690688"/>
            <a:ext cx="6824816" cy="3287063"/>
          </a:xfrm>
        </p:spPr>
      </p:pic>
    </p:spTree>
    <p:extLst>
      <p:ext uri="{BB962C8B-B14F-4D97-AF65-F5344CB8AC3E}">
        <p14:creationId xmlns:p14="http://schemas.microsoft.com/office/powerpoint/2010/main" xmlns="" val="3237622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B7E43F-BBFF-DC48-AF18-1936D9FF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9" y="264694"/>
            <a:ext cx="10515600" cy="1325563"/>
          </a:xfrm>
        </p:spPr>
        <p:txBody>
          <a:bodyPr/>
          <a:lstStyle/>
          <a:p>
            <a:r>
              <a:rPr lang="en-US" dirty="0"/>
              <a:t>PAC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B60E02-DF5D-0A47-B025-2941995E2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816" y="553451"/>
            <a:ext cx="8689659" cy="5912269"/>
          </a:xfrm>
        </p:spPr>
      </p:pic>
    </p:spTree>
    <p:extLst>
      <p:ext uri="{BB962C8B-B14F-4D97-AF65-F5344CB8AC3E}">
        <p14:creationId xmlns:p14="http://schemas.microsoft.com/office/powerpoint/2010/main" xmlns="" val="3076771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D8C0F-E5DC-8040-BFD5-2FF02418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ACEP Worth (125x12 hours)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62A690-EE4D-2D48-920B-46AB3CF27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 Add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8A97BFA-0E6A-4F49-A770-247758566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COMMB</a:t>
            </a:r>
          </a:p>
          <a:p>
            <a:r>
              <a:rPr lang="en-US" dirty="0"/>
              <a:t>ECG (-25 modifier)</a:t>
            </a:r>
          </a:p>
          <a:p>
            <a:r>
              <a:rPr lang="en-US" dirty="0"/>
              <a:t>RUC Valuation of 99281-5 (8%)</a:t>
            </a:r>
          </a:p>
          <a:p>
            <a:r>
              <a:rPr lang="en-US" dirty="0"/>
              <a:t>PLI (-5%)</a:t>
            </a:r>
          </a:p>
          <a:p>
            <a:r>
              <a:rPr lang="en-US" dirty="0"/>
              <a:t>Procedural Sedation</a:t>
            </a:r>
          </a:p>
          <a:p>
            <a:r>
              <a:rPr lang="en-US" dirty="0"/>
              <a:t>ACS-COT Trauma CME</a:t>
            </a:r>
          </a:p>
          <a:p>
            <a:r>
              <a:rPr lang="en-US" dirty="0"/>
              <a:t>CEDR</a:t>
            </a:r>
          </a:p>
          <a:p>
            <a:r>
              <a:rPr lang="en-US" dirty="0"/>
              <a:t>OON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2B064BF-DE10-9B4A-AD37-C1C905A94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ROI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21A3F29-27B8-3543-AB69-E267BB2BF0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20 hours </a:t>
            </a:r>
          </a:p>
          <a:p>
            <a:r>
              <a:rPr lang="en-US" dirty="0"/>
              <a:t>10 hours </a:t>
            </a:r>
          </a:p>
          <a:p>
            <a:r>
              <a:rPr lang="en-US" dirty="0"/>
              <a:t>90 hours </a:t>
            </a:r>
          </a:p>
          <a:p>
            <a:r>
              <a:rPr lang="en-US" dirty="0"/>
              <a:t>5 hours</a:t>
            </a:r>
          </a:p>
          <a:p>
            <a:r>
              <a:rPr lang="en-US" dirty="0"/>
              <a:t>10 hours</a:t>
            </a:r>
          </a:p>
          <a:p>
            <a:r>
              <a:rPr lang="en-US" dirty="0"/>
              <a:t>16 hours </a:t>
            </a:r>
          </a:p>
          <a:p>
            <a:r>
              <a:rPr lang="en-US" dirty="0"/>
              <a:t>14 hours</a:t>
            </a:r>
          </a:p>
          <a:p>
            <a:r>
              <a:rPr lang="en-US" dirty="0"/>
              <a:t>?????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09682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C0FC9-7D70-3048-98AD-2E47919B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all leaders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13061F97-F63F-A140-95B6-89CDEC4A4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184" y="1690688"/>
            <a:ext cx="5809631" cy="4528767"/>
          </a:xfrm>
        </p:spPr>
      </p:pic>
    </p:spTree>
    <p:extLst>
      <p:ext uri="{BB962C8B-B14F-4D97-AF65-F5344CB8AC3E}">
        <p14:creationId xmlns:p14="http://schemas.microsoft.com/office/powerpoint/2010/main" xmlns="" val="65803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D8C0F-E5DC-8040-BFD5-2FF02418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ACEP Worth (125x12 hours)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62A690-EE4D-2D48-920B-46AB3CF27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 Add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8A97BFA-0E6A-4F49-A770-247758566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COMMB</a:t>
            </a:r>
          </a:p>
          <a:p>
            <a:r>
              <a:rPr lang="en-US" dirty="0"/>
              <a:t>ECG (-25 modifier)</a:t>
            </a:r>
          </a:p>
          <a:p>
            <a:r>
              <a:rPr lang="en-US" dirty="0"/>
              <a:t>RUC Valuation of 99281-5 (8%)</a:t>
            </a:r>
          </a:p>
          <a:p>
            <a:r>
              <a:rPr lang="en-US" dirty="0"/>
              <a:t>PLI (-5%)</a:t>
            </a:r>
          </a:p>
          <a:p>
            <a:r>
              <a:rPr lang="en-US" dirty="0"/>
              <a:t>Procedural Sedation</a:t>
            </a:r>
          </a:p>
          <a:p>
            <a:r>
              <a:rPr lang="en-US" dirty="0"/>
              <a:t>ACS-COT Trauma CME</a:t>
            </a:r>
          </a:p>
          <a:p>
            <a:r>
              <a:rPr lang="en-US" dirty="0"/>
              <a:t>CEDR</a:t>
            </a:r>
          </a:p>
          <a:p>
            <a:r>
              <a:rPr lang="en-US" dirty="0"/>
              <a:t>OON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2B064BF-DE10-9B4A-AD37-C1C905A94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ROI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321A3F29-27B8-3543-AB69-E267BB2BF0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20 hours ($4000)</a:t>
            </a:r>
          </a:p>
          <a:p>
            <a:r>
              <a:rPr lang="en-US" dirty="0"/>
              <a:t>10 hours ($20x 100=$2000)</a:t>
            </a:r>
          </a:p>
          <a:p>
            <a:r>
              <a:rPr lang="en-US" dirty="0"/>
              <a:t>90 hours ($18000)</a:t>
            </a:r>
          </a:p>
          <a:p>
            <a:r>
              <a:rPr lang="en-US" dirty="0"/>
              <a:t>5 hours  ($1000)</a:t>
            </a:r>
          </a:p>
          <a:p>
            <a:r>
              <a:rPr lang="en-US" dirty="0"/>
              <a:t>10 hours ($200 x10)</a:t>
            </a:r>
          </a:p>
          <a:p>
            <a:r>
              <a:rPr lang="en-US" dirty="0"/>
              <a:t>16 hours ($3200)</a:t>
            </a:r>
          </a:p>
          <a:p>
            <a:r>
              <a:rPr lang="en-US" dirty="0"/>
              <a:t>14 hours ($2800)</a:t>
            </a:r>
          </a:p>
          <a:p>
            <a:r>
              <a:rPr lang="en-US" dirty="0"/>
              <a:t>?????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807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7EC204-6B7E-9245-9A28-59F491B5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 peaked???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C67F8A8-B3AE-CF46-8A16-3761BE1169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4771" y="1972019"/>
            <a:ext cx="5978271" cy="40652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9E2ED53-6A5A-994E-8D95-2BE5082CE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63202" y="1972019"/>
            <a:ext cx="6009462" cy="4065224"/>
          </a:xfrm>
        </p:spPr>
      </p:pic>
    </p:spTree>
    <p:extLst>
      <p:ext uri="{BB962C8B-B14F-4D97-AF65-F5344CB8AC3E}">
        <p14:creationId xmlns:p14="http://schemas.microsoft.com/office/powerpoint/2010/main" xmlns="" val="96588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18632-69F4-4C48-AE96-1A6E1CAA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wellness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165D53C-8B7E-2F42-A785-087E33BB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807" y="1825625"/>
            <a:ext cx="7798385" cy="4351338"/>
          </a:xfrm>
        </p:spPr>
      </p:pic>
    </p:spTree>
    <p:extLst>
      <p:ext uri="{BB962C8B-B14F-4D97-AF65-F5344CB8AC3E}">
        <p14:creationId xmlns:p14="http://schemas.microsoft.com/office/powerpoint/2010/main" xmlns="" val="29405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14C6B-59B8-4144-B62F-E8A89AA8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746417B-D0F2-A441-8241-2A0D0C5F84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4008" y="1933060"/>
            <a:ext cx="8177992" cy="372961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BCD383-F341-9D44-8C9C-AE5FC1712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674" y="1933060"/>
            <a:ext cx="5181600" cy="4351338"/>
          </a:xfrm>
        </p:spPr>
        <p:txBody>
          <a:bodyPr/>
          <a:lstStyle/>
          <a:p>
            <a:r>
              <a:rPr lang="en-US" dirty="0"/>
              <a:t>Work environment</a:t>
            </a:r>
          </a:p>
          <a:p>
            <a:r>
              <a:rPr lang="en-US" dirty="0"/>
              <a:t>Schedule 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Compensation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071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add to members and Emergency Physician Centric</a:t>
            </a:r>
          </a:p>
          <a:p>
            <a:r>
              <a:rPr lang="en-US" dirty="0"/>
              <a:t>Transparency</a:t>
            </a:r>
          </a:p>
          <a:p>
            <a:r>
              <a:rPr lang="en-US" dirty="0"/>
              <a:t>Efficiency/ Communication</a:t>
            </a:r>
          </a:p>
          <a:p>
            <a:r>
              <a:rPr lang="en-US" dirty="0"/>
              <a:t>Improve patient care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673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Representation</a:t>
            </a:r>
          </a:p>
          <a:p>
            <a:pPr lvl="1"/>
            <a:r>
              <a:rPr lang="en-US" dirty="0"/>
              <a:t>Geographic</a:t>
            </a:r>
          </a:p>
          <a:p>
            <a:pPr lvl="1"/>
            <a:r>
              <a:rPr lang="en-US" dirty="0"/>
              <a:t>Diversity</a:t>
            </a:r>
          </a:p>
          <a:p>
            <a:pPr lvl="1"/>
            <a:r>
              <a:rPr lang="en-US" dirty="0"/>
              <a:t>Skill sets</a:t>
            </a:r>
          </a:p>
          <a:p>
            <a:pPr lvl="1"/>
            <a:r>
              <a:rPr lang="en-US" dirty="0"/>
              <a:t>Practice type</a:t>
            </a:r>
          </a:p>
          <a:p>
            <a:r>
              <a:rPr lang="en-US" dirty="0"/>
              <a:t>BOD Campaign reform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5B5AB57-3A2F-F54B-8018-7CDB3274A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4079" y="866273"/>
            <a:ext cx="6930191" cy="4620127"/>
          </a:xfrm>
        </p:spPr>
      </p:pic>
    </p:spTree>
    <p:extLst>
      <p:ext uri="{BB962C8B-B14F-4D97-AF65-F5344CB8AC3E}">
        <p14:creationId xmlns:p14="http://schemas.microsoft.com/office/powerpoint/2010/main" xmlns="" val="1551569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F90C7-B5EE-694A-AE6D-70867EB0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  ACEP Committees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FF89FA1-A608-8340-BE08-E695B8E98E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en-US" dirty="0"/>
              <a:t> </a:t>
            </a:r>
            <a:r>
              <a:rPr lang="en-US" dirty="0">
                <a:hlinkClick r:id="rId2" tooltip=" Committee Manual "/>
              </a:rPr>
              <a:t> Committee Manual </a:t>
            </a:r>
            <a:endParaRPr lang="en-US" dirty="0"/>
          </a:p>
          <a:p>
            <a:pPr fontAlgn="base"/>
            <a:r>
              <a:rPr lang="en-US" dirty="0">
                <a:hlinkClick r:id="rId3" tooltip="Academic Affairs"/>
              </a:rPr>
              <a:t>Academic Affairs Committee</a:t>
            </a:r>
            <a:endParaRPr lang="en-US" dirty="0"/>
          </a:p>
          <a:p>
            <a:pPr fontAlgn="base"/>
            <a:r>
              <a:rPr lang="en-US" dirty="0">
                <a:hlinkClick r:id="rId4" tooltip="Audit Committee"/>
              </a:rPr>
              <a:t>Audit Committee</a:t>
            </a:r>
            <a:endParaRPr lang="en-US" dirty="0"/>
          </a:p>
          <a:p>
            <a:pPr fontAlgn="base"/>
            <a:r>
              <a:rPr lang="en-US" dirty="0">
                <a:hlinkClick r:id="rId5" tooltip="ACEP Committees"/>
              </a:rPr>
              <a:t>Awards Committee</a:t>
            </a:r>
            <a:endParaRPr lang="en-US" dirty="0"/>
          </a:p>
          <a:p>
            <a:pPr fontAlgn="base"/>
            <a:r>
              <a:rPr lang="en-US" dirty="0">
                <a:hlinkClick r:id="rId6" tooltip="Bylaws "/>
              </a:rPr>
              <a:t>Bylaws Committee</a:t>
            </a:r>
            <a:endParaRPr lang="en-US" dirty="0"/>
          </a:p>
          <a:p>
            <a:pPr fontAlgn="base"/>
            <a:r>
              <a:rPr lang="en-US" dirty="0">
                <a:hlinkClick r:id="rId7" tooltip="Bylaws Interpretation Committee"/>
              </a:rPr>
              <a:t>Bylaws Interpretation Committee</a:t>
            </a:r>
            <a:endParaRPr lang="en-US" dirty="0"/>
          </a:p>
          <a:p>
            <a:pPr fontAlgn="base"/>
            <a:r>
              <a:rPr lang="en-US" dirty="0">
                <a:hlinkClick r:id="rId8" tooltip="CEDR - Clinical Emergency Data Registry"/>
              </a:rPr>
              <a:t>CEDR - Clinical Emergency Data Registry Committee</a:t>
            </a:r>
            <a:endParaRPr lang="en-US" dirty="0"/>
          </a:p>
          <a:p>
            <a:pPr fontAlgn="base"/>
            <a:r>
              <a:rPr lang="en-US" dirty="0">
                <a:hlinkClick r:id="rId9" tooltip="Clinical Policies"/>
              </a:rPr>
              <a:t>Clinical Policies Committee</a:t>
            </a:r>
            <a:endParaRPr lang="en-US" dirty="0"/>
          </a:p>
          <a:p>
            <a:pPr fontAlgn="base"/>
            <a:r>
              <a:rPr lang="en-US" dirty="0">
                <a:hlinkClick r:id="rId10" tooltip="Coding and Nomenclature Advisory Committee "/>
              </a:rPr>
              <a:t>Coding &amp; Nomenclature Advisory Committee</a:t>
            </a:r>
            <a:endParaRPr lang="en-US" dirty="0"/>
          </a:p>
          <a:p>
            <a:pPr fontAlgn="base"/>
            <a:r>
              <a:rPr lang="en-US" dirty="0">
                <a:hlinkClick r:id="rId11" tooltip="Compensation "/>
              </a:rPr>
              <a:t>Compensation Committee</a:t>
            </a:r>
            <a:endParaRPr lang="en-US" dirty="0"/>
          </a:p>
          <a:p>
            <a:pPr fontAlgn="base"/>
            <a:r>
              <a:rPr lang="en-US" dirty="0">
                <a:hlinkClick r:id="rId12" tooltip="Disaster Preparedness and Response Committee "/>
              </a:rPr>
              <a:t>Disaster Preparedness &amp; Response Committee</a:t>
            </a:r>
            <a:endParaRPr lang="en-US" dirty="0"/>
          </a:p>
          <a:p>
            <a:pPr fontAlgn="base"/>
            <a:r>
              <a:rPr lang="en-US" dirty="0">
                <a:hlinkClick r:id="rId13" tooltip="Education Committee"/>
              </a:rPr>
              <a:t>Education Committee</a:t>
            </a:r>
            <a:endParaRPr lang="en-US" dirty="0"/>
          </a:p>
          <a:p>
            <a:pPr fontAlgn="base"/>
            <a:r>
              <a:rPr lang="en-US" dirty="0">
                <a:hlinkClick r:id="rId14" tooltip="Emergency Medical Services Committee"/>
              </a:rPr>
              <a:t>Emergency Medical Services Committee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0F9BDB5-50BE-FA48-B136-E3124582B6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en-US" dirty="0">
                <a:hlinkClick r:id="rId15" tooltip="Emergency Medicine Practice Committee"/>
              </a:rPr>
              <a:t>Emergency Medicine Practice Committee</a:t>
            </a:r>
            <a:endParaRPr lang="en-US" dirty="0"/>
          </a:p>
          <a:p>
            <a:pPr fontAlgn="base"/>
            <a:r>
              <a:rPr lang="en-US" dirty="0">
                <a:hlinkClick r:id="rId16" tooltip="Ethics Committee"/>
              </a:rPr>
              <a:t>Ethics Committee</a:t>
            </a:r>
            <a:endParaRPr lang="en-US" dirty="0"/>
          </a:p>
          <a:p>
            <a:pPr fontAlgn="base"/>
            <a:r>
              <a:rPr lang="en-US" dirty="0">
                <a:hlinkClick r:id="rId17" tooltip="Federal Government Affairs Committee"/>
              </a:rPr>
              <a:t>Federal Government Affairs Committee</a:t>
            </a:r>
            <a:endParaRPr lang="en-US" dirty="0"/>
          </a:p>
          <a:p>
            <a:pPr fontAlgn="base"/>
            <a:r>
              <a:rPr lang="en-US" dirty="0">
                <a:hlinkClick r:id="rId18" tooltip="Finance Committee"/>
              </a:rPr>
              <a:t>Finance Committee</a:t>
            </a:r>
            <a:endParaRPr lang="en-US" dirty="0"/>
          </a:p>
          <a:p>
            <a:pPr fontAlgn="base"/>
            <a:r>
              <a:rPr lang="en-US" dirty="0">
                <a:hlinkClick r:id="rId19" tooltip="Medical-Legal Committee"/>
              </a:rPr>
              <a:t>Medical-Legal Committee</a:t>
            </a:r>
            <a:endParaRPr lang="en-US" dirty="0"/>
          </a:p>
          <a:p>
            <a:pPr fontAlgn="base"/>
            <a:r>
              <a:rPr lang="en-US" dirty="0">
                <a:hlinkClick r:id="rId20" tooltip="Membership Committee"/>
              </a:rPr>
              <a:t>Membership Committee</a:t>
            </a:r>
            <a:endParaRPr lang="en-US" dirty="0"/>
          </a:p>
          <a:p>
            <a:pPr fontAlgn="base"/>
            <a:r>
              <a:rPr lang="en-US" dirty="0">
                <a:hlinkClick r:id="rId21" tooltip="National Chapter Relations Committee "/>
              </a:rPr>
              <a:t>National Chapter Relations Committee </a:t>
            </a:r>
            <a:endParaRPr lang="en-US" dirty="0"/>
          </a:p>
          <a:p>
            <a:pPr fontAlgn="base"/>
            <a:r>
              <a:rPr lang="en-US" dirty="0">
                <a:hlinkClick r:id="rId22" tooltip="Pediatric Emergency Medicine Committee"/>
              </a:rPr>
              <a:t>Pediatric Emergency Medicine Committee</a:t>
            </a:r>
            <a:endParaRPr lang="en-US" dirty="0"/>
          </a:p>
          <a:p>
            <a:pPr fontAlgn="base"/>
            <a:r>
              <a:rPr lang="en-US" dirty="0">
                <a:hlinkClick r:id="rId23" tooltip="Public Health and Injury Prevention Committee"/>
              </a:rPr>
              <a:t>Public Health and Injury Prevention Committee</a:t>
            </a:r>
            <a:endParaRPr lang="en-US" dirty="0"/>
          </a:p>
          <a:p>
            <a:pPr fontAlgn="base"/>
            <a:r>
              <a:rPr lang="en-US" dirty="0">
                <a:hlinkClick r:id="rId24" tooltip="Public Relations Commmittee"/>
              </a:rPr>
              <a:t>Public Relations Committee</a:t>
            </a:r>
            <a:endParaRPr lang="en-US" dirty="0"/>
          </a:p>
          <a:p>
            <a:pPr fontAlgn="base"/>
            <a:r>
              <a:rPr lang="en-US" dirty="0">
                <a:hlinkClick r:id="rId25" tooltip="Quality and Performance Committee"/>
              </a:rPr>
              <a:t>Quality and Patient Safety Committee</a:t>
            </a:r>
            <a:endParaRPr lang="en-US" dirty="0"/>
          </a:p>
          <a:p>
            <a:pPr fontAlgn="base"/>
            <a:r>
              <a:rPr lang="en-US" dirty="0">
                <a:hlinkClick r:id="rId26" tooltip="Reimbursement Committee"/>
              </a:rPr>
              <a:t>Reimbursement Committee</a:t>
            </a:r>
            <a:endParaRPr lang="en-US" dirty="0"/>
          </a:p>
          <a:p>
            <a:pPr fontAlgn="base"/>
            <a:r>
              <a:rPr lang="en-US" dirty="0">
                <a:hlinkClick r:id="rId27" tooltip="Research Committee"/>
              </a:rPr>
              <a:t>Research Committee</a:t>
            </a:r>
            <a:endParaRPr lang="en-US" dirty="0"/>
          </a:p>
          <a:p>
            <a:pPr fontAlgn="base"/>
            <a:r>
              <a:rPr lang="en-US" dirty="0">
                <a:hlinkClick r:id="rId28" tooltip="State Legislative and Regulatory Committee"/>
              </a:rPr>
              <a:t>State Legislative/Regulatory Committee</a:t>
            </a:r>
            <a:endParaRPr lang="en-US" dirty="0"/>
          </a:p>
          <a:p>
            <a:pPr fontAlgn="base"/>
            <a:r>
              <a:rPr lang="en-US" dirty="0">
                <a:hlinkClick r:id="rId29" tooltip="Well-Being Committee"/>
              </a:rPr>
              <a:t>Well-Being Committee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152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10981</TotalTime>
  <Words>477</Words>
  <Application>Microsoft Office PowerPoint</Application>
  <PresentationFormat>Custom</PresentationFormat>
  <Paragraphs>195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ACEP Update</vt:lpstr>
      <vt:lpstr>ACEP turns 50</vt:lpstr>
      <vt:lpstr>Wellness</vt:lpstr>
      <vt:lpstr>Burnout peaked??? </vt:lpstr>
      <vt:lpstr>Overall wellness</vt:lpstr>
      <vt:lpstr>Burnout</vt:lpstr>
      <vt:lpstr>Objectives </vt:lpstr>
      <vt:lpstr>Transparency</vt:lpstr>
      <vt:lpstr>28  ACEP Committees</vt:lpstr>
      <vt:lpstr>36 Sections</vt:lpstr>
      <vt:lpstr>National advocacy</vt:lpstr>
      <vt:lpstr>State Advocacy</vt:lpstr>
      <vt:lpstr>Payment</vt:lpstr>
      <vt:lpstr>Alternative Payment Methodologies</vt:lpstr>
      <vt:lpstr>CEDR</vt:lpstr>
      <vt:lpstr>Communication</vt:lpstr>
      <vt:lpstr>Educational Support</vt:lpstr>
      <vt:lpstr>EMS Week</vt:lpstr>
      <vt:lpstr>Procedural Sedation</vt:lpstr>
      <vt:lpstr>Problem Solving</vt:lpstr>
      <vt:lpstr>Boarding</vt:lpstr>
      <vt:lpstr>Psychiatric Paradigm</vt:lpstr>
      <vt:lpstr>ACS/COT</vt:lpstr>
      <vt:lpstr>COMMB</vt:lpstr>
      <vt:lpstr>Leadership Development</vt:lpstr>
      <vt:lpstr>Medical Legal</vt:lpstr>
      <vt:lpstr>Protect the Individual Physician</vt:lpstr>
      <vt:lpstr>Contract transitions</vt:lpstr>
      <vt:lpstr>Individual Contract Support</vt:lpstr>
      <vt:lpstr>PAC</vt:lpstr>
      <vt:lpstr>What is ACEP Worth (125x12 hours)</vt:lpstr>
      <vt:lpstr>You are all leaders</vt:lpstr>
      <vt:lpstr>What is ACEP Worth (125x12 hours)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ACEP Update</dc:title>
  <dc:creator>Paul Kivela</dc:creator>
  <cp:lastModifiedBy>Sue</cp:lastModifiedBy>
  <cp:revision>36</cp:revision>
  <dcterms:created xsi:type="dcterms:W3CDTF">2018-02-25T21:06:15Z</dcterms:created>
  <dcterms:modified xsi:type="dcterms:W3CDTF">2018-04-16T14:28:18Z</dcterms:modified>
</cp:coreProperties>
</file>