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30"/>
  </p:notesMasterIdLst>
  <p:sldIdLst>
    <p:sldId id="256" r:id="rId2"/>
    <p:sldId id="261" r:id="rId3"/>
    <p:sldId id="275" r:id="rId4"/>
    <p:sldId id="257" r:id="rId5"/>
    <p:sldId id="317" r:id="rId6"/>
    <p:sldId id="333" r:id="rId7"/>
    <p:sldId id="334" r:id="rId8"/>
    <p:sldId id="321" r:id="rId9"/>
    <p:sldId id="268" r:id="rId10"/>
    <p:sldId id="278" r:id="rId11"/>
    <p:sldId id="290" r:id="rId12"/>
    <p:sldId id="259" r:id="rId13"/>
    <p:sldId id="267" r:id="rId14"/>
    <p:sldId id="258" r:id="rId15"/>
    <p:sldId id="260" r:id="rId16"/>
    <p:sldId id="338" r:id="rId17"/>
    <p:sldId id="262" r:id="rId18"/>
    <p:sldId id="308" r:id="rId19"/>
    <p:sldId id="289" r:id="rId20"/>
    <p:sldId id="263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/>
    <p:restoredTop sz="94694"/>
  </p:normalViewPr>
  <p:slideViewPr>
    <p:cSldViewPr snapToGrid="0" snapToObjects="1">
      <p:cViewPr>
        <p:scale>
          <a:sx n="90" d="100"/>
          <a:sy n="90" d="100"/>
        </p:scale>
        <p:origin x="1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4A07B-6397-2C44-B760-667AF29D30C4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CABB4-C2A3-AA44-B7BF-7487F6ABE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5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2018 46%</a:t>
            </a:r>
          </a:p>
          <a:p>
            <a:r>
              <a:rPr lang="en-US" dirty="0"/>
              <a:t>2017 59%</a:t>
            </a:r>
          </a:p>
          <a:p>
            <a:r>
              <a:rPr lang="en-US" dirty="0"/>
              <a:t>2015 53%</a:t>
            </a:r>
          </a:p>
          <a:p>
            <a:r>
              <a:rPr lang="en-US" dirty="0"/>
              <a:t>2016 46%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9EC9D-94D3-7B44-ABCA-0C1198E687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47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89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01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69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7439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09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48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34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64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40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36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83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62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3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38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85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90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F218FB-7C36-D94F-BDC0-1579F969D7E5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CB0C-D1B8-0245-8AF6-0F33EA68E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632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5FA7A-4A87-4E47-9263-0E77530A8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in Emergency Medicine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A6C560-5932-8C46-BCA0-34D17E3C7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Kivela, MD, MBA, FACEP</a:t>
            </a:r>
          </a:p>
          <a:p>
            <a:r>
              <a:rPr lang="en-US" dirty="0"/>
              <a:t>President, American College of Emergency Physicians</a:t>
            </a:r>
          </a:p>
        </p:txBody>
      </p:sp>
    </p:spTree>
    <p:extLst>
      <p:ext uri="{BB962C8B-B14F-4D97-AF65-F5344CB8AC3E}">
        <p14:creationId xmlns:p14="http://schemas.microsoft.com/office/powerpoint/2010/main" xmlns="" val="91477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has changed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EHRs going forward</a:t>
            </a:r>
          </a:p>
          <a:p>
            <a:r>
              <a:rPr lang="en-US" dirty="0"/>
              <a:t>EHRs most unbelievably inefficient</a:t>
            </a:r>
          </a:p>
          <a:p>
            <a:r>
              <a:rPr lang="en-US" dirty="0"/>
              <a:t>Physician has become the manager</a:t>
            </a:r>
          </a:p>
          <a:p>
            <a:pPr lvl="1"/>
            <a:r>
              <a:rPr lang="en-US" dirty="0"/>
              <a:t>Scribes</a:t>
            </a:r>
          </a:p>
          <a:p>
            <a:pPr lvl="1"/>
            <a:r>
              <a:rPr lang="en-US" dirty="0"/>
              <a:t>Advance Practice Providers(NP’s &amp; PA’s)</a:t>
            </a:r>
          </a:p>
          <a:p>
            <a:pPr lvl="1"/>
            <a:r>
              <a:rPr lang="en-US" dirty="0"/>
              <a:t>Acute Episodic Care </a:t>
            </a:r>
          </a:p>
          <a:p>
            <a:pPr lvl="1"/>
            <a:r>
              <a:rPr lang="en-US" dirty="0"/>
              <a:t>Decision makers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11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EHR’s failure to improve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screens, more scrolls and more clicks</a:t>
            </a:r>
          </a:p>
          <a:p>
            <a:r>
              <a:rPr lang="en-US" dirty="0"/>
              <a:t>More expense to hire scribes</a:t>
            </a:r>
          </a:p>
          <a:p>
            <a:r>
              <a:rPr lang="en-US" dirty="0"/>
              <a:t>Less time with patient</a:t>
            </a:r>
          </a:p>
          <a:p>
            <a:r>
              <a:rPr lang="en-US" dirty="0"/>
              <a:t>Less communication with nurses</a:t>
            </a:r>
          </a:p>
          <a:p>
            <a:r>
              <a:rPr lang="en-US" dirty="0"/>
              <a:t>Challenges with transitions of care</a:t>
            </a:r>
          </a:p>
        </p:txBody>
      </p:sp>
    </p:spTree>
    <p:extLst>
      <p:ext uri="{BB962C8B-B14F-4D97-AF65-F5344CB8AC3E}">
        <p14:creationId xmlns:p14="http://schemas.microsoft.com/office/powerpoint/2010/main" xmlns="" val="54488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06186-F9B8-874F-AF66-3CEA8D2B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Malpractice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75017-E5F1-B345-8CE3-0022DF021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Claims down</a:t>
            </a:r>
          </a:p>
          <a:p>
            <a:r>
              <a:rPr lang="en-US" dirty="0"/>
              <a:t>Settlements higher</a:t>
            </a:r>
          </a:p>
          <a:p>
            <a:r>
              <a:rPr lang="en-US" dirty="0"/>
              <a:t>Premiums down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D5FAC94-13DE-3942-96A8-3865BDD4C8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7257" y="257175"/>
            <a:ext cx="4561218" cy="6406372"/>
          </a:xfrm>
        </p:spPr>
      </p:pic>
    </p:spTree>
    <p:extLst>
      <p:ext uri="{BB962C8B-B14F-4D97-AF65-F5344CB8AC3E}">
        <p14:creationId xmlns:p14="http://schemas.microsoft.com/office/powerpoint/2010/main" xmlns="" val="366198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820A6-4569-7E44-BC9A-A6544D67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146B95-19D0-434B-A199-5E65A50AAC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Workforce </a:t>
            </a:r>
          </a:p>
          <a:p>
            <a:r>
              <a:rPr lang="en-US" dirty="0"/>
              <a:t>Visits</a:t>
            </a:r>
          </a:p>
          <a:p>
            <a:r>
              <a:rPr lang="en-US" dirty="0"/>
              <a:t>Healthcare delivery system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B2B1C2-361B-AD45-879A-8EC267CEA2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15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972869A-7A2B-3744-BABD-31D510D1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companies vs Emergency Physicians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92C254-C3EB-1540-B419-75E28F54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Portraying visits as unnecessary</a:t>
            </a:r>
          </a:p>
          <a:p>
            <a:r>
              <a:rPr lang="en-US" dirty="0"/>
              <a:t>Portraying physicians as greedy</a:t>
            </a:r>
          </a:p>
          <a:p>
            <a:r>
              <a:rPr lang="en-US" dirty="0"/>
              <a:t>Portraying physicians as dishonest</a:t>
            </a:r>
          </a:p>
        </p:txBody>
      </p:sp>
    </p:spTree>
    <p:extLst>
      <p:ext uri="{BB962C8B-B14F-4D97-AF65-F5344CB8AC3E}">
        <p14:creationId xmlns:p14="http://schemas.microsoft.com/office/powerpoint/2010/main" xmlns="" val="394708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ED17E-C58C-2F48-9E83-5FDA32CF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26EC1-6D74-774D-B835-FEBAF80B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Bundled payments</a:t>
            </a:r>
          </a:p>
          <a:p>
            <a:r>
              <a:rPr lang="en-US" dirty="0"/>
              <a:t>Episodes of Care payments</a:t>
            </a:r>
          </a:p>
          <a:p>
            <a:r>
              <a:rPr lang="en-US" dirty="0"/>
              <a:t>Alternative Payment Models</a:t>
            </a:r>
          </a:p>
          <a:p>
            <a:pPr lvl="1"/>
            <a:r>
              <a:rPr lang="en-US" dirty="0"/>
              <a:t>Save admissions</a:t>
            </a:r>
          </a:p>
          <a:p>
            <a:pPr lvl="1"/>
            <a:r>
              <a:rPr lang="en-US" dirty="0"/>
              <a:t>Decrease </a:t>
            </a:r>
            <a:r>
              <a:rPr lang="en-US"/>
              <a:t>advanced testing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22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to employed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 of corporate practice of medicine</a:t>
            </a:r>
          </a:p>
          <a:p>
            <a:r>
              <a:rPr lang="en-US" dirty="0"/>
              <a:t>Direction to admit/not admit</a:t>
            </a:r>
          </a:p>
          <a:p>
            <a:r>
              <a:rPr lang="en-US" dirty="0"/>
              <a:t>Protocol driven/measured</a:t>
            </a:r>
          </a:p>
          <a:p>
            <a:r>
              <a:rPr lang="en-US" dirty="0"/>
              <a:t>Bundled payments</a:t>
            </a:r>
          </a:p>
          <a:p>
            <a:r>
              <a:rPr lang="en-US" dirty="0"/>
              <a:t>Fighting at the trough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13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01980-F14A-5E48-8101-29D43109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DB36E-3162-2241-9D1B-AD5004EDDD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More EM resident graduates</a:t>
            </a:r>
          </a:p>
          <a:p>
            <a:r>
              <a:rPr lang="en-US" dirty="0"/>
              <a:t>More NP/PA’s</a:t>
            </a:r>
          </a:p>
          <a:p>
            <a:r>
              <a:rPr lang="en-US" dirty="0"/>
              <a:t>Hospitals closing</a:t>
            </a:r>
          </a:p>
          <a:p>
            <a:r>
              <a:rPr lang="en-US" dirty="0"/>
              <a:t>EM physicians transitioning to other areas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0C822E-E4D2-884E-A728-872E7CE3F7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physician as the provider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PA/NP oversight</a:t>
            </a:r>
          </a:p>
          <a:p>
            <a:r>
              <a:rPr lang="en-US" dirty="0"/>
              <a:t>Scribe oversight</a:t>
            </a:r>
          </a:p>
          <a:p>
            <a:r>
              <a:rPr lang="en-US" dirty="0"/>
              <a:t>Tech oversight</a:t>
            </a:r>
          </a:p>
          <a:p>
            <a:r>
              <a:rPr lang="en-US" dirty="0"/>
              <a:t>Admission oversight</a:t>
            </a:r>
          </a:p>
          <a:p>
            <a:r>
              <a:rPr lang="en-US" dirty="0"/>
              <a:t>Acute diagnostic and therapeutic oversight</a:t>
            </a:r>
          </a:p>
        </p:txBody>
      </p:sp>
    </p:spTree>
    <p:extLst>
      <p:ext uri="{BB962C8B-B14F-4D97-AF65-F5344CB8AC3E}">
        <p14:creationId xmlns:p14="http://schemas.microsoft.com/office/powerpoint/2010/main" xmlns="" val="33690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APP’s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EP’s replaced by NP’s and PA’s</a:t>
            </a:r>
          </a:p>
          <a:p>
            <a:r>
              <a:rPr lang="en-US" dirty="0"/>
              <a:t>Scope of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752196"/>
            <a:ext cx="5067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7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7C647-71E1-824F-B0E9-E00996B1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051763-DA4D-984F-9036-EABA9C6B7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President, ACEP</a:t>
            </a:r>
          </a:p>
          <a:p>
            <a:r>
              <a:rPr lang="en-US" dirty="0"/>
              <a:t>Owner, Small single hospital medical group</a:t>
            </a:r>
          </a:p>
          <a:p>
            <a:r>
              <a:rPr lang="en-US" dirty="0"/>
              <a:t>Medical director, Medic Ambulance Company</a:t>
            </a:r>
          </a:p>
          <a:p>
            <a:r>
              <a:rPr lang="en-US" dirty="0"/>
              <a:t>President Failsafe Healthcare (</a:t>
            </a:r>
            <a:r>
              <a:rPr lang="en-US" dirty="0" err="1"/>
              <a:t>MedMal</a:t>
            </a:r>
            <a:r>
              <a:rPr lang="en-US" dirty="0"/>
              <a:t> Insurance brokerage and PSO)</a:t>
            </a:r>
          </a:p>
          <a:p>
            <a:r>
              <a:rPr lang="en-US" dirty="0"/>
              <a:t>1 % owner Free standing</a:t>
            </a:r>
          </a:p>
          <a:p>
            <a:r>
              <a:rPr lang="en-US" dirty="0"/>
              <a:t>Spouse works as psychiatrist for telemedicine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55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A91D5-BC30-AA4C-ADB7-5D25C5CC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levels of diversification and entrepreneurism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094543-00FD-374E-942F-B2127E7B4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07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Free Standing Emergency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612901"/>
            <a:ext cx="5353670" cy="4525963"/>
          </a:xfrm>
        </p:spPr>
        <p:txBody>
          <a:bodyPr/>
          <a:lstStyle/>
          <a:p>
            <a:r>
              <a:rPr lang="en-US" dirty="0"/>
              <a:t>Somewhat controversial</a:t>
            </a:r>
          </a:p>
          <a:p>
            <a:r>
              <a:rPr lang="en-US" dirty="0"/>
              <a:t>Expanding very fast in some parts of the country</a:t>
            </a:r>
          </a:p>
          <a:p>
            <a:r>
              <a:rPr lang="en-US" dirty="0"/>
              <a:t>Not a HOPD-Hospital Out Patient Department</a:t>
            </a:r>
          </a:p>
          <a:p>
            <a:r>
              <a:rPr lang="en-US" dirty="0" err="1"/>
              <a:t>Microhospitals</a:t>
            </a:r>
            <a:endParaRPr lang="en-US" dirty="0"/>
          </a:p>
          <a:p>
            <a:r>
              <a:rPr lang="en-US" dirty="0"/>
              <a:t>More research is needed</a:t>
            </a:r>
          </a:p>
          <a:p>
            <a:r>
              <a:rPr lang="en-US" dirty="0"/>
              <a:t>Evolving very quickly</a:t>
            </a:r>
          </a:p>
          <a:p>
            <a:endParaRPr lang="en-US" dirty="0"/>
          </a:p>
        </p:txBody>
      </p:sp>
      <p:pic>
        <p:nvPicPr>
          <p:cNvPr id="4" name="Picture 3" descr="FEC 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089" y="2522271"/>
            <a:ext cx="26924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243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Standing Emergency Centers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physicians to own and operate</a:t>
            </a:r>
          </a:p>
          <a:p>
            <a:r>
              <a:rPr lang="en-US" dirty="0"/>
              <a:t>Allows physicians to collect facility fee</a:t>
            </a:r>
          </a:p>
          <a:p>
            <a:r>
              <a:rPr lang="en-US" dirty="0"/>
              <a:t>High patient and physician satisfaction</a:t>
            </a:r>
          </a:p>
          <a:p>
            <a:r>
              <a:rPr lang="en-US" dirty="0"/>
              <a:t>Force hospitals to compete</a:t>
            </a:r>
          </a:p>
          <a:p>
            <a:r>
              <a:rPr lang="en-US" dirty="0"/>
              <a:t>Could answer rural and hospital closure issues</a:t>
            </a:r>
          </a:p>
          <a:p>
            <a:r>
              <a:rPr lang="en-US" dirty="0"/>
              <a:t>Easier to build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recognized by CMS</a:t>
            </a:r>
          </a:p>
          <a:p>
            <a:r>
              <a:rPr lang="en-US" dirty="0"/>
              <a:t>Potential to poach the paying patients</a:t>
            </a:r>
          </a:p>
          <a:p>
            <a:r>
              <a:rPr lang="en-US" dirty="0"/>
              <a:t>Could destabilize safety net hospitals</a:t>
            </a:r>
          </a:p>
          <a:p>
            <a:r>
              <a:rPr lang="en-US" dirty="0"/>
              <a:t>Workforce issues</a:t>
            </a:r>
          </a:p>
          <a:p>
            <a:r>
              <a:rPr lang="en-US" dirty="0"/>
              <a:t>Not licensed in many areas</a:t>
            </a:r>
          </a:p>
          <a:p>
            <a:r>
              <a:rPr lang="en-US" dirty="0"/>
              <a:t>Could over saturate an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15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814" y="2332038"/>
            <a:ext cx="8229600" cy="4525963"/>
          </a:xfrm>
        </p:spPr>
        <p:txBody>
          <a:bodyPr/>
          <a:lstStyle/>
          <a:p>
            <a:r>
              <a:rPr lang="en-US" dirty="0"/>
              <a:t>Expanded nationwide to over 9000 Urgent Cares</a:t>
            </a:r>
          </a:p>
          <a:p>
            <a:r>
              <a:rPr lang="en-US" dirty="0"/>
              <a:t>High degree of variability of what services are offered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336" y="173207"/>
            <a:ext cx="4483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50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Direct-to-patient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5284"/>
            <a:ext cx="8229600" cy="4525963"/>
          </a:xfrm>
        </p:spPr>
        <p:txBody>
          <a:bodyPr/>
          <a:lstStyle/>
          <a:p>
            <a:r>
              <a:rPr lang="en-US" dirty="0"/>
              <a:t>A physician/ PA/ NP will visit you in a vehicle </a:t>
            </a:r>
          </a:p>
          <a:p>
            <a:r>
              <a:rPr lang="en-US" dirty="0"/>
              <a:t>Provides a certain scope of care</a:t>
            </a:r>
          </a:p>
        </p:txBody>
      </p:sp>
      <p:pic>
        <p:nvPicPr>
          <p:cNvPr id="4" name="Picture 3" descr="ERDirect 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9246" y="1383336"/>
            <a:ext cx="6832962" cy="190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825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</a:t>
            </a:r>
            <a:r>
              <a:rPr lang="en-US" dirty="0" err="1"/>
              <a:t>Paramedicine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5119499" cy="4525963"/>
          </a:xfrm>
        </p:spPr>
        <p:txBody>
          <a:bodyPr/>
          <a:lstStyle/>
          <a:p>
            <a:r>
              <a:rPr lang="en-US" dirty="0"/>
              <a:t>Pro-active visits with high utilizers</a:t>
            </a:r>
          </a:p>
          <a:p>
            <a:r>
              <a:rPr lang="en-US" dirty="0"/>
              <a:t>Post discharge visits to prevent </a:t>
            </a:r>
            <a:r>
              <a:rPr lang="en-US" dirty="0" err="1"/>
              <a:t>rehospitalization</a:t>
            </a:r>
            <a:endParaRPr lang="en-US" dirty="0"/>
          </a:p>
          <a:p>
            <a:r>
              <a:rPr lang="en-US" dirty="0"/>
              <a:t>Alternative destination</a:t>
            </a:r>
          </a:p>
        </p:txBody>
      </p:sp>
      <p:pic>
        <p:nvPicPr>
          <p:cNvPr id="4" name="Picture 3" descr="Paramedic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155" y="2361235"/>
            <a:ext cx="3685845" cy="22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11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Telemedicine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687" y="2052638"/>
            <a:ext cx="6006402" cy="4195762"/>
          </a:xfrm>
        </p:spPr>
      </p:pic>
    </p:spTree>
    <p:extLst>
      <p:ext uri="{BB962C8B-B14F-4D97-AF65-F5344CB8AC3E}">
        <p14:creationId xmlns:p14="http://schemas.microsoft.com/office/powerpoint/2010/main" xmlns="" val="1894867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93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Remote Medicine via the internet</a:t>
            </a:r>
          </a:p>
        </p:txBody>
      </p:sp>
      <p:pic>
        <p:nvPicPr>
          <p:cNvPr id="4" name="Picture 3" descr="Break thr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623" y="3313667"/>
            <a:ext cx="2995988" cy="1198395"/>
          </a:xfrm>
          <a:prstGeom prst="rect">
            <a:avLst/>
          </a:prstGeom>
        </p:spPr>
      </p:pic>
      <p:pic>
        <p:nvPicPr>
          <p:cNvPr id="5" name="Picture 4" descr="Telado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624" y="1103837"/>
            <a:ext cx="3300399" cy="1046468"/>
          </a:xfrm>
          <a:prstGeom prst="rect">
            <a:avLst/>
          </a:prstGeom>
        </p:spPr>
      </p:pic>
      <p:pic>
        <p:nvPicPr>
          <p:cNvPr id="6" name="Picture 5" descr="amw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624" y="5516554"/>
            <a:ext cx="3364911" cy="1315219"/>
          </a:xfrm>
          <a:prstGeom prst="rect">
            <a:avLst/>
          </a:prstGeom>
        </p:spPr>
      </p:pic>
      <p:pic>
        <p:nvPicPr>
          <p:cNvPr id="7" name="Picture 6" descr="ringado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623" y="2141440"/>
            <a:ext cx="3033102" cy="1172227"/>
          </a:xfrm>
          <a:prstGeom prst="rect">
            <a:avLst/>
          </a:prstGeom>
        </p:spPr>
      </p:pic>
      <p:pic>
        <p:nvPicPr>
          <p:cNvPr id="8" name="Picture 7" descr="Doctors on Dem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623" y="4562131"/>
            <a:ext cx="2951130" cy="1074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432367" y="2156111"/>
            <a:ext cx="4756526" cy="32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104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2D8B5D-E211-F64A-AF99-A5F03520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opportunities	/niches for 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952BC44-E94D-D742-B091-CFD08FBC4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Psychiatric Receiving Centers</a:t>
            </a:r>
          </a:p>
          <a:p>
            <a:r>
              <a:rPr lang="en-US" dirty="0"/>
              <a:t>Addiction Medicine Clinics</a:t>
            </a:r>
          </a:p>
          <a:p>
            <a:r>
              <a:rPr lang="en-US" dirty="0"/>
              <a:t>Concierge Practices</a:t>
            </a:r>
          </a:p>
          <a:p>
            <a:r>
              <a:rPr lang="en-US" dirty="0"/>
              <a:t>Chief Medical Officers</a:t>
            </a:r>
          </a:p>
          <a:p>
            <a:r>
              <a:rPr lang="en-US" dirty="0"/>
              <a:t>Chief Quality Officers</a:t>
            </a:r>
          </a:p>
          <a:p>
            <a:r>
              <a:rPr lang="en-US" dirty="0"/>
              <a:t>Chief Informatics Officers</a:t>
            </a:r>
          </a:p>
        </p:txBody>
      </p:sp>
    </p:spTree>
    <p:extLst>
      <p:ext uri="{BB962C8B-B14F-4D97-AF65-F5344CB8AC3E}">
        <p14:creationId xmlns:p14="http://schemas.microsoft.com/office/powerpoint/2010/main" xmlns="" val="29697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0075" y="3722689"/>
            <a:ext cx="98679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CHANGE=</a:t>
            </a:r>
            <a:r>
              <a:rPr lang="en-US" sz="6700" dirty="0">
                <a:solidFill>
                  <a:schemeClr val="tx1"/>
                </a:solidFill>
              </a:rPr>
              <a:t>OPPORTUNITY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Everything I am going to talk about could be considered an opportunity or a threat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to the individual physician’s practice of emergency medicine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3BC4D9A-A1E7-394A-8E85-FED4EE1FF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06750-474F-7448-B199-6717B8D2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 (Mergers and Acquisitions)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1DDE9-85B3-5D46-8EEC-CB39767531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Hospitals</a:t>
            </a:r>
          </a:p>
          <a:p>
            <a:r>
              <a:rPr lang="en-US" dirty="0"/>
              <a:t>Medical groups</a:t>
            </a:r>
          </a:p>
          <a:p>
            <a:r>
              <a:rPr lang="en-US" dirty="0"/>
              <a:t>Employment </a:t>
            </a:r>
          </a:p>
          <a:p>
            <a:r>
              <a:rPr lang="en-US" dirty="0"/>
              <a:t>Integration</a:t>
            </a:r>
          </a:p>
        </p:txBody>
      </p:sp>
      <p:pic>
        <p:nvPicPr>
          <p:cNvPr id="5" name="Content Placeholder 5" descr="hospital HQ.jpg">
            <a:extLst>
              <a:ext uri="{FF2B5EF4-FFF2-40B4-BE49-F238E27FC236}">
                <a16:creationId xmlns:a16="http://schemas.microsoft.com/office/drawing/2014/main" xmlns="" id="{AA844016-DAB3-A44F-ABEE-C68B024BB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208" r="-19208"/>
          <a:stretch>
            <a:fillRect/>
          </a:stretch>
        </p:blipFill>
        <p:spPr>
          <a:xfrm>
            <a:off x="3918653" y="1576388"/>
            <a:ext cx="8157462" cy="4486275"/>
          </a:xfrm>
        </p:spPr>
      </p:pic>
    </p:spTree>
    <p:extLst>
      <p:ext uri="{BB962C8B-B14F-4D97-AF65-F5344CB8AC3E}">
        <p14:creationId xmlns:p14="http://schemas.microsoft.com/office/powerpoint/2010/main" xmlns="" val="28259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 in major markets</a:t>
            </a:r>
          </a:p>
        </p:txBody>
      </p:sp>
      <p:pic>
        <p:nvPicPr>
          <p:cNvPr id="6" name="Content Placeholder 5" descr="hospital consolidation co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838" y="2309019"/>
            <a:ext cx="5372100" cy="3683000"/>
          </a:xfrm>
        </p:spPr>
      </p:pic>
    </p:spTree>
    <p:extLst>
      <p:ext uri="{BB962C8B-B14F-4D97-AF65-F5344CB8AC3E}">
        <p14:creationId xmlns:p14="http://schemas.microsoft.com/office/powerpoint/2010/main" xmlns="" val="140501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Cross Subsidization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hospitals merge and consolidate, they are under tremendous pressure to cut costs.</a:t>
            </a:r>
          </a:p>
          <a:p>
            <a:r>
              <a:rPr lang="en-US" dirty="0"/>
              <a:t>They try to cut costs by decreasing subsidies and overhead by bidding multiple ER contracts together</a:t>
            </a:r>
          </a:p>
        </p:txBody>
      </p:sp>
    </p:spTree>
    <p:extLst>
      <p:ext uri="{BB962C8B-B14F-4D97-AF65-F5344CB8AC3E}">
        <p14:creationId xmlns:p14="http://schemas.microsoft.com/office/powerpoint/2010/main" xmlns="" val="287618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Cross Subsidization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Hospitalist programs are generally not self-sufficient</a:t>
            </a:r>
          </a:p>
          <a:p>
            <a:r>
              <a:rPr lang="en-US" dirty="0"/>
              <a:t>Virtually every hospitalist program requires a subsidy</a:t>
            </a:r>
          </a:p>
          <a:p>
            <a:r>
              <a:rPr lang="en-US" dirty="0"/>
              <a:t>Most anesthesia and critical care programs also require a subsidy</a:t>
            </a:r>
          </a:p>
          <a:p>
            <a:r>
              <a:rPr lang="en-US" dirty="0"/>
              <a:t>Therefore they often bid services together to decrease subsidies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76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EC204-6B7E-9245-9A28-59F491B5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burnout peaked???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C67F8A8-B3AE-CF46-8A16-3761BE1169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13706" y="3078956"/>
            <a:ext cx="3175000" cy="2159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9E2ED53-6A5A-994E-8D95-2BE5082CEF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88969" y="3571875"/>
            <a:ext cx="1727200" cy="1168400"/>
          </a:xfrm>
        </p:spPr>
      </p:pic>
    </p:spTree>
    <p:extLst>
      <p:ext uri="{BB962C8B-B14F-4D97-AF65-F5344CB8AC3E}">
        <p14:creationId xmlns:p14="http://schemas.microsoft.com/office/powerpoint/2010/main" xmlns="" val="360214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802FA-B690-A741-B898-CEEF27BF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Burnout are multifactorial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A88D2-5A93-E543-8A1A-F42A6370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Complexity of patients</a:t>
            </a:r>
          </a:p>
          <a:p>
            <a:r>
              <a:rPr lang="en-US" dirty="0"/>
              <a:t>Technology frustrations</a:t>
            </a:r>
          </a:p>
          <a:p>
            <a:r>
              <a:rPr lang="en-US" dirty="0"/>
              <a:t>Patient flow issues</a:t>
            </a:r>
          </a:p>
          <a:p>
            <a:r>
              <a:rPr lang="en-US" dirty="0"/>
              <a:t>Fear of lawsuits</a:t>
            </a:r>
          </a:p>
          <a:p>
            <a:r>
              <a:rPr lang="en-US" dirty="0"/>
              <a:t>Lack of specialty coverage and staff </a:t>
            </a:r>
          </a:p>
          <a:p>
            <a:r>
              <a:rPr lang="en-US" dirty="0"/>
              <a:t>Board and overcrowding</a:t>
            </a:r>
          </a:p>
          <a:p>
            <a:r>
              <a:rPr lang="en-US" dirty="0"/>
              <a:t>Loss of control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833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539</Words>
  <Application>Microsoft Office PowerPoint</Application>
  <PresentationFormat>Custom</PresentationFormat>
  <Paragraphs>132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Ion</vt:lpstr>
      <vt:lpstr>Trends in Emergency Medicine</vt:lpstr>
      <vt:lpstr>Potential Conflicts of Interest</vt:lpstr>
      <vt:lpstr>     CHANGE=OPPORTUNITY  Everything I am going to talk about could be considered an opportunity or a threat to the individual physician’s practice of emergency medicine</vt:lpstr>
      <vt:lpstr>Consolidation (Mergers and Acquisitions)</vt:lpstr>
      <vt:lpstr>Consolidation in major markets</vt:lpstr>
      <vt:lpstr>Horizontal Cross Subsidization</vt:lpstr>
      <vt:lpstr>Vertical Cross Subsidization</vt:lpstr>
      <vt:lpstr>Has burnout peaked??? </vt:lpstr>
      <vt:lpstr>Causes of Burnout are multifactorial</vt:lpstr>
      <vt:lpstr>So what has changed</vt:lpstr>
      <vt:lpstr>EHR’s failure to improve efficiency</vt:lpstr>
      <vt:lpstr>Medical Malpractice </vt:lpstr>
      <vt:lpstr>Challenges</vt:lpstr>
      <vt:lpstr>Insurance companies vs Emergency Physicians</vt:lpstr>
      <vt:lpstr>Payment</vt:lpstr>
      <vt:lpstr>Shift to employed model</vt:lpstr>
      <vt:lpstr>Workforce changes</vt:lpstr>
      <vt:lpstr>The physician as the provider manager</vt:lpstr>
      <vt:lpstr>Expansion of APP’s</vt:lpstr>
      <vt:lpstr>New levels of diversification and entrepreneurism</vt:lpstr>
      <vt:lpstr>Free Standing Emergency Centers</vt:lpstr>
      <vt:lpstr>Free Standing Emergency Centers</vt:lpstr>
      <vt:lpstr>Slide 23</vt:lpstr>
      <vt:lpstr>Direct-to-patient care</vt:lpstr>
      <vt:lpstr>Community Paramedicine</vt:lpstr>
      <vt:lpstr>Telemedicine</vt:lpstr>
      <vt:lpstr>Remote Medicine via the internet</vt:lpstr>
      <vt:lpstr>Other opportunities /niches for 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Emergency Medicine</dc:title>
  <dc:creator>Paul Kivela</dc:creator>
  <cp:lastModifiedBy>Sue</cp:lastModifiedBy>
  <cp:revision>17</cp:revision>
  <dcterms:created xsi:type="dcterms:W3CDTF">2018-04-22T07:59:29Z</dcterms:created>
  <dcterms:modified xsi:type="dcterms:W3CDTF">2018-04-23T14:18:45Z</dcterms:modified>
</cp:coreProperties>
</file>