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95" r:id="rId3"/>
    <p:sldId id="257" r:id="rId4"/>
    <p:sldId id="299" r:id="rId5"/>
    <p:sldId id="258" r:id="rId6"/>
    <p:sldId id="259" r:id="rId7"/>
    <p:sldId id="286" r:id="rId8"/>
    <p:sldId id="260" r:id="rId9"/>
    <p:sldId id="292" r:id="rId10"/>
    <p:sldId id="293" r:id="rId11"/>
    <p:sldId id="287" r:id="rId12"/>
    <p:sldId id="263" r:id="rId13"/>
    <p:sldId id="261" r:id="rId14"/>
    <p:sldId id="300" r:id="rId15"/>
    <p:sldId id="265" r:id="rId16"/>
    <p:sldId id="266" r:id="rId17"/>
    <p:sldId id="267" r:id="rId18"/>
    <p:sldId id="268" r:id="rId19"/>
    <p:sldId id="269" r:id="rId20"/>
    <p:sldId id="262" r:id="rId21"/>
    <p:sldId id="282" r:id="rId22"/>
    <p:sldId id="310" r:id="rId23"/>
    <p:sldId id="264" r:id="rId24"/>
    <p:sldId id="289" r:id="rId25"/>
    <p:sldId id="294" r:id="rId26"/>
    <p:sldId id="308" r:id="rId27"/>
    <p:sldId id="276" r:id="rId28"/>
    <p:sldId id="309" r:id="rId29"/>
    <p:sldId id="279" r:id="rId30"/>
    <p:sldId id="307" r:id="rId31"/>
    <p:sldId id="271" r:id="rId32"/>
    <p:sldId id="306" r:id="rId33"/>
    <p:sldId id="281" r:id="rId34"/>
    <p:sldId id="301" r:id="rId35"/>
    <p:sldId id="303" r:id="rId36"/>
    <p:sldId id="304" r:id="rId37"/>
    <p:sldId id="298" r:id="rId38"/>
    <p:sldId id="297" r:id="rId39"/>
    <p:sldId id="275" r:id="rId40"/>
    <p:sldId id="272" r:id="rId41"/>
    <p:sldId id="278" r:id="rId42"/>
    <p:sldId id="283" r:id="rId43"/>
    <p:sldId id="285" r:id="rId44"/>
    <p:sldId id="30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61"/>
    <p:restoredTop sz="94617"/>
  </p:normalViewPr>
  <p:slideViewPr>
    <p:cSldViewPr snapToGrid="0" snapToObjects="1">
      <p:cViewPr varScale="1">
        <p:scale>
          <a:sx n="88" d="100"/>
          <a:sy n="88" d="100"/>
        </p:scale>
        <p:origin x="-108" y="-336"/>
      </p:cViewPr>
      <p:guideLst>
        <p:guide orient="horz" pos="2160"/>
        <p:guide pos="3840"/>
      </p:guideLst>
    </p:cSldViewPr>
  </p:slideViewPr>
  <p:notesTextViewPr>
    <p:cViewPr>
      <p:scale>
        <a:sx n="1" d="1"/>
        <a:sy n="1" d="1"/>
      </p:scale>
      <p:origin x="0" y="0"/>
    </p:cViewPr>
  </p:notesTextViewPr>
  <p:sorterViewPr>
    <p:cViewPr>
      <p:scale>
        <a:sx n="165" d="100"/>
        <a:sy n="16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F0239-24EE-5F46-BCB6-0155D2078DED}" type="datetimeFigureOut">
              <a:rPr lang="en-US" smtClean="0"/>
              <a:pPr/>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AE081-6A47-A546-BBE8-05D63158B99D}" type="slidenum">
              <a:rPr lang="en-US" smtClean="0"/>
              <a:pPr/>
              <a:t>‹#›</a:t>
            </a:fld>
            <a:endParaRPr lang="en-US"/>
          </a:p>
        </p:txBody>
      </p:sp>
    </p:spTree>
    <p:extLst>
      <p:ext uri="{BB962C8B-B14F-4D97-AF65-F5344CB8AC3E}">
        <p14:creationId xmlns:p14="http://schemas.microsoft.com/office/powerpoint/2010/main" xmlns="" val="1196974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sychologytoday.com/basics/neuroscience"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psychologytoday.com/basics/ssris" TargetMode="External"/><Relationship Id="rId5" Type="http://schemas.openxmlformats.org/officeDocument/2006/relationships/hyperlink" Target="https://www.psychologytoday.com/basics/genetics" TargetMode="External"/><Relationship Id="rId4" Type="http://schemas.openxmlformats.org/officeDocument/2006/relationships/hyperlink" Target="https://www.psychologytoday.com/basics/anxie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www.beckershospitalreview.com</a:t>
            </a:r>
            <a:r>
              <a:rPr lang="en-US" dirty="0"/>
              <a:t>/patient-flow/amid-shortage-number-of-psychiatric-beds-in-us-down-13-from-2010.html</a:t>
            </a:r>
          </a:p>
          <a:p>
            <a:endParaRPr lang="en-US" dirty="0"/>
          </a:p>
          <a:p>
            <a:endParaRPr lang="en-US" dirty="0"/>
          </a:p>
        </p:txBody>
      </p:sp>
      <p:sp>
        <p:nvSpPr>
          <p:cNvPr id="4" name="Slide Number Placeholder 3"/>
          <p:cNvSpPr>
            <a:spLocks noGrp="1"/>
          </p:cNvSpPr>
          <p:nvPr>
            <p:ph type="sldNum" sz="quarter" idx="10"/>
          </p:nvPr>
        </p:nvSpPr>
        <p:spPr/>
        <p:txBody>
          <a:bodyPr/>
          <a:lstStyle/>
          <a:p>
            <a:fld id="{AC8AE081-6A47-A546-BBE8-05D63158B99D}" type="slidenum">
              <a:rPr lang="en-US" smtClean="0"/>
              <a:pPr/>
              <a:t>5</a:t>
            </a:fld>
            <a:endParaRPr lang="en-US"/>
          </a:p>
        </p:txBody>
      </p:sp>
    </p:spTree>
    <p:extLst>
      <p:ext uri="{BB962C8B-B14F-4D97-AF65-F5344CB8AC3E}">
        <p14:creationId xmlns:p14="http://schemas.microsoft.com/office/powerpoint/2010/main" xmlns="" val="207792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
            </a:r>
            <a:r>
              <a:rPr lang="en-US" b="1" dirty="0"/>
              <a:t>improvement of over 80% </a:t>
            </a:r>
            <a:endParaRPr lang="en-US" dirty="0"/>
          </a:p>
        </p:txBody>
      </p:sp>
      <p:sp>
        <p:nvSpPr>
          <p:cNvPr id="4" name="Slide Number Placeholder 3"/>
          <p:cNvSpPr>
            <a:spLocks noGrp="1"/>
          </p:cNvSpPr>
          <p:nvPr>
            <p:ph type="sldNum" sz="quarter" idx="10"/>
          </p:nvPr>
        </p:nvSpPr>
        <p:spPr/>
        <p:txBody>
          <a:bodyPr/>
          <a:lstStyle/>
          <a:p>
            <a:fld id="{AC8AE081-6A47-A546-BBE8-05D63158B99D}" type="slidenum">
              <a:rPr lang="en-US" smtClean="0"/>
              <a:pPr/>
              <a:t>24</a:t>
            </a:fld>
            <a:endParaRPr lang="en-US"/>
          </a:p>
        </p:txBody>
      </p:sp>
    </p:spTree>
    <p:extLst>
      <p:ext uri="{BB962C8B-B14F-4D97-AF65-F5344CB8AC3E}">
        <p14:creationId xmlns:p14="http://schemas.microsoft.com/office/powerpoint/2010/main" xmlns="" val="12199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it happened, Melissa had gotten her genome sequenced as part of an earlier research project, so scientists  in her lab learned after her death that she had duplication of the CYP2D6 gene, which codes for enzymes that breakdown and inactivate drugs like Paxil.</a:t>
            </a:r>
          </a:p>
          <a:p>
            <a:r>
              <a:rPr lang="en-US" sz="1200" b="0" i="0" kern="1200" dirty="0">
                <a:solidFill>
                  <a:schemeClr val="tx1"/>
                </a:solidFill>
                <a:effectLst/>
                <a:latin typeface="+mn-lt"/>
                <a:ea typeface="+mn-ea"/>
                <a:cs typeface="+mn-cs"/>
              </a:rPr>
              <a:t>This discovery lead the doctors to conclude that Melissa’s genetic make-up doomed Paxil to fail from the start because her system was doubly efficient at breaking down the drug, eliminating it from her system and making it unavailable to her </a:t>
            </a:r>
            <a:r>
              <a:rPr lang="en-US" sz="1200" b="0" i="0" u="none" strike="noStrike" kern="1200" dirty="0">
                <a:solidFill>
                  <a:schemeClr val="tx1"/>
                </a:solidFill>
                <a:effectLst/>
                <a:latin typeface="+mn-lt"/>
                <a:ea typeface="+mn-ea"/>
                <a:cs typeface="+mn-cs"/>
                <a:hlinkClick r:id="rId3" tooltip="Psychology Today looks at brain"/>
              </a:rPr>
              <a:t>brain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Someday doctors will routinely have such genetic information </a:t>
            </a:r>
            <a:r>
              <a:rPr lang="en-US" sz="1200" b="0" i="1" kern="1200" dirty="0">
                <a:solidFill>
                  <a:schemeClr val="tx1"/>
                </a:solidFill>
                <a:effectLst/>
                <a:latin typeface="+mn-lt"/>
                <a:ea typeface="+mn-ea"/>
                <a:cs typeface="+mn-cs"/>
              </a:rPr>
              <a:t>before</a:t>
            </a:r>
            <a:r>
              <a:rPr lang="en-US" sz="1200" b="0" i="0" kern="1200" dirty="0">
                <a:solidFill>
                  <a:schemeClr val="tx1"/>
                </a:solidFill>
                <a:effectLst/>
                <a:latin typeface="+mn-lt"/>
                <a:ea typeface="+mn-ea"/>
                <a:cs typeface="+mn-cs"/>
              </a:rPr>
              <a:t> they prescribe psychoactive medication and greatly improve the hit and miss results that contributed to Melissa’s death.</a:t>
            </a:r>
          </a:p>
          <a:p>
            <a:r>
              <a:rPr lang="en-US" sz="1200" b="0" i="0" kern="1200" dirty="0">
                <a:solidFill>
                  <a:schemeClr val="tx1"/>
                </a:solidFill>
                <a:effectLst/>
                <a:latin typeface="+mn-lt"/>
                <a:ea typeface="+mn-ea"/>
                <a:cs typeface="+mn-cs"/>
              </a:rPr>
              <a:t>And that someday is today.  </a:t>
            </a:r>
          </a:p>
          <a:p>
            <a:r>
              <a:rPr lang="en-US" sz="1200" b="0" i="0" kern="1200" dirty="0">
                <a:solidFill>
                  <a:schemeClr val="tx1"/>
                </a:solidFill>
                <a:effectLst/>
                <a:latin typeface="+mn-lt"/>
                <a:ea typeface="+mn-ea"/>
                <a:cs typeface="+mn-cs"/>
              </a:rPr>
              <a:t>Like Melissa, Andrew had suffered from severe </a:t>
            </a:r>
            <a:r>
              <a:rPr lang="en-US" sz="1200" b="0" i="0" u="none" strike="noStrike" kern="1200" dirty="0">
                <a:solidFill>
                  <a:schemeClr val="tx1"/>
                </a:solidFill>
                <a:effectLst/>
                <a:latin typeface="+mn-lt"/>
                <a:ea typeface="+mn-ea"/>
                <a:cs typeface="+mn-cs"/>
                <a:hlinkClick r:id="rId4" tooltip="Psychology Today looks at anxiety "/>
              </a:rPr>
              <a:t>anxiety </a:t>
            </a:r>
            <a:r>
              <a:rPr lang="en-US" sz="1200" b="0" i="0" kern="1200" dirty="0">
                <a:solidFill>
                  <a:schemeClr val="tx1"/>
                </a:solidFill>
                <a:effectLst/>
                <a:latin typeface="+mn-lt"/>
                <a:ea typeface="+mn-ea"/>
                <a:cs typeface="+mn-cs"/>
              </a:rPr>
              <a:t>and depression for years. His problem wasn’t that antidepressants didn’t work, but that the drugs caused severe side effects. In desperation, he turned to the Mayo Clinic where “</a:t>
            </a:r>
            <a:r>
              <a:rPr lang="en-US" sz="1200" b="0" i="0" kern="1200" dirty="0" err="1">
                <a:solidFill>
                  <a:schemeClr val="tx1"/>
                </a:solidFill>
                <a:effectLst/>
                <a:latin typeface="+mn-lt"/>
                <a:ea typeface="+mn-ea"/>
                <a:cs typeface="+mn-cs"/>
              </a:rPr>
              <a:t>pharmacogenomic</a:t>
            </a:r>
            <a:r>
              <a:rPr lang="en-US" sz="1200" b="0" i="0" kern="1200" dirty="0">
                <a:solidFill>
                  <a:schemeClr val="tx1"/>
                </a:solidFill>
                <a:effectLst/>
                <a:latin typeface="+mn-lt"/>
                <a:ea typeface="+mn-ea"/>
                <a:cs typeface="+mn-cs"/>
              </a:rPr>
              <a:t>” testing had recently been implemented. Mayo doctors discovered that Andrew had the opposite problem from Melissa: he lacked the </a:t>
            </a:r>
            <a:r>
              <a:rPr lang="en-US" sz="1200" b="0" i="0" u="none" strike="noStrike" kern="1200" dirty="0">
                <a:solidFill>
                  <a:schemeClr val="tx1"/>
                </a:solidFill>
                <a:effectLst/>
                <a:latin typeface="+mn-lt"/>
                <a:ea typeface="+mn-ea"/>
                <a:cs typeface="+mn-cs"/>
                <a:hlinkClick r:id="rId5" tooltip="Psychology Today looks at genes"/>
              </a:rPr>
              <a:t>genes</a:t>
            </a:r>
            <a:r>
              <a:rPr lang="en-US" sz="1200" b="0" i="0" kern="1200" dirty="0">
                <a:solidFill>
                  <a:schemeClr val="tx1"/>
                </a:solidFill>
                <a:effectLst/>
                <a:latin typeface="+mn-lt"/>
                <a:ea typeface="+mn-ea"/>
                <a:cs typeface="+mn-cs"/>
              </a:rPr>
              <a:t> to code for enzymes to breakdown the drug properly, so that the </a:t>
            </a:r>
            <a:r>
              <a:rPr lang="en-US" sz="1200" b="0" i="0" u="none" strike="noStrike" kern="1200" dirty="0">
                <a:solidFill>
                  <a:schemeClr val="tx1"/>
                </a:solidFill>
                <a:effectLst/>
                <a:latin typeface="+mn-lt"/>
                <a:ea typeface="+mn-ea"/>
                <a:cs typeface="+mn-cs"/>
                <a:hlinkClick r:id="rId6" tooltip="Psychology Today looks at antidepressant"/>
              </a:rPr>
              <a:t>antidepressant</a:t>
            </a:r>
            <a:r>
              <a:rPr lang="en-US" sz="1200" b="0" i="0" kern="1200" dirty="0">
                <a:solidFill>
                  <a:schemeClr val="tx1"/>
                </a:solidFill>
                <a:effectLst/>
                <a:latin typeface="+mn-lt"/>
                <a:ea typeface="+mn-ea"/>
                <a:cs typeface="+mn-cs"/>
              </a:rPr>
              <a:t> remained in his system in abnormally high doses, producing severe side effects.</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AC8AE081-6A47-A546-BBE8-05D63158B99D}" type="slidenum">
              <a:rPr lang="en-US" smtClean="0"/>
              <a:pPr/>
              <a:t>31</a:t>
            </a:fld>
            <a:endParaRPr lang="en-US"/>
          </a:p>
        </p:txBody>
      </p:sp>
    </p:spTree>
    <p:extLst>
      <p:ext uri="{BB962C8B-B14F-4D97-AF65-F5344CB8AC3E}">
        <p14:creationId xmlns:p14="http://schemas.microsoft.com/office/powerpoint/2010/main" xmlns="" val="77206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effectLst/>
              </a:rPr>
              <a:t>Citalopram2020 to 40</a:t>
            </a:r>
            <a:r>
              <a:rPr lang="en-US" baseline="30000" dirty="0">
                <a:effectLst/>
              </a:rPr>
              <a:t>Δ</a:t>
            </a:r>
            <a:r>
              <a:rPr lang="en-US" dirty="0">
                <a:effectLst/>
              </a:rPr>
              <a:t>10 to 40</a:t>
            </a:r>
            <a:r>
              <a:rPr lang="en-US" baseline="30000" dirty="0">
                <a:effectLst/>
              </a:rPr>
              <a:t>Δ</a:t>
            </a:r>
            <a:r>
              <a:rPr lang="en-US" dirty="0">
                <a:effectLst/>
              </a:rPr>
              <a:t>Escitalopram1010 to 205 to 30Fluoxetine2020 to 6010 to 80Fluvoxamine5050 to 20025 to 300Fluvoxamine CR100100 to 200100 to 300Paroxetine2020 to 4010 to 50Paroxetine CR2525 to 5012.5 to 62.5Sertraline5050 to 20025 to 300</a:t>
            </a:r>
            <a:r>
              <a:rPr lang="en-US" b="1" dirty="0">
                <a:effectLst/>
              </a:rPr>
              <a:t>Serotonin-norepinephrine reuptake inhibitors</a:t>
            </a:r>
            <a:r>
              <a:rPr lang="en-US" dirty="0">
                <a:effectLst/>
              </a:rPr>
              <a:t>Desvenlafaxine25 to 5050 to 10050 to 400</a:t>
            </a:r>
            <a:r>
              <a:rPr lang="en-US" baseline="30000" dirty="0">
                <a:effectLst/>
              </a:rPr>
              <a:t>◊</a:t>
            </a:r>
            <a:r>
              <a:rPr lang="en-US" dirty="0">
                <a:effectLst/>
              </a:rPr>
              <a:t>Duloxetine30 to 6060 to 12030 to 120</a:t>
            </a:r>
            <a:r>
              <a:rPr lang="en-US" baseline="30000" dirty="0">
                <a:effectLst/>
              </a:rPr>
              <a:t>§</a:t>
            </a:r>
            <a:r>
              <a:rPr lang="en-US" dirty="0">
                <a:effectLst/>
              </a:rPr>
              <a:t>Levomilnacipran2040 to 8020 to 120Milnacipran12.5100 to 20050 to 300Venlafaxine37.5 to 7575 to 37575 to 375Venlafaxine XR37.5 to 7575 to 22575 to 375</a:t>
            </a:r>
            <a:r>
              <a:rPr lang="en-US" b="1" dirty="0">
                <a:effectLst/>
              </a:rPr>
              <a:t>Atypical </a:t>
            </a:r>
            <a:r>
              <a:rPr lang="en-US" b="1" dirty="0" err="1">
                <a:effectLst/>
              </a:rPr>
              <a:t>agents</a:t>
            </a:r>
            <a:r>
              <a:rPr lang="en-US" dirty="0" err="1">
                <a:effectLst/>
              </a:rPr>
              <a:t>Agomelatine</a:t>
            </a:r>
            <a:r>
              <a:rPr lang="en-US" baseline="30000" dirty="0">
                <a:effectLst/>
              </a:rPr>
              <a:t>§</a:t>
            </a:r>
            <a:r>
              <a:rPr lang="en-US" dirty="0">
                <a:effectLst/>
              </a:rPr>
              <a:t> (not available in United States)2525 to 5025 to 50Bupropion200300 (maximum single dose 150 mg)100 to 450Bupropion SR 12 hour150300 (maximum single dose 200 mg)150 to 400Bupropion XL 24 hour150300150 to 450 (United States)</a:t>
            </a:r>
          </a:p>
          <a:p>
            <a:r>
              <a:rPr lang="en-US" dirty="0">
                <a:effectLst/>
              </a:rPr>
              <a:t>150 to 300 (Europe)Bupropion </a:t>
            </a:r>
            <a:r>
              <a:rPr lang="en-US" dirty="0" err="1">
                <a:effectLst/>
              </a:rPr>
              <a:t>hydrobromide</a:t>
            </a:r>
            <a:r>
              <a:rPr lang="en-US" dirty="0">
                <a:effectLst/>
              </a:rPr>
              <a:t> 24 hour174348174 to 522Mirtazapine1515 to 457.5 to 60</a:t>
            </a:r>
            <a:r>
              <a:rPr lang="en-US" b="1" dirty="0">
                <a:effectLst/>
              </a:rPr>
              <a:t>Serotonin modulators</a:t>
            </a:r>
            <a:r>
              <a:rPr lang="en-US" dirty="0">
                <a:effectLst/>
              </a:rPr>
              <a:t>Nefazodone</a:t>
            </a:r>
            <a:r>
              <a:rPr lang="en-US" baseline="30000" dirty="0">
                <a:effectLst/>
              </a:rPr>
              <a:t>‡</a:t>
            </a:r>
            <a:r>
              <a:rPr lang="en-US" dirty="0">
                <a:effectLst/>
              </a:rPr>
              <a:t>200300 to 60050 to 600Trazodone100200 to 500100 to 600Trazodone ER150375150 to 375Vilazodone104010 to 40Vortioxetine10205 to 20</a:t>
            </a:r>
            <a:r>
              <a:rPr lang="en-US" b="1" dirty="0">
                <a:effectLst/>
              </a:rPr>
              <a:t>Tricyclics and tetracyclics</a:t>
            </a:r>
            <a:r>
              <a:rPr lang="en-US" b="1" baseline="30000" dirty="0">
                <a:effectLst/>
              </a:rPr>
              <a:t>†</a:t>
            </a:r>
            <a:r>
              <a:rPr lang="en-US" dirty="0">
                <a:effectLst/>
              </a:rPr>
              <a:t>Amitriptyline25150 to 30010 to 300Amoxapine25200 to 30025 to 400Clomipramine25100 to 25025 to 300Desipramine25150 to 30025 to 300Doxepin25150 to 30025 to 300Imipramine25150 to 30010 to 300Maprotiline25100 to 22525 to 225Nortriptyline2550 to 15010 to 150Protriptyline1015 to 605 to 60Trimipramine25150 to 30025 to 300</a:t>
            </a:r>
            <a:r>
              <a:rPr lang="en-US" b="1" dirty="0">
                <a:effectLst/>
              </a:rPr>
              <a:t>Monamine oxidase inhibitors</a:t>
            </a:r>
            <a:r>
              <a:rPr lang="en-US" b="1" baseline="30000" dirty="0">
                <a:effectLst/>
              </a:rPr>
              <a:t>†</a:t>
            </a:r>
            <a:r>
              <a:rPr lang="en-US" dirty="0">
                <a:effectLst/>
              </a:rPr>
              <a:t>Isocarboxazid1010 to 4010 to 60Phenelzine1515 to 907.5 to 90Selegiline transdermal6 mg/24 hour patch6 to 12 mg/24 hour patch6 to 12 mg/24 hour </a:t>
            </a:r>
            <a:r>
              <a:rPr lang="en-US" dirty="0" err="1">
                <a:effectLst/>
              </a:rPr>
              <a:t>patchTranylcypromine</a:t>
            </a:r>
            <a:endParaRPr lang="en-US" dirty="0"/>
          </a:p>
        </p:txBody>
      </p:sp>
      <p:sp>
        <p:nvSpPr>
          <p:cNvPr id="4" name="Slide Number Placeholder 3"/>
          <p:cNvSpPr>
            <a:spLocks noGrp="1"/>
          </p:cNvSpPr>
          <p:nvPr>
            <p:ph type="sldNum" sz="quarter" idx="10"/>
          </p:nvPr>
        </p:nvSpPr>
        <p:spPr/>
        <p:txBody>
          <a:bodyPr/>
          <a:lstStyle/>
          <a:p>
            <a:fld id="{AC8AE081-6A47-A546-BBE8-05D63158B99D}" type="slidenum">
              <a:rPr lang="en-US" smtClean="0"/>
              <a:pPr/>
              <a:t>33</a:t>
            </a:fld>
            <a:endParaRPr lang="en-US"/>
          </a:p>
        </p:txBody>
      </p:sp>
    </p:spTree>
    <p:extLst>
      <p:ext uri="{BB962C8B-B14F-4D97-AF65-F5344CB8AC3E}">
        <p14:creationId xmlns:p14="http://schemas.microsoft.com/office/powerpoint/2010/main" xmlns="" val="42467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2AFAA6-9FBB-5347-965E-1A4F6BFF5CDC}"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77BE4-CB7D-0648-87AE-F793B11B4E41}" type="slidenum">
              <a:rPr lang="en-US" smtClean="0"/>
              <a:pPr/>
              <a:t>‹#›</a:t>
            </a:fld>
            <a:endParaRPr lang="en-US"/>
          </a:p>
        </p:txBody>
      </p:sp>
    </p:spTree>
    <p:extLst>
      <p:ext uri="{BB962C8B-B14F-4D97-AF65-F5344CB8AC3E}">
        <p14:creationId xmlns:p14="http://schemas.microsoft.com/office/powerpoint/2010/main" xmlns="" val="2163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AFAA6-9FBB-5347-965E-1A4F6BFF5CDC}"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77BE4-CB7D-0648-87AE-F793B11B4E41}" type="slidenum">
              <a:rPr lang="en-US" smtClean="0"/>
              <a:pPr/>
              <a:t>‹#›</a:t>
            </a:fld>
            <a:endParaRPr lang="en-US"/>
          </a:p>
        </p:txBody>
      </p:sp>
    </p:spTree>
    <p:extLst>
      <p:ext uri="{BB962C8B-B14F-4D97-AF65-F5344CB8AC3E}">
        <p14:creationId xmlns:p14="http://schemas.microsoft.com/office/powerpoint/2010/main" xmlns="" val="143511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AFAA6-9FBB-5347-965E-1A4F6BFF5CDC}"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77BE4-CB7D-0648-87AE-F793B11B4E41}" type="slidenum">
              <a:rPr lang="en-US" smtClean="0"/>
              <a:pPr/>
              <a:t>‹#›</a:t>
            </a:fld>
            <a:endParaRPr lang="en-US"/>
          </a:p>
        </p:txBody>
      </p:sp>
    </p:spTree>
    <p:extLst>
      <p:ext uri="{BB962C8B-B14F-4D97-AF65-F5344CB8AC3E}">
        <p14:creationId xmlns:p14="http://schemas.microsoft.com/office/powerpoint/2010/main" xmlns="" val="151672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AFAA6-9FBB-5347-965E-1A4F6BFF5CDC}"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77BE4-CB7D-0648-87AE-F793B11B4E41}" type="slidenum">
              <a:rPr lang="en-US" smtClean="0"/>
              <a:pPr/>
              <a:t>‹#›</a:t>
            </a:fld>
            <a:endParaRPr lang="en-US"/>
          </a:p>
        </p:txBody>
      </p:sp>
    </p:spTree>
    <p:extLst>
      <p:ext uri="{BB962C8B-B14F-4D97-AF65-F5344CB8AC3E}">
        <p14:creationId xmlns:p14="http://schemas.microsoft.com/office/powerpoint/2010/main" xmlns="" val="61521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2AFAA6-9FBB-5347-965E-1A4F6BFF5CDC}"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77BE4-CB7D-0648-87AE-F793B11B4E41}" type="slidenum">
              <a:rPr lang="en-US" smtClean="0"/>
              <a:pPr/>
              <a:t>‹#›</a:t>
            </a:fld>
            <a:endParaRPr lang="en-US"/>
          </a:p>
        </p:txBody>
      </p:sp>
    </p:spTree>
    <p:extLst>
      <p:ext uri="{BB962C8B-B14F-4D97-AF65-F5344CB8AC3E}">
        <p14:creationId xmlns:p14="http://schemas.microsoft.com/office/powerpoint/2010/main" xmlns="" val="187419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2AFAA6-9FBB-5347-965E-1A4F6BFF5CDC}"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77BE4-CB7D-0648-87AE-F793B11B4E41}" type="slidenum">
              <a:rPr lang="en-US" smtClean="0"/>
              <a:pPr/>
              <a:t>‹#›</a:t>
            </a:fld>
            <a:endParaRPr lang="en-US"/>
          </a:p>
        </p:txBody>
      </p:sp>
    </p:spTree>
    <p:extLst>
      <p:ext uri="{BB962C8B-B14F-4D97-AF65-F5344CB8AC3E}">
        <p14:creationId xmlns:p14="http://schemas.microsoft.com/office/powerpoint/2010/main" xmlns="" val="28457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2AFAA6-9FBB-5347-965E-1A4F6BFF5CDC}" type="datetimeFigureOut">
              <a:rPr lang="en-US" smtClean="0"/>
              <a:pPr/>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77BE4-CB7D-0648-87AE-F793B11B4E41}" type="slidenum">
              <a:rPr lang="en-US" smtClean="0"/>
              <a:pPr/>
              <a:t>‹#›</a:t>
            </a:fld>
            <a:endParaRPr lang="en-US"/>
          </a:p>
        </p:txBody>
      </p:sp>
    </p:spTree>
    <p:extLst>
      <p:ext uri="{BB962C8B-B14F-4D97-AF65-F5344CB8AC3E}">
        <p14:creationId xmlns:p14="http://schemas.microsoft.com/office/powerpoint/2010/main" xmlns="" val="40595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2AFAA6-9FBB-5347-965E-1A4F6BFF5CDC}" type="datetimeFigureOut">
              <a:rPr lang="en-US" smtClean="0"/>
              <a:pPr/>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77BE4-CB7D-0648-87AE-F793B11B4E41}" type="slidenum">
              <a:rPr lang="en-US" smtClean="0"/>
              <a:pPr/>
              <a:t>‹#›</a:t>
            </a:fld>
            <a:endParaRPr lang="en-US"/>
          </a:p>
        </p:txBody>
      </p:sp>
    </p:spTree>
    <p:extLst>
      <p:ext uri="{BB962C8B-B14F-4D97-AF65-F5344CB8AC3E}">
        <p14:creationId xmlns:p14="http://schemas.microsoft.com/office/powerpoint/2010/main" xmlns="" val="41313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AFAA6-9FBB-5347-965E-1A4F6BFF5CDC}" type="datetimeFigureOut">
              <a:rPr lang="en-US" smtClean="0"/>
              <a:pPr/>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77BE4-CB7D-0648-87AE-F793B11B4E41}" type="slidenum">
              <a:rPr lang="en-US" smtClean="0"/>
              <a:pPr/>
              <a:t>‹#›</a:t>
            </a:fld>
            <a:endParaRPr lang="en-US"/>
          </a:p>
        </p:txBody>
      </p:sp>
    </p:spTree>
    <p:extLst>
      <p:ext uri="{BB962C8B-B14F-4D97-AF65-F5344CB8AC3E}">
        <p14:creationId xmlns:p14="http://schemas.microsoft.com/office/powerpoint/2010/main" xmlns="" val="685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2AFAA6-9FBB-5347-965E-1A4F6BFF5CDC}"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77BE4-CB7D-0648-87AE-F793B11B4E41}" type="slidenum">
              <a:rPr lang="en-US" smtClean="0"/>
              <a:pPr/>
              <a:t>‹#›</a:t>
            </a:fld>
            <a:endParaRPr lang="en-US"/>
          </a:p>
        </p:txBody>
      </p:sp>
    </p:spTree>
    <p:extLst>
      <p:ext uri="{BB962C8B-B14F-4D97-AF65-F5344CB8AC3E}">
        <p14:creationId xmlns:p14="http://schemas.microsoft.com/office/powerpoint/2010/main" xmlns="" val="161225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2AFAA6-9FBB-5347-965E-1A4F6BFF5CDC}"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77BE4-CB7D-0648-87AE-F793B11B4E41}" type="slidenum">
              <a:rPr lang="en-US" smtClean="0"/>
              <a:pPr/>
              <a:t>‹#›</a:t>
            </a:fld>
            <a:endParaRPr lang="en-US"/>
          </a:p>
        </p:txBody>
      </p:sp>
    </p:spTree>
    <p:extLst>
      <p:ext uri="{BB962C8B-B14F-4D97-AF65-F5344CB8AC3E}">
        <p14:creationId xmlns:p14="http://schemas.microsoft.com/office/powerpoint/2010/main" xmlns="" val="25627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AFAA6-9FBB-5347-965E-1A4F6BFF5CDC}" type="datetimeFigureOut">
              <a:rPr lang="en-US" smtClean="0"/>
              <a:pPr/>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77BE4-CB7D-0648-87AE-F793B11B4E41}" type="slidenum">
              <a:rPr lang="en-US" smtClean="0"/>
              <a:pPr/>
              <a:t>‹#›</a:t>
            </a:fld>
            <a:endParaRPr lang="en-US"/>
          </a:p>
        </p:txBody>
      </p:sp>
    </p:spTree>
    <p:extLst>
      <p:ext uri="{BB962C8B-B14F-4D97-AF65-F5344CB8AC3E}">
        <p14:creationId xmlns:p14="http://schemas.microsoft.com/office/powerpoint/2010/main" xmlns="" val="1686351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uptodate.com/contents/thioridazine-drug-information?source=see_link" TargetMode="External"/><Relationship Id="rId2" Type="http://schemas.openxmlformats.org/officeDocument/2006/relationships/hyperlink" Target="https://www.uptodate.com/contents/clozapine-drug-information?source=see_link" TargetMode="External"/><Relationship Id="rId1" Type="http://schemas.openxmlformats.org/officeDocument/2006/relationships/slideLayout" Target="../slideLayouts/slideLayout2.xml"/><Relationship Id="rId5" Type="http://schemas.openxmlformats.org/officeDocument/2006/relationships/hyperlink" Target="https://www.uptodate.com/contents/ziprasidone-drug-information?source=see_link" TargetMode="External"/><Relationship Id="rId4" Type="http://schemas.openxmlformats.org/officeDocument/2006/relationships/hyperlink" Target="https://www.uptodate.com/contents/iloperidone-drug-information?source=see_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uptodate.com/contents/fluvoxamine-drug-information?source=see_link" TargetMode="External"/><Relationship Id="rId3" Type="http://schemas.openxmlformats.org/officeDocument/2006/relationships/hyperlink" Target="https://www.uptodate.com/contents/mirtazapine-drug-information?source=see_link" TargetMode="External"/><Relationship Id="rId7" Type="http://schemas.openxmlformats.org/officeDocument/2006/relationships/hyperlink" Target="https://www.uptodate.com/contents/fluoxetine-drug-information?source=see_link" TargetMode="External"/><Relationship Id="rId2" Type="http://schemas.openxmlformats.org/officeDocument/2006/relationships/hyperlink" Target="https://www.uptodate.com/contents/escitalopram-drug-information?source=see_link" TargetMode="External"/><Relationship Id="rId1" Type="http://schemas.openxmlformats.org/officeDocument/2006/relationships/slideLayout" Target="../slideLayouts/slideLayout2.xml"/><Relationship Id="rId6" Type="http://schemas.openxmlformats.org/officeDocument/2006/relationships/hyperlink" Target="https://www.uptodate.com/contents/duloxetine-drug-information?source=see_link" TargetMode="External"/><Relationship Id="rId5" Type="http://schemas.openxmlformats.org/officeDocument/2006/relationships/hyperlink" Target="https://www.uptodate.com/contents/venlafaxine-drug-information?source=see_link" TargetMode="External"/><Relationship Id="rId10" Type="http://schemas.openxmlformats.org/officeDocument/2006/relationships/hyperlink" Target="https://www.uptodate.com/contents/citalopram-drug-information?source=see_link" TargetMode="External"/><Relationship Id="rId4" Type="http://schemas.openxmlformats.org/officeDocument/2006/relationships/hyperlink" Target="https://www.uptodate.com/contents/sertraline-drug-information?source=see_link" TargetMode="External"/><Relationship Id="rId9" Type="http://schemas.openxmlformats.org/officeDocument/2006/relationships/hyperlink" Target="https://www.uptodate.com/contents/paroxetine-drug-information?source=see_link"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uptodate.com/contents/olanzapine-drug-information?source=see_link" TargetMode="External"/><Relationship Id="rId7" Type="http://schemas.openxmlformats.org/officeDocument/2006/relationships/hyperlink" Target="https://www.uptodate.com/contents/ziprasidone-drug-information?source=see_link" TargetMode="External"/><Relationship Id="rId2" Type="http://schemas.openxmlformats.org/officeDocument/2006/relationships/hyperlink" Target="https://www.uptodate.com/contents/risperidone-drug-information?source=see_link" TargetMode="External"/><Relationship Id="rId1" Type="http://schemas.openxmlformats.org/officeDocument/2006/relationships/slideLayout" Target="../slideLayouts/slideLayout2.xml"/><Relationship Id="rId6" Type="http://schemas.openxmlformats.org/officeDocument/2006/relationships/hyperlink" Target="https://www.uptodate.com/contents/haloperidol-drug-information?source=see_link" TargetMode="External"/><Relationship Id="rId5" Type="http://schemas.openxmlformats.org/officeDocument/2006/relationships/hyperlink" Target="https://www.uptodate.com/contents/aripiprazole-short-acting-oral-and-injectable-and-long-acting-injectable-abilify-maintena-drug-information?source=see_link" TargetMode="External"/><Relationship Id="rId4" Type="http://schemas.openxmlformats.org/officeDocument/2006/relationships/hyperlink" Target="https://www.uptodate.com/contents/asenapine-drug-information?source=see_link"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uptodate.com/contents/lorazepam-drug-information?source=see_link" TargetMode="External"/><Relationship Id="rId2" Type="http://schemas.openxmlformats.org/officeDocument/2006/relationships/hyperlink" Target="https://www.uptodate.com/contents/haloperidol-drug-information?source=see_link" TargetMode="External"/><Relationship Id="rId1" Type="http://schemas.openxmlformats.org/officeDocument/2006/relationships/slideLayout" Target="../slideLayouts/slideLayout2.xml"/><Relationship Id="rId4" Type="http://schemas.openxmlformats.org/officeDocument/2006/relationships/hyperlink" Target="https://www.uptodate.com/contents/benztropine-benzatropine-drug-information?source=see_link"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dc.gov/nchs/data/ahcd/nhamcs_emergency/2013_ed_web_table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Advances in Psychiatric Emergency Medicine</a:t>
            </a:r>
          </a:p>
        </p:txBody>
      </p:sp>
      <p:sp>
        <p:nvSpPr>
          <p:cNvPr id="3" name="Subtitle 2"/>
          <p:cNvSpPr>
            <a:spLocks noGrp="1"/>
          </p:cNvSpPr>
          <p:nvPr>
            <p:ph type="subTitle" idx="1"/>
          </p:nvPr>
        </p:nvSpPr>
        <p:spPr/>
        <p:txBody>
          <a:bodyPr/>
          <a:lstStyle/>
          <a:p>
            <a:r>
              <a:rPr lang="en-US" dirty="0"/>
              <a:t>Paul Kivela, MD, MBA, FACEP</a:t>
            </a:r>
          </a:p>
          <a:p>
            <a:r>
              <a:rPr lang="en-US" dirty="0"/>
              <a:t>Napa California</a:t>
            </a:r>
          </a:p>
        </p:txBody>
      </p:sp>
    </p:spTree>
    <p:extLst>
      <p:ext uri="{BB962C8B-B14F-4D97-AF65-F5344CB8AC3E}">
        <p14:creationId xmlns:p14="http://schemas.microsoft.com/office/powerpoint/2010/main" xmlns="" val="103437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Psychiatric Boarding</a:t>
            </a:r>
          </a:p>
        </p:txBody>
      </p:sp>
      <p:sp>
        <p:nvSpPr>
          <p:cNvPr id="3" name="Content Placeholder 2"/>
          <p:cNvSpPr>
            <a:spLocks noGrp="1"/>
          </p:cNvSpPr>
          <p:nvPr>
            <p:ph idx="1"/>
          </p:nvPr>
        </p:nvSpPr>
        <p:spPr/>
        <p:txBody>
          <a:bodyPr/>
          <a:lstStyle/>
          <a:p>
            <a:r>
              <a:rPr lang="en-US" dirty="0"/>
              <a:t>“Costs” a hospital $100/ hour in lost revenue</a:t>
            </a:r>
          </a:p>
          <a:p>
            <a:pPr lvl="1"/>
            <a:r>
              <a:rPr lang="en-US" dirty="0"/>
              <a:t>Treatment Advocacy Center, 2012 </a:t>
            </a:r>
          </a:p>
          <a:p>
            <a:endParaRPr lang="en-US" dirty="0"/>
          </a:p>
          <a:p>
            <a:r>
              <a:rPr lang="en-US" dirty="0"/>
              <a:t>Average cost to an ED to board a psychiatric patient estimated at $2,264 </a:t>
            </a:r>
          </a:p>
          <a:p>
            <a:pPr lvl="1"/>
            <a:r>
              <a:rPr lang="en-US" dirty="0"/>
              <a:t>Nicks B, </a:t>
            </a:r>
            <a:r>
              <a:rPr lang="en-US" dirty="0" err="1"/>
              <a:t>Manthey</a:t>
            </a:r>
            <a:r>
              <a:rPr lang="en-US" dirty="0"/>
              <a:t> D. </a:t>
            </a:r>
            <a:r>
              <a:rPr lang="en-US" dirty="0" err="1"/>
              <a:t>Emerg</a:t>
            </a:r>
            <a:r>
              <a:rPr lang="en-US" dirty="0"/>
              <a:t> Med Int. 2012. </a:t>
            </a:r>
          </a:p>
          <a:p>
            <a:endParaRPr lang="en-US" dirty="0"/>
          </a:p>
          <a:p>
            <a:endParaRPr lang="en-US" dirty="0"/>
          </a:p>
        </p:txBody>
      </p:sp>
    </p:spTree>
    <p:extLst>
      <p:ext uri="{BB962C8B-B14F-4D97-AF65-F5344CB8AC3E}">
        <p14:creationId xmlns:p14="http://schemas.microsoft.com/office/powerpoint/2010/main" xmlns="" val="209095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Now?</a:t>
            </a:r>
          </a:p>
        </p:txBody>
      </p:sp>
      <p:sp>
        <p:nvSpPr>
          <p:cNvPr id="3" name="Content Placeholder 2"/>
          <p:cNvSpPr>
            <a:spLocks noGrp="1"/>
          </p:cNvSpPr>
          <p:nvPr>
            <p:ph idx="1"/>
          </p:nvPr>
        </p:nvSpPr>
        <p:spPr/>
        <p:txBody>
          <a:bodyPr/>
          <a:lstStyle/>
          <a:p>
            <a:r>
              <a:rPr lang="en-US" dirty="0"/>
              <a:t>Mental Health is getting far more attention</a:t>
            </a:r>
          </a:p>
          <a:p>
            <a:r>
              <a:rPr lang="en-US" dirty="0"/>
              <a:t>There is funding for opiate abuse </a:t>
            </a:r>
          </a:p>
          <a:p>
            <a:r>
              <a:rPr lang="en-US" dirty="0"/>
              <a:t>This is already a tremendous expense for hospitals</a:t>
            </a:r>
          </a:p>
          <a:p>
            <a:r>
              <a:rPr lang="en-US" dirty="0"/>
              <a:t>This is a potential cost and time savings</a:t>
            </a:r>
          </a:p>
          <a:p>
            <a:r>
              <a:rPr lang="en-US" dirty="0"/>
              <a:t>New advances in treatment have arrived and more are coming</a:t>
            </a:r>
          </a:p>
        </p:txBody>
      </p:sp>
    </p:spTree>
    <p:extLst>
      <p:ext uri="{BB962C8B-B14F-4D97-AF65-F5344CB8AC3E}">
        <p14:creationId xmlns:p14="http://schemas.microsoft.com/office/powerpoint/2010/main" xmlns="" val="114884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There just simply inadequate psychiatric services</a:t>
            </a:r>
          </a:p>
          <a:p>
            <a:r>
              <a:rPr lang="en-US" dirty="0"/>
              <a:t>81% of emergency physician leaders polled believed that a regional dedicated emergency psychiatric facilities would improve the system</a:t>
            </a:r>
          </a:p>
          <a:p>
            <a:pPr lvl="1"/>
            <a:r>
              <a:rPr lang="en-US" dirty="0"/>
              <a:t>2008 ACEP Study</a:t>
            </a:r>
          </a:p>
          <a:p>
            <a:r>
              <a:rPr lang="en-US" dirty="0"/>
              <a:t>Majority of psychiatric patients had a poor experience in the ER and would prefer a specialized psychiatric center</a:t>
            </a:r>
          </a:p>
          <a:p>
            <a:pPr lvl="1"/>
            <a:r>
              <a:rPr lang="en-US" dirty="0"/>
              <a:t>2003 Allen MH Study Journal of psychiatric practice </a:t>
            </a:r>
          </a:p>
        </p:txBody>
      </p:sp>
    </p:spTree>
    <p:extLst>
      <p:ext uri="{BB962C8B-B14F-4D97-AF65-F5344CB8AC3E}">
        <p14:creationId xmlns:p14="http://schemas.microsoft.com/office/powerpoint/2010/main" xmlns="" val="214544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psychiatry different then orthopedic surgery?</a:t>
            </a:r>
          </a:p>
        </p:txBody>
      </p:sp>
      <p:sp>
        <p:nvSpPr>
          <p:cNvPr id="3" name="Content Placeholder 2"/>
          <p:cNvSpPr>
            <a:spLocks noGrp="1"/>
          </p:cNvSpPr>
          <p:nvPr>
            <p:ph idx="1"/>
          </p:nvPr>
        </p:nvSpPr>
        <p:spPr/>
        <p:txBody>
          <a:bodyPr/>
          <a:lstStyle/>
          <a:p>
            <a:r>
              <a:rPr lang="en-US" dirty="0"/>
              <a:t>With numbers it would like admitting every patient with chest pain.</a:t>
            </a:r>
          </a:p>
          <a:p>
            <a:r>
              <a:rPr lang="en-US" dirty="0"/>
              <a:t>It would be like admitting every patient with a broken bone</a:t>
            </a:r>
          </a:p>
          <a:p>
            <a:endParaRPr lang="en-US" dirty="0"/>
          </a:p>
        </p:txBody>
      </p:sp>
    </p:spTree>
    <p:extLst>
      <p:ext uri="{BB962C8B-B14F-4D97-AF65-F5344CB8AC3E}">
        <p14:creationId xmlns:p14="http://schemas.microsoft.com/office/powerpoint/2010/main" xmlns="" val="45698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Solutions</a:t>
            </a:r>
          </a:p>
        </p:txBody>
      </p:sp>
      <p:sp>
        <p:nvSpPr>
          <p:cNvPr id="3" name="Content Placeholder 2"/>
          <p:cNvSpPr>
            <a:spLocks noGrp="1"/>
          </p:cNvSpPr>
          <p:nvPr>
            <p:ph idx="1"/>
          </p:nvPr>
        </p:nvSpPr>
        <p:spPr/>
        <p:txBody>
          <a:bodyPr/>
          <a:lstStyle/>
          <a:p>
            <a:r>
              <a:rPr lang="en-US" dirty="0"/>
              <a:t>ACEP Clinical Policies</a:t>
            </a:r>
          </a:p>
          <a:p>
            <a:r>
              <a:rPr lang="en-US" dirty="0"/>
              <a:t>Psychiatric Fellowships</a:t>
            </a:r>
          </a:p>
          <a:p>
            <a:r>
              <a:rPr lang="en-US" dirty="0"/>
              <a:t>Dedicated Psychiatric Emergency Services (PES) Units</a:t>
            </a:r>
          </a:p>
          <a:p>
            <a:r>
              <a:rPr lang="en-US" dirty="0"/>
              <a:t>Crisis Stabilization Units (CSU)</a:t>
            </a:r>
          </a:p>
          <a:p>
            <a:r>
              <a:rPr lang="en-US" dirty="0"/>
              <a:t>Acute Psychiatric Care in the Emergency Department</a:t>
            </a:r>
          </a:p>
        </p:txBody>
      </p:sp>
    </p:spTree>
    <p:extLst>
      <p:ext uri="{BB962C8B-B14F-4D97-AF65-F5344CB8AC3E}">
        <p14:creationId xmlns:p14="http://schemas.microsoft.com/office/powerpoint/2010/main" xmlns="" val="1306106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ACEP Policy on Psychiatric Boarding</a:t>
            </a:r>
          </a:p>
        </p:txBody>
      </p:sp>
      <p:sp>
        <p:nvSpPr>
          <p:cNvPr id="3" name="Content Placeholder 2"/>
          <p:cNvSpPr>
            <a:spLocks noGrp="1"/>
          </p:cNvSpPr>
          <p:nvPr>
            <p:ph idx="1"/>
          </p:nvPr>
        </p:nvSpPr>
        <p:spPr/>
        <p:txBody>
          <a:bodyPr/>
          <a:lstStyle/>
          <a:p>
            <a:r>
              <a:rPr lang="en-US" dirty="0"/>
              <a:t>4 questions approved January 2017</a:t>
            </a:r>
          </a:p>
        </p:txBody>
      </p:sp>
    </p:spTree>
    <p:extLst>
      <p:ext uri="{BB962C8B-B14F-4D97-AF65-F5344CB8AC3E}">
        <p14:creationId xmlns:p14="http://schemas.microsoft.com/office/powerpoint/2010/main" xmlns="" val="196824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ACEP Policy on Psychiatric Boarding</a:t>
            </a:r>
          </a:p>
        </p:txBody>
      </p:sp>
      <p:sp>
        <p:nvSpPr>
          <p:cNvPr id="3" name="Content Placeholder 2"/>
          <p:cNvSpPr>
            <a:spLocks noGrp="1"/>
          </p:cNvSpPr>
          <p:nvPr>
            <p:ph idx="1"/>
          </p:nvPr>
        </p:nvSpPr>
        <p:spPr/>
        <p:txBody>
          <a:bodyPr>
            <a:normAutofit fontScale="92500" lnSpcReduction="10000"/>
          </a:bodyPr>
          <a:lstStyle/>
          <a:p>
            <a:r>
              <a:rPr lang="en-US" b="1" dirty="0"/>
              <a:t>Question 1. In the alert adult patient presenting to the emergency department with acute psychiatric symptoms, should routine laboratory tests be used to identify contributory medical conditions (</a:t>
            </a:r>
            <a:r>
              <a:rPr lang="en-US" b="1" dirty="0" err="1"/>
              <a:t>nonpsychiatric</a:t>
            </a:r>
            <a:r>
              <a:rPr lang="en-US" b="1" dirty="0"/>
              <a:t> disorders)?</a:t>
            </a:r>
            <a:endParaRPr lang="en-US" dirty="0"/>
          </a:p>
          <a:p>
            <a:r>
              <a:rPr lang="en-US" b="1" dirty="0"/>
              <a:t>Patient Management Recommendations</a:t>
            </a:r>
            <a:r>
              <a:rPr lang="en-US" dirty="0"/>
              <a:t>. </a:t>
            </a:r>
            <a:r>
              <a:rPr lang="en-US" b="1" dirty="0"/>
              <a:t>Level C:</a:t>
            </a:r>
            <a:r>
              <a:rPr lang="en-US" dirty="0"/>
              <a:t> Do not routinely order laboratory testing on patients with acute psychiatric symptoms. Use medical history, previous psychiatric diagnosis, and physician examination to guide testing.</a:t>
            </a:r>
          </a:p>
          <a:p>
            <a:r>
              <a:rPr lang="en-US" sz="2100" dirty="0"/>
              <a:t>In addition, it is likely that subsets of patients with higher rates of disease (</a:t>
            </a:r>
            <a:r>
              <a:rPr lang="en-US" sz="2100" dirty="0" err="1"/>
              <a:t>eg</a:t>
            </a:r>
            <a:r>
              <a:rPr lang="en-US" sz="2100" dirty="0"/>
              <a:t>, elderly, immunosuppressed, new-onset psychosis, substance abuse) may benefit from routine laboratory testing. Routine urine toxicology testing has not been shown to provide benefit in terms of influencing the management or disposition of ED patients, but it may be helpful for an objective understanding of the patient’s potential substance abuse on transfer to a psychiatric facility</a:t>
            </a:r>
            <a:r>
              <a:rPr lang="en-US" dirty="0"/>
              <a:t>.</a:t>
            </a:r>
          </a:p>
        </p:txBody>
      </p:sp>
    </p:spTree>
    <p:extLst>
      <p:ext uri="{BB962C8B-B14F-4D97-AF65-F5344CB8AC3E}">
        <p14:creationId xmlns:p14="http://schemas.microsoft.com/office/powerpoint/2010/main" xmlns="" val="534962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ACEP Policy on Psychiatric Boarding</a:t>
            </a:r>
          </a:p>
        </p:txBody>
      </p:sp>
      <p:sp>
        <p:nvSpPr>
          <p:cNvPr id="3" name="Content Placeholder 2"/>
          <p:cNvSpPr>
            <a:spLocks noGrp="1"/>
          </p:cNvSpPr>
          <p:nvPr>
            <p:ph idx="1"/>
          </p:nvPr>
        </p:nvSpPr>
        <p:spPr/>
        <p:txBody>
          <a:bodyPr>
            <a:normAutofit/>
          </a:bodyPr>
          <a:lstStyle/>
          <a:p>
            <a:r>
              <a:rPr lang="en-US" b="1" dirty="0"/>
              <a:t>Question 2. In the patient with new-onset psychosis without focal neurologic deficit, should brain imaging be obtained acutely?</a:t>
            </a:r>
            <a:endParaRPr lang="en-US" dirty="0"/>
          </a:p>
          <a:p>
            <a:r>
              <a:rPr lang="en-US" b="1" dirty="0"/>
              <a:t>Patient Management Recommendation</a:t>
            </a:r>
            <a:r>
              <a:rPr lang="en-US" dirty="0"/>
              <a:t> </a:t>
            </a:r>
            <a:r>
              <a:rPr lang="en-US" b="1" dirty="0"/>
              <a:t>Level C:</a:t>
            </a:r>
            <a:r>
              <a:rPr lang="en-US" dirty="0"/>
              <a:t> </a:t>
            </a:r>
          </a:p>
          <a:p>
            <a:r>
              <a:rPr lang="en-US" dirty="0"/>
              <a:t>Use individual assessment of risk factors to guide brain imaging in the emergency department for patients with new-onset psychosis without focal neurologic deficit (consensus recommendation).</a:t>
            </a:r>
          </a:p>
          <a:p>
            <a:r>
              <a:rPr lang="en-US" sz="2000" dirty="0"/>
              <a:t>There were no Class I, II, or III studies to answer this question. In the Class X studies that did categorize imaging abnormalities, the percentage of imaging findings described as being clinically relevant, influencing clinical management, or altering diagnosis ranged from 0 percent to approximately 5 percent.</a:t>
            </a:r>
          </a:p>
        </p:txBody>
      </p:sp>
    </p:spTree>
    <p:extLst>
      <p:ext uri="{BB962C8B-B14F-4D97-AF65-F5344CB8AC3E}">
        <p14:creationId xmlns:p14="http://schemas.microsoft.com/office/powerpoint/2010/main" xmlns="" val="1747502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ACEP Policy on Psychiatric Boarding</a:t>
            </a:r>
          </a:p>
        </p:txBody>
      </p:sp>
      <p:sp>
        <p:nvSpPr>
          <p:cNvPr id="3" name="Content Placeholder 2"/>
          <p:cNvSpPr>
            <a:spLocks noGrp="1"/>
          </p:cNvSpPr>
          <p:nvPr>
            <p:ph idx="1"/>
          </p:nvPr>
        </p:nvSpPr>
        <p:spPr/>
        <p:txBody>
          <a:bodyPr>
            <a:normAutofit fontScale="85000" lnSpcReduction="10000"/>
          </a:bodyPr>
          <a:lstStyle/>
          <a:p>
            <a:r>
              <a:rPr lang="en-US" b="1" dirty="0"/>
              <a:t>Question 3. In adult patients presenting to the emergency department with suicidal ideation, can risk-assessment tools in the emergency department identify those who are safe for discharge?</a:t>
            </a:r>
            <a:endParaRPr lang="en-US" dirty="0"/>
          </a:p>
          <a:p>
            <a:r>
              <a:rPr lang="en-US" b="1" dirty="0"/>
              <a:t>Patient Management Recommendations</a:t>
            </a:r>
            <a:r>
              <a:rPr lang="en-US" dirty="0"/>
              <a:t> </a:t>
            </a:r>
            <a:r>
              <a:rPr lang="en-US" b="1" dirty="0"/>
              <a:t>Level C:</a:t>
            </a:r>
            <a:r>
              <a:rPr lang="en-US" dirty="0"/>
              <a:t> </a:t>
            </a:r>
          </a:p>
          <a:p>
            <a:r>
              <a:rPr lang="en-US" dirty="0"/>
              <a:t>In patients presenting to the emergency department with suicidal ideation, physicians should not use currently available risk-assessment tools in isolation to identify low-risk patients who are safe for discharge. The best approach to determine risk is an appropriate psychiatric assessment and good clinical judgment, taking patient, family, and community factors into account.</a:t>
            </a:r>
          </a:p>
          <a:p>
            <a:r>
              <a:rPr lang="en-US" dirty="0"/>
              <a:t>Class III studies were identified that investigated whether risk assessment can identify patients who are at risk for future self-harm. The designs of these studies were problematic, and no tool has been demonstrated to accurately predict the risk of suicide among patients in the emergency department.</a:t>
            </a:r>
          </a:p>
        </p:txBody>
      </p:sp>
    </p:spTree>
    <p:extLst>
      <p:ext uri="{BB962C8B-B14F-4D97-AF65-F5344CB8AC3E}">
        <p14:creationId xmlns:p14="http://schemas.microsoft.com/office/powerpoint/2010/main" xmlns="" val="1280950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ACEP Policy on Psychiatric Boarding</a:t>
            </a:r>
          </a:p>
        </p:txBody>
      </p:sp>
      <p:sp>
        <p:nvSpPr>
          <p:cNvPr id="3" name="Content Placeholder 2"/>
          <p:cNvSpPr>
            <a:spLocks noGrp="1"/>
          </p:cNvSpPr>
          <p:nvPr>
            <p:ph idx="1"/>
          </p:nvPr>
        </p:nvSpPr>
        <p:spPr/>
        <p:txBody>
          <a:bodyPr>
            <a:normAutofit fontScale="85000" lnSpcReduction="20000"/>
          </a:bodyPr>
          <a:lstStyle/>
          <a:p>
            <a:r>
              <a:rPr lang="en-US" b="1" dirty="0"/>
              <a:t>Question 4. In the adult patient presenting to the emergency department with acute agitation, can ketamine be used safely and effectively?</a:t>
            </a:r>
            <a:endParaRPr lang="en-US" dirty="0"/>
          </a:p>
          <a:p>
            <a:r>
              <a:rPr lang="en-US" b="1" dirty="0"/>
              <a:t>Patient Management Recommendations</a:t>
            </a:r>
            <a:r>
              <a:rPr lang="en-US" dirty="0"/>
              <a:t> </a:t>
            </a:r>
            <a:r>
              <a:rPr lang="en-US" b="1" dirty="0"/>
              <a:t>Level C:</a:t>
            </a:r>
            <a:r>
              <a:rPr lang="en-US" dirty="0"/>
              <a:t> </a:t>
            </a:r>
          </a:p>
          <a:p>
            <a:r>
              <a:rPr lang="en-US" dirty="0"/>
              <a:t>Ketamine is an option for immediate sedation of the severely agitated patient who may be violent or aggressive (consensus recommendation).</a:t>
            </a:r>
          </a:p>
          <a:p>
            <a:r>
              <a:rPr lang="en-US" dirty="0"/>
              <a:t>Management of acutely agitated patients in the emergency department remains a critical issue. Most of these patients can be sedated safely with antipsychotics and/or benzodiazepines. However, there remains a subset of extremely agitated patients for whom this approach will not be effective. Although there is a lack of Class I, II, or III studies establishing the safety and efficacy of ketamine to control acute agitation in the emergency department, the skills set of emergency physicians and their familiarity with the use of ketamine make it a reasonable choice when immediate control of the acutely agitated patient is required for patient and/or staff safety.</a:t>
            </a:r>
          </a:p>
        </p:txBody>
      </p:sp>
    </p:spTree>
    <p:extLst>
      <p:ext uri="{BB962C8B-B14F-4D97-AF65-F5344CB8AC3E}">
        <p14:creationId xmlns:p14="http://schemas.microsoft.com/office/powerpoint/2010/main" xmlns="" val="41863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Perceived Conflicts</a:t>
            </a:r>
          </a:p>
        </p:txBody>
      </p:sp>
      <p:sp>
        <p:nvSpPr>
          <p:cNvPr id="3" name="Content Placeholder 2"/>
          <p:cNvSpPr>
            <a:spLocks noGrp="1"/>
          </p:cNvSpPr>
          <p:nvPr>
            <p:ph idx="1"/>
          </p:nvPr>
        </p:nvSpPr>
        <p:spPr/>
        <p:txBody>
          <a:bodyPr/>
          <a:lstStyle/>
          <a:p>
            <a:r>
              <a:rPr lang="en-US" dirty="0"/>
              <a:t>My spouse is a board psychiatrist that does </a:t>
            </a:r>
            <a:r>
              <a:rPr lang="en-US" dirty="0" err="1"/>
              <a:t>telepsychiatry</a:t>
            </a:r>
            <a:endParaRPr lang="en-US" dirty="0"/>
          </a:p>
          <a:p>
            <a:r>
              <a:rPr lang="en-US" dirty="0"/>
              <a:t>President, American College of Emergency Physicians</a:t>
            </a:r>
          </a:p>
          <a:p>
            <a:r>
              <a:rPr lang="en-US" dirty="0"/>
              <a:t>Member, American Association of Emergency Psychiatry</a:t>
            </a:r>
          </a:p>
        </p:txBody>
      </p:sp>
    </p:spTree>
    <p:extLst>
      <p:ext uri="{BB962C8B-B14F-4D97-AF65-F5344CB8AC3E}">
        <p14:creationId xmlns:p14="http://schemas.microsoft.com/office/powerpoint/2010/main" xmlns="" val="1782559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Psychiatric Fellowships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06889" y="1483167"/>
            <a:ext cx="5334000" cy="2755900"/>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03589" y="4239067"/>
            <a:ext cx="7340600" cy="2438400"/>
          </a:xfrm>
          <a:prstGeom prst="rect">
            <a:avLst/>
          </a:prstGeom>
        </p:spPr>
      </p:pic>
    </p:spTree>
    <p:extLst>
      <p:ext uri="{BB962C8B-B14F-4D97-AF65-F5344CB8AC3E}">
        <p14:creationId xmlns:p14="http://schemas.microsoft.com/office/powerpoint/2010/main" xmlns="" val="114957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Dedicated Psychiatric Facilities</a:t>
            </a:r>
          </a:p>
        </p:txBody>
      </p:sp>
      <p:sp>
        <p:nvSpPr>
          <p:cNvPr id="3" name="Content Placeholder 2"/>
          <p:cNvSpPr>
            <a:spLocks noGrp="1"/>
          </p:cNvSpPr>
          <p:nvPr>
            <p:ph idx="1"/>
          </p:nvPr>
        </p:nvSpPr>
        <p:spPr/>
        <p:txBody>
          <a:bodyPr/>
          <a:lstStyle/>
          <a:p>
            <a:r>
              <a:rPr lang="en-US" dirty="0"/>
              <a:t>Can be expensive to staff and maintain 24/7 </a:t>
            </a:r>
          </a:p>
          <a:p>
            <a:r>
              <a:rPr lang="en-US" dirty="0"/>
              <a:t>Typically only makes sense for systems &gt;3000 psychiatric emergencies/year </a:t>
            </a:r>
          </a:p>
          <a:p>
            <a:r>
              <a:rPr lang="en-US" dirty="0"/>
              <a:t>Medicaid pays hourly “Crisis Stabilization” rate in several states, as do many private insurers via contract, but difficult to get adequate Medicare reimbursement </a:t>
            </a:r>
          </a:p>
          <a:p>
            <a:r>
              <a:rPr lang="en-US" dirty="0"/>
              <a:t>Currently our team in contact with CMS and SAMHSA urging Crisis Stabilization-style reimbursement nationally </a:t>
            </a:r>
          </a:p>
          <a:p>
            <a:endParaRPr lang="en-US" dirty="0"/>
          </a:p>
        </p:txBody>
      </p:sp>
    </p:spTree>
    <p:extLst>
      <p:ext uri="{BB962C8B-B14F-4D97-AF65-F5344CB8AC3E}">
        <p14:creationId xmlns:p14="http://schemas.microsoft.com/office/powerpoint/2010/main" xmlns="" val="44831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E7776-6CE2-2043-AC8D-E85E970AAD0E}"/>
              </a:ext>
            </a:extLst>
          </p:cNvPr>
          <p:cNvSpPr>
            <a:spLocks noGrp="1"/>
          </p:cNvSpPr>
          <p:nvPr>
            <p:ph type="title"/>
          </p:nvPr>
        </p:nvSpPr>
        <p:spPr/>
        <p:txBody>
          <a:bodyPr/>
          <a:lstStyle/>
          <a:p>
            <a:r>
              <a:rPr lang="en-US" dirty="0"/>
              <a:t>Shift from identifying depression to treating suicidality</a:t>
            </a:r>
          </a:p>
        </p:txBody>
      </p:sp>
      <p:sp>
        <p:nvSpPr>
          <p:cNvPr id="3" name="Content Placeholder 2">
            <a:extLst>
              <a:ext uri="{FF2B5EF4-FFF2-40B4-BE49-F238E27FC236}">
                <a16:creationId xmlns:a16="http://schemas.microsoft.com/office/drawing/2014/main" xmlns="" id="{5083C249-FB18-C941-853D-9C922AC97558}"/>
              </a:ext>
            </a:extLst>
          </p:cNvPr>
          <p:cNvSpPr>
            <a:spLocks noGrp="1"/>
          </p:cNvSpPr>
          <p:nvPr>
            <p:ph idx="1"/>
          </p:nvPr>
        </p:nvSpPr>
        <p:spPr/>
        <p:txBody>
          <a:bodyPr/>
          <a:lstStyle/>
          <a:p>
            <a:r>
              <a:rPr lang="en-US" dirty="0"/>
              <a:t>It is okay to discharge someone with suicidal ideation</a:t>
            </a:r>
          </a:p>
          <a:p>
            <a:r>
              <a:rPr lang="en-US" dirty="0"/>
              <a:t>Move from identification and boarding to treatment and discharge</a:t>
            </a:r>
          </a:p>
          <a:p>
            <a:r>
              <a:rPr lang="en-US" dirty="0"/>
              <a:t>Make sure patient is safe</a:t>
            </a:r>
          </a:p>
          <a:p>
            <a:r>
              <a:rPr lang="en-US" dirty="0"/>
              <a:t>Make sure empathic</a:t>
            </a:r>
          </a:p>
          <a:p>
            <a:r>
              <a:rPr lang="en-US" dirty="0"/>
              <a:t>Work to </a:t>
            </a:r>
            <a:r>
              <a:rPr lang="en-US"/>
              <a:t>find follow-up</a:t>
            </a:r>
            <a:endParaRPr lang="en-US" dirty="0"/>
          </a:p>
          <a:p>
            <a:endParaRPr lang="en-US" dirty="0"/>
          </a:p>
        </p:txBody>
      </p:sp>
    </p:spTree>
    <p:extLst>
      <p:ext uri="{BB962C8B-B14F-4D97-AF65-F5344CB8AC3E}">
        <p14:creationId xmlns:p14="http://schemas.microsoft.com/office/powerpoint/2010/main" xmlns="" val="1478289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Alameda Model</a:t>
            </a:r>
          </a:p>
        </p:txBody>
      </p:sp>
      <p:sp>
        <p:nvSpPr>
          <p:cNvPr id="3" name="Content Placeholder 2"/>
          <p:cNvSpPr>
            <a:spLocks noGrp="1"/>
          </p:cNvSpPr>
          <p:nvPr>
            <p:ph idx="1"/>
          </p:nvPr>
        </p:nvSpPr>
        <p:spPr/>
        <p:txBody>
          <a:bodyPr/>
          <a:lstStyle/>
          <a:p>
            <a:r>
              <a:rPr lang="en-US" dirty="0"/>
              <a:t>76% of patients treated in a Psychiatric Emergency Services (PES) Unit can be discharged home or to a community based program within 24 hours so that </a:t>
            </a:r>
          </a:p>
          <a:p>
            <a:pPr lvl="1"/>
            <a:r>
              <a:rPr lang="en-US" dirty="0"/>
              <a:t>They are treated in the least restrictive setting</a:t>
            </a:r>
          </a:p>
          <a:p>
            <a:pPr lvl="1"/>
            <a:r>
              <a:rPr lang="en-US" dirty="0"/>
              <a:t>Disruption of their lives is minimized</a:t>
            </a:r>
          </a:p>
          <a:p>
            <a:pPr lvl="1"/>
            <a:r>
              <a:rPr lang="en-US" dirty="0"/>
              <a:t>Psychiatric boarding in hospital ED’s is eliminated</a:t>
            </a:r>
          </a:p>
          <a:p>
            <a:pPr lvl="1"/>
            <a:r>
              <a:rPr lang="en-US" dirty="0"/>
              <a:t>Unnecessary psychiatric hospitalization are prevented</a:t>
            </a:r>
          </a:p>
        </p:txBody>
      </p:sp>
    </p:spTree>
    <p:extLst>
      <p:ext uri="{BB962C8B-B14F-4D97-AF65-F5344CB8AC3E}">
        <p14:creationId xmlns:p14="http://schemas.microsoft.com/office/powerpoint/2010/main" xmlns="" val="138787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Alameda Model</a:t>
            </a:r>
          </a:p>
        </p:txBody>
      </p:sp>
      <p:sp>
        <p:nvSpPr>
          <p:cNvPr id="3" name="Content Placeholder 2"/>
          <p:cNvSpPr>
            <a:spLocks noGrp="1"/>
          </p:cNvSpPr>
          <p:nvPr>
            <p:ph idx="1"/>
          </p:nvPr>
        </p:nvSpPr>
        <p:spPr/>
        <p:txBody>
          <a:bodyPr>
            <a:normAutofit/>
          </a:bodyPr>
          <a:lstStyle/>
          <a:p>
            <a:r>
              <a:rPr lang="en-US" dirty="0"/>
              <a:t>Regional Dedicated Psychiatric Emergency Service (PES) for all of Alameda County </a:t>
            </a:r>
          </a:p>
          <a:p>
            <a:r>
              <a:rPr lang="en-US" dirty="0"/>
              <a:t>Accepts patients from 11 adult medical Emergency Departments in the region as soon as medically stable, regardless of insurance coverage</a:t>
            </a:r>
          </a:p>
          <a:p>
            <a:r>
              <a:rPr lang="en-US" dirty="0"/>
              <a:t> Psych patient boarding times in area EDs were only 1 hour, 48 minutes – compared to California average of 10 hours, 3 minutes </a:t>
            </a:r>
          </a:p>
          <a:p>
            <a:r>
              <a:rPr lang="en-US" dirty="0"/>
              <a:t>Approximately </a:t>
            </a:r>
            <a:r>
              <a:rPr lang="en-US" b="1" dirty="0"/>
              <a:t>76% of these patients were able to be discharged </a:t>
            </a:r>
            <a:endParaRPr lang="en-US" dirty="0"/>
          </a:p>
        </p:txBody>
      </p:sp>
    </p:spTree>
    <p:extLst>
      <p:ext uri="{BB962C8B-B14F-4D97-AF65-F5344CB8AC3E}">
        <p14:creationId xmlns:p14="http://schemas.microsoft.com/office/powerpoint/2010/main" xmlns="" val="1667334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Stabilization Unit</a:t>
            </a:r>
          </a:p>
        </p:txBody>
      </p:sp>
      <p:sp>
        <p:nvSpPr>
          <p:cNvPr id="3" name="Content Placeholder 2"/>
          <p:cNvSpPr>
            <a:spLocks noGrp="1"/>
          </p:cNvSpPr>
          <p:nvPr>
            <p:ph idx="1"/>
          </p:nvPr>
        </p:nvSpPr>
        <p:spPr/>
        <p:txBody>
          <a:bodyPr/>
          <a:lstStyle/>
          <a:p>
            <a:r>
              <a:rPr lang="en-US" dirty="0"/>
              <a:t>Lower Volumes</a:t>
            </a:r>
          </a:p>
          <a:p>
            <a:r>
              <a:rPr lang="en-US" dirty="0"/>
              <a:t>Can be used like observation</a:t>
            </a:r>
          </a:p>
        </p:txBody>
      </p:sp>
    </p:spTree>
    <p:extLst>
      <p:ext uri="{BB962C8B-B14F-4D97-AF65-F5344CB8AC3E}">
        <p14:creationId xmlns:p14="http://schemas.microsoft.com/office/powerpoint/2010/main" xmlns="" val="365344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are either free standing or integrated with hospital/emergency department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36978" y="2226116"/>
            <a:ext cx="3251200" cy="3505200"/>
          </a:xfrm>
        </p:spPr>
      </p:pic>
      <p:sp>
        <p:nvSpPr>
          <p:cNvPr id="5" name="TextBox 4"/>
          <p:cNvSpPr txBox="1"/>
          <p:nvPr/>
        </p:nvSpPr>
        <p:spPr>
          <a:xfrm>
            <a:off x="5576710" y="3036710"/>
            <a:ext cx="4854223" cy="646331"/>
          </a:xfrm>
          <a:prstGeom prst="rect">
            <a:avLst/>
          </a:prstGeom>
          <a:noFill/>
        </p:spPr>
        <p:txBody>
          <a:bodyPr wrap="square" rtlCol="0">
            <a:spAutoFit/>
          </a:bodyPr>
          <a:lstStyle/>
          <a:p>
            <a:r>
              <a:rPr lang="en-US" sz="3600" dirty="0"/>
              <a:t>Burke Centers in Texas</a:t>
            </a:r>
          </a:p>
        </p:txBody>
      </p:sp>
    </p:spTree>
    <p:extLst>
      <p:ext uri="{BB962C8B-B14F-4D97-AF65-F5344CB8AC3E}">
        <p14:creationId xmlns:p14="http://schemas.microsoft.com/office/powerpoint/2010/main" xmlns="" val="770702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Billing Codes??</a:t>
            </a:r>
          </a:p>
        </p:txBody>
      </p:sp>
      <p:sp>
        <p:nvSpPr>
          <p:cNvPr id="3" name="Content Placeholder 2"/>
          <p:cNvSpPr>
            <a:spLocks noGrp="1"/>
          </p:cNvSpPr>
          <p:nvPr>
            <p:ph idx="1"/>
          </p:nvPr>
        </p:nvSpPr>
        <p:spPr/>
        <p:txBody>
          <a:bodyPr/>
          <a:lstStyle/>
          <a:p>
            <a:r>
              <a:rPr lang="en-US" dirty="0"/>
              <a:t>Facility based “Crisis Stabilization” codes</a:t>
            </a:r>
          </a:p>
          <a:p>
            <a:pPr lvl="1"/>
            <a:r>
              <a:rPr lang="en-US" dirty="0"/>
              <a:t>Medicaid often pays</a:t>
            </a:r>
          </a:p>
          <a:p>
            <a:pPr lvl="1"/>
            <a:r>
              <a:rPr lang="en-US" dirty="0"/>
              <a:t>Many insurers pay</a:t>
            </a:r>
          </a:p>
          <a:p>
            <a:endParaRPr lang="en-US" dirty="0"/>
          </a:p>
          <a:p>
            <a:r>
              <a:rPr lang="en-US" dirty="0"/>
              <a:t>G05002 goes into service next year.    </a:t>
            </a:r>
          </a:p>
          <a:p>
            <a:pPr lvl="1"/>
            <a:r>
              <a:rPr lang="en-US" dirty="0"/>
              <a:t>Initial 70 minutes of psychiatric care for patients where  the provider initiates and coordinates a patient’s psychiatric care</a:t>
            </a:r>
          </a:p>
        </p:txBody>
      </p:sp>
    </p:spTree>
    <p:extLst>
      <p:ext uri="{BB962C8B-B14F-4D97-AF65-F5344CB8AC3E}">
        <p14:creationId xmlns:p14="http://schemas.microsoft.com/office/powerpoint/2010/main" xmlns="" val="732004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California </a:t>
            </a:r>
            <a:r>
              <a:rPr lang="en-US" dirty="0" err="1"/>
              <a:t>Medi</a:t>
            </a:r>
            <a:r>
              <a:rPr lang="en-US" dirty="0"/>
              <a:t>-Cal pays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515107" y="1825625"/>
            <a:ext cx="5161786" cy="4351338"/>
          </a:xfrm>
        </p:spPr>
      </p:pic>
    </p:spTree>
    <p:extLst>
      <p:ext uri="{BB962C8B-B14F-4D97-AF65-F5344CB8AC3E}">
        <p14:creationId xmlns:p14="http://schemas.microsoft.com/office/powerpoint/2010/main" xmlns="" val="98968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LABS and Evaluation</a:t>
            </a:r>
          </a:p>
        </p:txBody>
      </p:sp>
      <p:sp>
        <p:nvSpPr>
          <p:cNvPr id="3" name="Content Placeholder 2"/>
          <p:cNvSpPr>
            <a:spLocks noGrp="1"/>
          </p:cNvSpPr>
          <p:nvPr>
            <p:ph idx="1"/>
          </p:nvPr>
        </p:nvSpPr>
        <p:spPr/>
        <p:txBody>
          <a:bodyPr/>
          <a:lstStyle/>
          <a:p>
            <a:r>
              <a:rPr lang="en-US" dirty="0"/>
              <a:t>Must rule out medical causes </a:t>
            </a:r>
          </a:p>
          <a:p>
            <a:r>
              <a:rPr lang="en-US" dirty="0"/>
              <a:t>Focused ordering of CBC, electrolytes, fasting glucose, lipid profile, liver, renal and thyroid function tests</a:t>
            </a:r>
          </a:p>
          <a:p>
            <a:r>
              <a:rPr lang="en-US" dirty="0"/>
              <a:t>White blood cell (WBC) count with differential for patients treated with </a:t>
            </a:r>
            <a:r>
              <a:rPr lang="en-US" u="sng" dirty="0">
                <a:hlinkClick r:id="rId2"/>
              </a:rPr>
              <a:t>clozapine</a:t>
            </a:r>
            <a:endParaRPr lang="en-US" dirty="0"/>
          </a:p>
          <a:p>
            <a:r>
              <a:rPr lang="en-US" dirty="0"/>
              <a:t>ECG for patients with a cardiac history or those being treated with antipsychotics that may prolong the QT interval such as </a:t>
            </a:r>
            <a:r>
              <a:rPr lang="en-US" u="sng" dirty="0">
                <a:hlinkClick r:id="rId2"/>
              </a:rPr>
              <a:t>clozapine</a:t>
            </a:r>
            <a:r>
              <a:rPr lang="en-US" dirty="0"/>
              <a:t>, </a:t>
            </a:r>
            <a:r>
              <a:rPr lang="en-US" u="sng" dirty="0">
                <a:hlinkClick r:id="rId3"/>
              </a:rPr>
              <a:t>thioridazine</a:t>
            </a:r>
            <a:r>
              <a:rPr lang="en-US" dirty="0"/>
              <a:t>, </a:t>
            </a:r>
            <a:r>
              <a:rPr lang="en-US" u="sng" dirty="0">
                <a:hlinkClick r:id="rId4"/>
              </a:rPr>
              <a:t>iloperidone</a:t>
            </a:r>
            <a:r>
              <a:rPr lang="en-US" dirty="0"/>
              <a:t>, </a:t>
            </a:r>
            <a:r>
              <a:rPr lang="en-US" u="sng" dirty="0">
                <a:hlinkClick r:id="rId5"/>
              </a:rPr>
              <a:t>ziprasidone</a:t>
            </a:r>
            <a:r>
              <a:rPr lang="en-US" dirty="0"/>
              <a:t>.</a:t>
            </a:r>
          </a:p>
          <a:p>
            <a:endParaRPr lang="en-US" dirty="0"/>
          </a:p>
        </p:txBody>
      </p:sp>
    </p:spTree>
    <p:extLst>
      <p:ext uri="{BB962C8B-B14F-4D97-AF65-F5344CB8AC3E}">
        <p14:creationId xmlns:p14="http://schemas.microsoft.com/office/powerpoint/2010/main" xmlns="" val="140222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Important to suggest solution to any problem</a:t>
            </a:r>
          </a:p>
        </p:txBody>
      </p:sp>
      <p:sp>
        <p:nvSpPr>
          <p:cNvPr id="3" name="Content Placeholder 2"/>
          <p:cNvSpPr>
            <a:spLocks noGrp="1"/>
          </p:cNvSpPr>
          <p:nvPr>
            <p:ph type="subTitle" idx="1"/>
          </p:nvPr>
        </p:nvSpPr>
        <p:spPr>
          <a:xfrm>
            <a:off x="1433689" y="4448705"/>
            <a:ext cx="9144000" cy="1655762"/>
          </a:xfrm>
        </p:spPr>
        <p:txBody>
          <a:bodyPr/>
          <a:lstStyle/>
          <a:p>
            <a:r>
              <a:rPr lang="en-US" sz="4000" dirty="0"/>
              <a:t>Perfect is the enemy of good</a:t>
            </a:r>
          </a:p>
          <a:p>
            <a:endParaRPr lang="en-US" dirty="0"/>
          </a:p>
        </p:txBody>
      </p:sp>
    </p:spTree>
    <p:extLst>
      <p:ext uri="{BB962C8B-B14F-4D97-AF65-F5344CB8AC3E}">
        <p14:creationId xmlns:p14="http://schemas.microsoft.com/office/powerpoint/2010/main" xmlns="" val="1464443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Initiating Treatment in the Emergency Department</a:t>
            </a:r>
          </a:p>
        </p:txBody>
      </p:sp>
      <p:sp>
        <p:nvSpPr>
          <p:cNvPr id="5" name="Subtitle 4"/>
          <p:cNvSpPr>
            <a:spLocks noGrp="1"/>
          </p:cNvSpPr>
          <p:nvPr>
            <p:ph type="subTitle" idx="1"/>
          </p:nvPr>
        </p:nvSpPr>
        <p:spPr/>
        <p:txBody>
          <a:bodyPr/>
          <a:lstStyle/>
          <a:p>
            <a:r>
              <a:rPr lang="en-US" dirty="0"/>
              <a:t>It is inappropriate to warehouse “psychiatric” patients in the emergency department  awaiting psychiatric care</a:t>
            </a:r>
          </a:p>
        </p:txBody>
      </p:sp>
    </p:spTree>
    <p:extLst>
      <p:ext uri="{BB962C8B-B14F-4D97-AF65-F5344CB8AC3E}">
        <p14:creationId xmlns:p14="http://schemas.microsoft.com/office/powerpoint/2010/main" xmlns="" val="130556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Outcomes with Anti-depressants</a:t>
            </a:r>
          </a:p>
        </p:txBody>
      </p:sp>
      <p:sp>
        <p:nvSpPr>
          <p:cNvPr id="3" name="Content Placeholder 2"/>
          <p:cNvSpPr>
            <a:spLocks noGrp="1"/>
          </p:cNvSpPr>
          <p:nvPr>
            <p:ph idx="1"/>
          </p:nvPr>
        </p:nvSpPr>
        <p:spPr/>
        <p:txBody>
          <a:bodyPr>
            <a:normAutofit/>
          </a:bodyPr>
          <a:lstStyle/>
          <a:p>
            <a:r>
              <a:rPr lang="en-US" dirty="0"/>
              <a:t>10% of Americans will take antidepressants sometime in their lifetimes,</a:t>
            </a:r>
          </a:p>
          <a:p>
            <a:r>
              <a:rPr lang="en-US" dirty="0"/>
              <a:t>National Institutes of Mental Health estimates that these medications are only slightly more effective than placebos. </a:t>
            </a:r>
          </a:p>
          <a:p>
            <a:r>
              <a:rPr lang="en-US" dirty="0"/>
              <a:t>Only 1/3 of patients respond to the first medication tried</a:t>
            </a:r>
          </a:p>
          <a:p>
            <a:r>
              <a:rPr lang="en-US" dirty="0"/>
              <a:t>Trial and error with alternative and multiple medications is required before an additional 1/3 of patients find some relief. </a:t>
            </a:r>
          </a:p>
          <a:p>
            <a:r>
              <a:rPr lang="en-US" dirty="0"/>
              <a:t>30% of those who suffer from depression do not respond to any medication at all.</a:t>
            </a:r>
          </a:p>
        </p:txBody>
      </p:sp>
    </p:spTree>
    <p:extLst>
      <p:ext uri="{BB962C8B-B14F-4D97-AF65-F5344CB8AC3E}">
        <p14:creationId xmlns:p14="http://schemas.microsoft.com/office/powerpoint/2010/main" xmlns="" val="1959346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with SSRI’s</a:t>
            </a:r>
          </a:p>
        </p:txBody>
      </p:sp>
      <p:sp>
        <p:nvSpPr>
          <p:cNvPr id="3" name="Content Placeholder 2"/>
          <p:cNvSpPr>
            <a:spLocks noGrp="1"/>
          </p:cNvSpPr>
          <p:nvPr>
            <p:ph idx="1"/>
          </p:nvPr>
        </p:nvSpPr>
        <p:spPr/>
        <p:txBody>
          <a:bodyPr/>
          <a:lstStyle/>
          <a:p>
            <a:r>
              <a:rPr lang="en-US" dirty="0"/>
              <a:t>Response (reduction of baseline symptoms ≥50 percent) was better with </a:t>
            </a:r>
            <a:r>
              <a:rPr lang="en-US" u="sng" dirty="0">
                <a:hlinkClick r:id="rId2"/>
              </a:rPr>
              <a:t>escitalopram</a:t>
            </a:r>
            <a:r>
              <a:rPr lang="en-US" dirty="0"/>
              <a:t>, </a:t>
            </a:r>
            <a:r>
              <a:rPr lang="en-US" u="sng" dirty="0">
                <a:hlinkClick r:id="rId3"/>
              </a:rPr>
              <a:t>mirtazapine</a:t>
            </a:r>
            <a:r>
              <a:rPr lang="en-US" dirty="0"/>
              <a:t>, </a:t>
            </a:r>
            <a:r>
              <a:rPr lang="en-US" u="sng" dirty="0">
                <a:hlinkClick r:id="rId4"/>
              </a:rPr>
              <a:t>sertraline</a:t>
            </a:r>
            <a:r>
              <a:rPr lang="en-US" dirty="0"/>
              <a:t>, and </a:t>
            </a:r>
            <a:r>
              <a:rPr lang="en-US" u="sng" dirty="0">
                <a:hlinkClick r:id="rId5"/>
              </a:rPr>
              <a:t>venlafaxine</a:t>
            </a:r>
            <a:r>
              <a:rPr lang="en-US" dirty="0"/>
              <a:t>, compared with </a:t>
            </a:r>
            <a:r>
              <a:rPr lang="en-US" u="sng" dirty="0">
                <a:hlinkClick r:id="rId6"/>
              </a:rPr>
              <a:t>duloxetine</a:t>
            </a:r>
            <a:r>
              <a:rPr lang="en-US" dirty="0"/>
              <a:t>, </a:t>
            </a:r>
            <a:r>
              <a:rPr lang="en-US" u="sng" dirty="0">
                <a:hlinkClick r:id="rId7"/>
              </a:rPr>
              <a:t>fluoxetine</a:t>
            </a:r>
            <a:r>
              <a:rPr lang="en-US" dirty="0"/>
              <a:t>, </a:t>
            </a:r>
            <a:r>
              <a:rPr lang="en-US" u="sng" dirty="0">
                <a:hlinkClick r:id="rId8"/>
              </a:rPr>
              <a:t>fluvoxamine</a:t>
            </a:r>
            <a:r>
              <a:rPr lang="en-US" dirty="0"/>
              <a:t>, </a:t>
            </a:r>
            <a:r>
              <a:rPr lang="en-US" u="sng" dirty="0">
                <a:hlinkClick r:id="rId9"/>
              </a:rPr>
              <a:t>paroxetine</a:t>
            </a:r>
            <a:r>
              <a:rPr lang="en-US" dirty="0"/>
              <a:t>, and </a:t>
            </a:r>
            <a:r>
              <a:rPr lang="en-US" dirty="0" err="1"/>
              <a:t>reboxetine</a:t>
            </a:r>
            <a:r>
              <a:rPr lang="en-US" dirty="0"/>
              <a:t>.</a:t>
            </a:r>
          </a:p>
          <a:p>
            <a:r>
              <a:rPr lang="en-US" dirty="0"/>
              <a:t>Less side effects with </a:t>
            </a:r>
            <a:r>
              <a:rPr lang="en-US" u="sng" dirty="0">
                <a:hlinkClick r:id="rId10"/>
              </a:rPr>
              <a:t>citalopram</a:t>
            </a:r>
            <a:r>
              <a:rPr lang="en-US" dirty="0"/>
              <a:t>, </a:t>
            </a:r>
            <a:r>
              <a:rPr lang="en-US" u="sng" dirty="0">
                <a:hlinkClick r:id="rId2"/>
              </a:rPr>
              <a:t>escitalopram</a:t>
            </a:r>
            <a:r>
              <a:rPr lang="en-US" dirty="0"/>
              <a:t>, and </a:t>
            </a:r>
            <a:r>
              <a:rPr lang="en-US" u="sng" dirty="0">
                <a:hlinkClick r:id="rId4"/>
              </a:rPr>
              <a:t>sertraline</a:t>
            </a:r>
            <a:endParaRPr lang="en-US" dirty="0"/>
          </a:p>
          <a:p>
            <a:r>
              <a:rPr lang="en-US" dirty="0"/>
              <a:t>Therefore escitalopram and sertraline are likely first choice medications</a:t>
            </a:r>
            <a:br>
              <a:rPr lang="en-US" dirty="0"/>
            </a:br>
            <a:endParaRPr lang="en-US" dirty="0"/>
          </a:p>
        </p:txBody>
      </p:sp>
    </p:spTree>
    <p:extLst>
      <p:ext uri="{BB962C8B-B14F-4D97-AF65-F5344CB8AC3E}">
        <p14:creationId xmlns:p14="http://schemas.microsoft.com/office/powerpoint/2010/main" xmlns="" val="907546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options for depression</a:t>
            </a:r>
          </a:p>
        </p:txBody>
      </p:sp>
      <p:sp>
        <p:nvSpPr>
          <p:cNvPr id="3" name="Content Placeholder 2"/>
          <p:cNvSpPr>
            <a:spLocks noGrp="1"/>
          </p:cNvSpPr>
          <p:nvPr>
            <p:ph idx="1"/>
          </p:nvPr>
        </p:nvSpPr>
        <p:spPr/>
        <p:txBody>
          <a:bodyPr>
            <a:normAutofit/>
          </a:bodyPr>
          <a:lstStyle/>
          <a:p>
            <a:r>
              <a:rPr lang="en-US" dirty="0"/>
              <a:t>2</a:t>
            </a:r>
            <a:r>
              <a:rPr lang="en-US" baseline="30000" dirty="0"/>
              <a:t>nd</a:t>
            </a:r>
            <a:r>
              <a:rPr lang="en-US" dirty="0"/>
              <a:t> Generation</a:t>
            </a:r>
          </a:p>
          <a:p>
            <a:pPr lvl="1"/>
            <a:r>
              <a:rPr lang="en-US" dirty="0"/>
              <a:t>Selective serotonin reuptake inhibitors (SSRIs)</a:t>
            </a:r>
          </a:p>
          <a:p>
            <a:pPr lvl="1"/>
            <a:r>
              <a:rPr lang="en-US" dirty="0"/>
              <a:t>Serotonin-norepinephrine reuptake inhibitors (SNRIs)</a:t>
            </a:r>
          </a:p>
          <a:p>
            <a:pPr lvl="1"/>
            <a:r>
              <a:rPr lang="en-US" dirty="0"/>
              <a:t>Atypical antidepressants </a:t>
            </a:r>
          </a:p>
          <a:p>
            <a:pPr lvl="1"/>
            <a:r>
              <a:rPr lang="en-US" dirty="0"/>
              <a:t>Serotonin modulators </a:t>
            </a:r>
          </a:p>
          <a:p>
            <a:r>
              <a:rPr lang="en-US" dirty="0"/>
              <a:t>Older, first-generation antidepressants </a:t>
            </a:r>
          </a:p>
          <a:p>
            <a:pPr lvl="1"/>
            <a:r>
              <a:rPr lang="en-US"/>
              <a:t>Tricyclic antidepressants- Try to Avoid</a:t>
            </a:r>
            <a:endParaRPr lang="en-US" dirty="0"/>
          </a:p>
          <a:p>
            <a:pPr lvl="1"/>
            <a:r>
              <a:rPr lang="en-US" dirty="0"/>
              <a:t>Monoamine oxidase inhibitors (MAOIs)- Avoid from the ED</a:t>
            </a:r>
          </a:p>
        </p:txBody>
      </p:sp>
    </p:spTree>
    <p:extLst>
      <p:ext uri="{BB962C8B-B14F-4D97-AF65-F5344CB8AC3E}">
        <p14:creationId xmlns:p14="http://schemas.microsoft.com/office/powerpoint/2010/main" xmlns="" val="354243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8" y="365125"/>
            <a:ext cx="4143022" cy="4398786"/>
          </a:xfrm>
        </p:spPr>
        <p:txBody>
          <a:bodyPr>
            <a:normAutofit/>
          </a:bodyPr>
          <a:lstStyle/>
          <a:p>
            <a:r>
              <a:rPr lang="en-US" dirty="0"/>
              <a:t>Medications </a:t>
            </a:r>
            <a:br>
              <a:rPr lang="en-US" dirty="0"/>
            </a:br>
            <a:r>
              <a:rPr lang="en-US" dirty="0"/>
              <a:t>for </a:t>
            </a:r>
            <a:br>
              <a:rPr lang="en-US" dirty="0"/>
            </a:br>
            <a:r>
              <a:rPr lang="en-US" dirty="0"/>
              <a:t>Depression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997694" y="365125"/>
            <a:ext cx="7523541" cy="5873397"/>
          </a:xfrm>
        </p:spPr>
      </p:pic>
    </p:spTree>
    <p:extLst>
      <p:ext uri="{BB962C8B-B14F-4D97-AF65-F5344CB8AC3E}">
        <p14:creationId xmlns:p14="http://schemas.microsoft.com/office/powerpoint/2010/main" xmlns="" val="182262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8" y="365125"/>
            <a:ext cx="4143022" cy="4398786"/>
          </a:xfrm>
        </p:spPr>
        <p:txBody>
          <a:bodyPr>
            <a:normAutofit/>
          </a:bodyPr>
          <a:lstStyle/>
          <a:p>
            <a:r>
              <a:rPr lang="en-US" dirty="0"/>
              <a:t>Medications </a:t>
            </a:r>
            <a:br>
              <a:rPr lang="en-US" dirty="0"/>
            </a:br>
            <a:r>
              <a:rPr lang="en-US" dirty="0"/>
              <a:t>for </a:t>
            </a:r>
            <a:br>
              <a:rPr lang="en-US" dirty="0"/>
            </a:br>
            <a:r>
              <a:rPr lang="en-US" dirty="0"/>
              <a:t>Depression</a:t>
            </a: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418165" y="1354666"/>
            <a:ext cx="7368846" cy="4435211"/>
          </a:xfrm>
        </p:spPr>
      </p:pic>
    </p:spTree>
    <p:extLst>
      <p:ext uri="{BB962C8B-B14F-4D97-AF65-F5344CB8AC3E}">
        <p14:creationId xmlns:p14="http://schemas.microsoft.com/office/powerpoint/2010/main" xmlns="" val="1075389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8" y="365125"/>
            <a:ext cx="4143022" cy="4398786"/>
          </a:xfrm>
        </p:spPr>
        <p:txBody>
          <a:bodyPr>
            <a:normAutofit/>
          </a:bodyPr>
          <a:lstStyle/>
          <a:p>
            <a:r>
              <a:rPr lang="en-US" dirty="0"/>
              <a:t>Medications </a:t>
            </a:r>
            <a:br>
              <a:rPr lang="en-US" dirty="0"/>
            </a:br>
            <a:r>
              <a:rPr lang="en-US" dirty="0"/>
              <a:t>for </a:t>
            </a:r>
            <a:br>
              <a:rPr lang="en-US" dirty="0"/>
            </a:br>
            <a:r>
              <a:rPr lang="en-US" dirty="0"/>
              <a:t>Depression</a:t>
            </a:r>
          </a:p>
        </p:txBody>
      </p:sp>
      <p:pic>
        <p:nvPicPr>
          <p:cNvPr id="6" name="Content Placeholder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70864" y="733777"/>
            <a:ext cx="7678135" cy="5285141"/>
          </a:xfrm>
          <a:prstGeom prst="rect">
            <a:avLst/>
          </a:prstGeom>
        </p:spPr>
      </p:pic>
      <p:pic>
        <p:nvPicPr>
          <p:cNvPr id="8" name="Content Placeholder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20908" y="677332"/>
            <a:ext cx="7678135" cy="5285141"/>
          </a:xfrm>
          <a:prstGeom prst="rect">
            <a:avLst/>
          </a:prstGeom>
        </p:spPr>
      </p:pic>
    </p:spTree>
    <p:extLst>
      <p:ext uri="{BB962C8B-B14F-4D97-AF65-F5344CB8AC3E}">
        <p14:creationId xmlns:p14="http://schemas.microsoft.com/office/powerpoint/2010/main" xmlns="" val="844465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Ketamine:  Thought to be effective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1467556"/>
            <a:ext cx="5666025" cy="4754564"/>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68459" y="5245631"/>
            <a:ext cx="4308951" cy="976489"/>
          </a:xfrm>
          <a:prstGeom prst="rect">
            <a:avLst/>
          </a:prstGeom>
        </p:spPr>
      </p:pic>
    </p:spTree>
    <p:extLst>
      <p:ext uri="{BB962C8B-B14F-4D97-AF65-F5344CB8AC3E}">
        <p14:creationId xmlns:p14="http://schemas.microsoft.com/office/powerpoint/2010/main" xmlns="" val="749977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78" y="466725"/>
            <a:ext cx="5065889" cy="1325563"/>
          </a:xfrm>
        </p:spPr>
        <p:txBody>
          <a:bodyPr/>
          <a:lstStyle/>
          <a:p>
            <a:r>
              <a:rPr lang="en-US" dirty="0"/>
              <a:t>Is Ketamine Safe for Repeated Use?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147733" y="342548"/>
            <a:ext cx="6130664" cy="6261452"/>
          </a:xfrm>
        </p:spPr>
      </p:pic>
      <p:pic>
        <p:nvPicPr>
          <p:cNvPr id="5"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36444" y="252237"/>
            <a:ext cx="6130664" cy="6261452"/>
          </a:xfrm>
          <a:prstGeom prst="rect">
            <a:avLst/>
          </a:prstGeom>
        </p:spPr>
      </p:pic>
    </p:spTree>
    <p:extLst>
      <p:ext uri="{BB962C8B-B14F-4D97-AF65-F5344CB8AC3E}">
        <p14:creationId xmlns:p14="http://schemas.microsoft.com/office/powerpoint/2010/main" xmlns="" val="1577404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Disorders and Depression</a:t>
            </a:r>
          </a:p>
        </p:txBody>
      </p:sp>
      <p:sp>
        <p:nvSpPr>
          <p:cNvPr id="3" name="Content Placeholder 2"/>
          <p:cNvSpPr>
            <a:spLocks noGrp="1"/>
          </p:cNvSpPr>
          <p:nvPr>
            <p:ph idx="1"/>
          </p:nvPr>
        </p:nvSpPr>
        <p:spPr/>
        <p:txBody>
          <a:bodyPr/>
          <a:lstStyle/>
          <a:p>
            <a:r>
              <a:rPr lang="en-US" dirty="0"/>
              <a:t>One of the most common symptoms is insomnia</a:t>
            </a:r>
          </a:p>
          <a:p>
            <a:r>
              <a:rPr lang="en-US" dirty="0"/>
              <a:t>Insomnia is most common sleep disorder</a:t>
            </a:r>
          </a:p>
        </p:txBody>
      </p:sp>
    </p:spTree>
    <p:extLst>
      <p:ext uri="{BB962C8B-B14F-4D97-AF65-F5344CB8AC3E}">
        <p14:creationId xmlns:p14="http://schemas.microsoft.com/office/powerpoint/2010/main" xmlns="" val="60159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Problem</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355404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Psychogenomic</a:t>
            </a:r>
            <a:r>
              <a:rPr lang="en-US" dirty="0"/>
              <a:t> testing</a:t>
            </a:r>
          </a:p>
        </p:txBody>
      </p:sp>
      <p:sp>
        <p:nvSpPr>
          <p:cNvPr id="3" name="Content Placeholder 2"/>
          <p:cNvSpPr>
            <a:spLocks noGrp="1"/>
          </p:cNvSpPr>
          <p:nvPr>
            <p:ph idx="1"/>
          </p:nvPr>
        </p:nvSpPr>
        <p:spPr/>
        <p:txBody>
          <a:bodyPr/>
          <a:lstStyle/>
          <a:p>
            <a:r>
              <a:rPr lang="en-US" dirty="0"/>
              <a:t>A recent clinical trial further revealed (based on genetic tests discussed below) that up to 70% of patients are prescribed medication that has no chance of working.</a:t>
            </a:r>
          </a:p>
          <a:p>
            <a:r>
              <a:rPr lang="en-US" dirty="0"/>
              <a:t>And a quarter of patients who take antidepressants, report significant side effects </a:t>
            </a:r>
          </a:p>
          <a:p>
            <a:r>
              <a:rPr lang="en-US" dirty="0"/>
              <a:t>Likely to be widespread use in the next 10 years</a:t>
            </a:r>
          </a:p>
        </p:txBody>
      </p:sp>
    </p:spTree>
    <p:extLst>
      <p:ext uri="{BB962C8B-B14F-4D97-AF65-F5344CB8AC3E}">
        <p14:creationId xmlns:p14="http://schemas.microsoft.com/office/powerpoint/2010/main" xmlns="" val="1218735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Advances in Schizophrenia</a:t>
            </a:r>
          </a:p>
        </p:txBody>
      </p:sp>
      <p:sp>
        <p:nvSpPr>
          <p:cNvPr id="3" name="Content Placeholder 2"/>
          <p:cNvSpPr>
            <a:spLocks noGrp="1"/>
          </p:cNvSpPr>
          <p:nvPr>
            <p:ph idx="1"/>
          </p:nvPr>
        </p:nvSpPr>
        <p:spPr/>
        <p:txBody>
          <a:bodyPr>
            <a:normAutofit/>
          </a:bodyPr>
          <a:lstStyle/>
          <a:p>
            <a:r>
              <a:rPr lang="en-US" dirty="0"/>
              <a:t>landmark study links together how a specific genomic variant confers increased risk of schizophrenia. Namely, the </a:t>
            </a:r>
            <a:r>
              <a:rPr lang="en-US" i="1" dirty="0"/>
              <a:t>C4</a:t>
            </a:r>
            <a:r>
              <a:rPr lang="en-US" dirty="0"/>
              <a:t> gene, which encodes the complement protein C4, may increase schizophrenia risk by influencing synaptic pruning during critical periods of brain development. </a:t>
            </a:r>
          </a:p>
          <a:p>
            <a:r>
              <a:rPr lang="en-US" dirty="0"/>
              <a:t>findings that schizophrenia is associated with immune genes (specifically those within the major histocompatibility complex [MHC] locus), has a usual age of onset in young adulthood, and is associated with cortical thinning and synapse loss.</a:t>
            </a:r>
          </a:p>
          <a:p>
            <a:r>
              <a:rPr lang="en-US" dirty="0"/>
              <a:t>Nature 530, 177–183 (11 February 2016)</a:t>
            </a:r>
          </a:p>
        </p:txBody>
      </p:sp>
    </p:spTree>
    <p:extLst>
      <p:ext uri="{BB962C8B-B14F-4D97-AF65-F5344CB8AC3E}">
        <p14:creationId xmlns:p14="http://schemas.microsoft.com/office/powerpoint/2010/main" xmlns="" val="1249321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management of psychosis</a:t>
            </a:r>
          </a:p>
        </p:txBody>
      </p:sp>
      <p:sp>
        <p:nvSpPr>
          <p:cNvPr id="3" name="Content Placeholder 2"/>
          <p:cNvSpPr>
            <a:spLocks noGrp="1"/>
          </p:cNvSpPr>
          <p:nvPr>
            <p:ph idx="1"/>
          </p:nvPr>
        </p:nvSpPr>
        <p:spPr/>
        <p:txBody>
          <a:bodyPr>
            <a:normAutofit fontScale="92500" lnSpcReduction="10000"/>
          </a:bodyPr>
          <a:lstStyle/>
          <a:p>
            <a:r>
              <a:rPr lang="en-US" dirty="0"/>
              <a:t>Non-sedating agents can also be effective for reducing agitation. </a:t>
            </a:r>
            <a:r>
              <a:rPr lang="en-US" u="sng" dirty="0">
                <a:hlinkClick r:id="rId2"/>
              </a:rPr>
              <a:t>Risperidone</a:t>
            </a:r>
            <a:r>
              <a:rPr lang="en-US" dirty="0"/>
              <a:t> 1 to 2 mg or </a:t>
            </a:r>
            <a:r>
              <a:rPr lang="en-US" u="sng" dirty="0">
                <a:hlinkClick r:id="rId3"/>
              </a:rPr>
              <a:t>olanzapine</a:t>
            </a:r>
            <a:r>
              <a:rPr lang="en-US" dirty="0"/>
              <a:t> 5 to 10 mg</a:t>
            </a:r>
          </a:p>
          <a:p>
            <a:r>
              <a:rPr lang="en-US" dirty="0"/>
              <a:t>Oral rapidly dissolving  </a:t>
            </a:r>
          </a:p>
          <a:p>
            <a:pPr lvl="1"/>
            <a:r>
              <a:rPr lang="en-US" u="sng" dirty="0">
                <a:hlinkClick r:id="rId3"/>
              </a:rPr>
              <a:t>R</a:t>
            </a:r>
            <a:r>
              <a:rPr lang="en-US" u="sng" dirty="0">
                <a:hlinkClick r:id="rId2"/>
              </a:rPr>
              <a:t>isperidone</a:t>
            </a:r>
            <a:endParaRPr lang="en-US" dirty="0"/>
          </a:p>
          <a:p>
            <a:pPr lvl="1"/>
            <a:r>
              <a:rPr lang="en-US" u="sng" dirty="0">
                <a:hlinkClick r:id="rId4"/>
              </a:rPr>
              <a:t>O</a:t>
            </a:r>
            <a:r>
              <a:rPr lang="en-US" u="sng" dirty="0">
                <a:hlinkClick r:id="rId3"/>
              </a:rPr>
              <a:t>lanzapine</a:t>
            </a:r>
            <a:endParaRPr lang="en-US" dirty="0"/>
          </a:p>
          <a:p>
            <a:pPr lvl="1"/>
            <a:r>
              <a:rPr lang="en-US" u="sng" dirty="0">
                <a:hlinkClick r:id="rId4"/>
              </a:rPr>
              <a:t>asenapine</a:t>
            </a:r>
            <a:endParaRPr lang="en-US" dirty="0"/>
          </a:p>
          <a:p>
            <a:pPr lvl="1"/>
            <a:r>
              <a:rPr lang="en-US" u="sng" dirty="0">
                <a:hlinkClick r:id="rId5"/>
              </a:rPr>
              <a:t>aripiprazole</a:t>
            </a:r>
            <a:r>
              <a:rPr lang="en-US" dirty="0"/>
              <a:t>. </a:t>
            </a:r>
          </a:p>
          <a:p>
            <a:r>
              <a:rPr lang="en-US" dirty="0"/>
              <a:t>Short-acting intramuscular (IM) injectable formulations (</a:t>
            </a:r>
            <a:r>
              <a:rPr lang="en-US" dirty="0" err="1"/>
              <a:t>eg</a:t>
            </a:r>
            <a:r>
              <a:rPr lang="en-US" dirty="0"/>
              <a:t>, </a:t>
            </a:r>
            <a:r>
              <a:rPr lang="en-US" u="sng" dirty="0">
                <a:hlinkClick r:id="rId6"/>
              </a:rPr>
              <a:t>haloperidol</a:t>
            </a:r>
            <a:r>
              <a:rPr lang="en-US" dirty="0"/>
              <a:t>, </a:t>
            </a:r>
            <a:r>
              <a:rPr lang="en-US" u="sng" dirty="0">
                <a:hlinkClick r:id="rId3"/>
              </a:rPr>
              <a:t>olanzapine</a:t>
            </a:r>
            <a:r>
              <a:rPr lang="en-US" dirty="0"/>
              <a:t>, </a:t>
            </a:r>
            <a:r>
              <a:rPr lang="en-US" u="sng" dirty="0">
                <a:hlinkClick r:id="rId5"/>
              </a:rPr>
              <a:t>aripiprazole</a:t>
            </a:r>
            <a:r>
              <a:rPr lang="en-US" dirty="0"/>
              <a:t>, and </a:t>
            </a:r>
            <a:r>
              <a:rPr lang="en-US" u="sng" dirty="0">
                <a:hlinkClick r:id="rId7"/>
              </a:rPr>
              <a:t>ziprasidone</a:t>
            </a:r>
            <a:r>
              <a:rPr lang="en-US" dirty="0"/>
              <a:t>): Olanzapine 5 or 10 mg administered intramuscularly is a good choice under most circumstances. </a:t>
            </a:r>
          </a:p>
          <a:p>
            <a:r>
              <a:rPr lang="en-US" dirty="0"/>
              <a:t>Inhaled </a:t>
            </a:r>
            <a:r>
              <a:rPr lang="en-US" dirty="0" err="1"/>
              <a:t>loxapine</a:t>
            </a:r>
            <a:endParaRPr lang="en-US" dirty="0"/>
          </a:p>
        </p:txBody>
      </p:sp>
    </p:spTree>
    <p:extLst>
      <p:ext uri="{BB962C8B-B14F-4D97-AF65-F5344CB8AC3E}">
        <p14:creationId xmlns:p14="http://schemas.microsoft.com/office/powerpoint/2010/main" xmlns="" val="1487571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management of psychosis</a:t>
            </a:r>
          </a:p>
        </p:txBody>
      </p:sp>
      <p:sp>
        <p:nvSpPr>
          <p:cNvPr id="3" name="Content Placeholder 2"/>
          <p:cNvSpPr>
            <a:spLocks noGrp="1"/>
          </p:cNvSpPr>
          <p:nvPr>
            <p:ph idx="1"/>
          </p:nvPr>
        </p:nvSpPr>
        <p:spPr/>
        <p:txBody>
          <a:bodyPr>
            <a:normAutofit/>
          </a:bodyPr>
          <a:lstStyle/>
          <a:p>
            <a:r>
              <a:rPr lang="en-US" dirty="0"/>
              <a:t>•A combination of </a:t>
            </a:r>
            <a:r>
              <a:rPr lang="en-US" u="sng" dirty="0">
                <a:hlinkClick r:id="rId2"/>
              </a:rPr>
              <a:t>haloperidol</a:t>
            </a:r>
            <a:r>
              <a:rPr lang="en-US" dirty="0"/>
              <a:t> 5 mg, </a:t>
            </a:r>
            <a:r>
              <a:rPr lang="en-US" u="sng" dirty="0">
                <a:hlinkClick r:id="rId3"/>
              </a:rPr>
              <a:t>lorazepam</a:t>
            </a:r>
            <a:r>
              <a:rPr lang="en-US" dirty="0"/>
              <a:t> 2 mg, and </a:t>
            </a:r>
            <a:r>
              <a:rPr lang="en-US" u="sng" dirty="0">
                <a:hlinkClick r:id="rId4"/>
              </a:rPr>
              <a:t>benztropine</a:t>
            </a:r>
            <a:r>
              <a:rPr lang="en-US" dirty="0"/>
              <a:t> 1 mg given intramuscularly can be effective to treat severe agitation in schizophrenia. </a:t>
            </a:r>
          </a:p>
          <a:p>
            <a:pPr lvl="1"/>
            <a:r>
              <a:rPr lang="en-US" dirty="0"/>
              <a:t>Safe</a:t>
            </a:r>
          </a:p>
          <a:p>
            <a:pPr lvl="1"/>
            <a:r>
              <a:rPr lang="en-US" dirty="0"/>
              <a:t>Fast 10 to 30 minutes IM Versus 30 to 60 oral administration.</a:t>
            </a:r>
          </a:p>
          <a:p>
            <a:endParaRPr lang="en-US" dirty="0"/>
          </a:p>
        </p:txBody>
      </p:sp>
    </p:spTree>
    <p:extLst>
      <p:ext uri="{BB962C8B-B14F-4D97-AF65-F5344CB8AC3E}">
        <p14:creationId xmlns:p14="http://schemas.microsoft.com/office/powerpoint/2010/main" xmlns="" val="1665086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we go from here</a:t>
            </a:r>
          </a:p>
        </p:txBody>
      </p:sp>
      <p:sp>
        <p:nvSpPr>
          <p:cNvPr id="3" name="Content Placeholder 2"/>
          <p:cNvSpPr>
            <a:spLocks noGrp="1"/>
          </p:cNvSpPr>
          <p:nvPr>
            <p:ph idx="1"/>
          </p:nvPr>
        </p:nvSpPr>
        <p:spPr/>
        <p:txBody>
          <a:bodyPr/>
          <a:lstStyle/>
          <a:p>
            <a:r>
              <a:rPr lang="en-US" dirty="0"/>
              <a:t>Measure the Issue.  </a:t>
            </a:r>
          </a:p>
          <a:p>
            <a:r>
              <a:rPr lang="en-US" dirty="0"/>
              <a:t>Create Vision</a:t>
            </a:r>
          </a:p>
          <a:p>
            <a:r>
              <a:rPr lang="en-US" dirty="0"/>
              <a:t>Develop the Proposed Solution</a:t>
            </a:r>
          </a:p>
          <a:p>
            <a:r>
              <a:rPr lang="en-US" dirty="0"/>
              <a:t>Work through the “Financial Model”</a:t>
            </a:r>
          </a:p>
          <a:p>
            <a:r>
              <a:rPr lang="en-US" dirty="0"/>
              <a:t>Build Consensus and Get “Buy-in”</a:t>
            </a:r>
          </a:p>
          <a:p>
            <a:r>
              <a:rPr lang="en-US" dirty="0"/>
              <a:t>Implement</a:t>
            </a:r>
          </a:p>
          <a:p>
            <a:r>
              <a:rPr lang="en-US" dirty="0"/>
              <a:t>Measure the Results </a:t>
            </a:r>
          </a:p>
          <a:p>
            <a:r>
              <a:rPr lang="en-US" dirty="0"/>
              <a:t>Show Value</a:t>
            </a:r>
          </a:p>
          <a:p>
            <a:endParaRPr lang="en-US" dirty="0"/>
          </a:p>
          <a:p>
            <a:endParaRPr lang="en-US" dirty="0"/>
          </a:p>
        </p:txBody>
      </p:sp>
    </p:spTree>
    <p:extLst>
      <p:ext uri="{BB962C8B-B14F-4D97-AF65-F5344CB8AC3E}">
        <p14:creationId xmlns:p14="http://schemas.microsoft.com/office/powerpoint/2010/main" xmlns="" val="98399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Decreased Psychiatric Facilities &amp; Beds</a:t>
            </a:r>
          </a:p>
        </p:txBody>
      </p:sp>
      <p:sp>
        <p:nvSpPr>
          <p:cNvPr id="3" name="Content Placeholder 2"/>
          <p:cNvSpPr>
            <a:spLocks noGrp="1"/>
          </p:cNvSpPr>
          <p:nvPr>
            <p:ph idx="1"/>
          </p:nvPr>
        </p:nvSpPr>
        <p:spPr/>
        <p:txBody>
          <a:bodyPr/>
          <a:lstStyle/>
          <a:p>
            <a:r>
              <a:rPr lang="en-US" dirty="0"/>
              <a:t>1955- 558,922 patients</a:t>
            </a:r>
          </a:p>
          <a:p>
            <a:r>
              <a:rPr lang="en-US" dirty="0"/>
              <a:t>1970- 413,044 beds</a:t>
            </a:r>
          </a:p>
          <a:p>
            <a:r>
              <a:rPr lang="en-US" dirty="0"/>
              <a:t>1998- 63,525 beds</a:t>
            </a:r>
          </a:p>
          <a:p>
            <a:r>
              <a:rPr lang="en-US" dirty="0"/>
              <a:t>2005- 50,509 beds</a:t>
            </a:r>
          </a:p>
          <a:p>
            <a:r>
              <a:rPr lang="en-US" dirty="0"/>
              <a:t>2010- 43,318 beds</a:t>
            </a:r>
          </a:p>
          <a:p>
            <a:r>
              <a:rPr lang="en-US" dirty="0"/>
              <a:t>2016- </a:t>
            </a:r>
            <a:r>
              <a:rPr lang="is-IS" dirty="0"/>
              <a:t>37,679 beds</a:t>
            </a:r>
            <a:endParaRPr lang="en-US" dirty="0"/>
          </a:p>
          <a:p>
            <a:endParaRPr lang="en-US" dirty="0"/>
          </a:p>
        </p:txBody>
      </p:sp>
    </p:spTree>
    <p:extLst>
      <p:ext uri="{BB962C8B-B14F-4D97-AF65-F5344CB8AC3E}">
        <p14:creationId xmlns:p14="http://schemas.microsoft.com/office/powerpoint/2010/main" xmlns="" val="58705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demand</a:t>
            </a:r>
          </a:p>
        </p:txBody>
      </p:sp>
      <p:sp>
        <p:nvSpPr>
          <p:cNvPr id="3" name="Content Placeholder 2"/>
          <p:cNvSpPr>
            <a:spLocks noGrp="1"/>
          </p:cNvSpPr>
          <p:nvPr>
            <p:ph idx="1"/>
          </p:nvPr>
        </p:nvSpPr>
        <p:spPr/>
        <p:txBody>
          <a:bodyPr/>
          <a:lstStyle/>
          <a:p>
            <a:r>
              <a:rPr lang="en-US" dirty="0"/>
              <a:t>Ambulatory mental health</a:t>
            </a:r>
          </a:p>
          <a:p>
            <a:r>
              <a:rPr lang="en-US" dirty="0"/>
              <a:t>1969	 1,202,098</a:t>
            </a:r>
          </a:p>
          <a:p>
            <a:r>
              <a:rPr lang="en-US" dirty="0"/>
              <a:t>1998	 3,967,019</a:t>
            </a:r>
          </a:p>
          <a:p>
            <a:r>
              <a:rPr lang="en-US" dirty="0"/>
              <a:t>2013 	  Estimated 4.7 million ED visits</a:t>
            </a:r>
          </a:p>
          <a:p>
            <a:endParaRPr lang="en-US" dirty="0"/>
          </a:p>
          <a:p>
            <a:endParaRPr lang="en-US" dirty="0"/>
          </a:p>
          <a:p>
            <a:pPr lvl="1"/>
            <a:r>
              <a:rPr lang="en-US" dirty="0">
                <a:hlinkClick r:id="rId2"/>
              </a:rPr>
              <a:t>https://www.cdc.gov/nchs/data/ahcd/nhamcs_emergency/2013_ed_web_tables.pdf</a:t>
            </a:r>
            <a:endParaRPr lang="en-US" dirty="0"/>
          </a:p>
          <a:p>
            <a:pPr lvl="1"/>
            <a:endParaRPr lang="en-US" dirty="0"/>
          </a:p>
        </p:txBody>
      </p:sp>
    </p:spTree>
    <p:extLst>
      <p:ext uri="{BB962C8B-B14F-4D97-AF65-F5344CB8AC3E}">
        <p14:creationId xmlns:p14="http://schemas.microsoft.com/office/powerpoint/2010/main" xmlns="" val="1060652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 patients are a big part of crowding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91498" y="1825625"/>
            <a:ext cx="6409004" cy="4351338"/>
          </a:xfrm>
        </p:spPr>
      </p:pic>
    </p:spTree>
    <p:extLst>
      <p:ext uri="{BB962C8B-B14F-4D97-AF65-F5344CB8AC3E}">
        <p14:creationId xmlns:p14="http://schemas.microsoft.com/office/powerpoint/2010/main" xmlns="" val="89364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Psychiatric Patients</a:t>
            </a:r>
          </a:p>
        </p:txBody>
      </p:sp>
      <p:sp>
        <p:nvSpPr>
          <p:cNvPr id="3" name="Content Placeholder 2"/>
          <p:cNvSpPr>
            <a:spLocks noGrp="1"/>
          </p:cNvSpPr>
          <p:nvPr>
            <p:ph idx="1"/>
          </p:nvPr>
        </p:nvSpPr>
        <p:spPr/>
        <p:txBody>
          <a:bodyPr/>
          <a:lstStyle/>
          <a:p>
            <a:r>
              <a:rPr lang="en-US" dirty="0"/>
              <a:t>Longer Length of Stay</a:t>
            </a:r>
          </a:p>
          <a:p>
            <a:r>
              <a:rPr lang="en-US" dirty="0"/>
              <a:t>Overcrowding</a:t>
            </a:r>
          </a:p>
          <a:p>
            <a:r>
              <a:rPr lang="en-US" dirty="0"/>
              <a:t>Boarding</a:t>
            </a:r>
          </a:p>
          <a:p>
            <a:r>
              <a:rPr lang="en-US" dirty="0"/>
              <a:t>Diversions</a:t>
            </a:r>
          </a:p>
          <a:p>
            <a:r>
              <a:rPr lang="en-US" dirty="0"/>
              <a:t>Wall time</a:t>
            </a:r>
          </a:p>
        </p:txBody>
      </p:sp>
    </p:spTree>
    <p:extLst>
      <p:ext uri="{BB962C8B-B14F-4D97-AF65-F5344CB8AC3E}">
        <p14:creationId xmlns:p14="http://schemas.microsoft.com/office/powerpoint/2010/main" xmlns="" val="13316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Psychiatric Boarding (Per Scott Zeller)</a:t>
            </a:r>
          </a:p>
        </p:txBody>
      </p:sp>
      <p:sp>
        <p:nvSpPr>
          <p:cNvPr id="3" name="Content Placeholder 2"/>
          <p:cNvSpPr>
            <a:spLocks noGrp="1"/>
          </p:cNvSpPr>
          <p:nvPr>
            <p:ph idx="1"/>
          </p:nvPr>
        </p:nvSpPr>
        <p:spPr/>
        <p:txBody>
          <a:bodyPr/>
          <a:lstStyle/>
          <a:p>
            <a:r>
              <a:rPr lang="en-US" dirty="0"/>
              <a:t>Studies showing average psychiatric patient in medical emergency departments boards for an average of between 8 and 34 hours </a:t>
            </a:r>
          </a:p>
          <a:p>
            <a:r>
              <a:rPr lang="en-US" dirty="0"/>
              <a:t>2012 Harvard study: Psych patients spend an average of 11.5 hours per visit in ED; those waiting for inpatient beds average 15-hour stay </a:t>
            </a:r>
          </a:p>
          <a:p>
            <a:r>
              <a:rPr lang="en-US" dirty="0"/>
              <a:t>2012 California Hospital Association Study: After decision made for psychiatric admission, average adult waits over ten hours in California EDs until transferred </a:t>
            </a:r>
          </a:p>
        </p:txBody>
      </p:sp>
    </p:spTree>
    <p:extLst>
      <p:ext uri="{BB962C8B-B14F-4D97-AF65-F5344CB8AC3E}">
        <p14:creationId xmlns:p14="http://schemas.microsoft.com/office/powerpoint/2010/main" xmlns="" val="1698478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10815</TotalTime>
  <Words>1304</Words>
  <Application>Microsoft Office PowerPoint</Application>
  <PresentationFormat>Custom</PresentationFormat>
  <Paragraphs>198</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Advances in Psychiatric Emergency Medicine</vt:lpstr>
      <vt:lpstr>Perceived Conflicts</vt:lpstr>
      <vt:lpstr>Important to suggest solution to any problem</vt:lpstr>
      <vt:lpstr>The Problem</vt:lpstr>
      <vt:lpstr>Decreased Psychiatric Facilities &amp; Beds</vt:lpstr>
      <vt:lpstr>Increased demand</vt:lpstr>
      <vt:lpstr>Psych patients are a big part of crowding</vt:lpstr>
      <vt:lpstr>Psychiatric Patients</vt:lpstr>
      <vt:lpstr>Psychiatric Boarding (Per Scott Zeller)</vt:lpstr>
      <vt:lpstr>Cost of Psychiatric Boarding</vt:lpstr>
      <vt:lpstr>Why Now?</vt:lpstr>
      <vt:lpstr>Issues</vt:lpstr>
      <vt:lpstr>Why is psychiatry different then orthopedic surgery?</vt:lpstr>
      <vt:lpstr>The Solutions</vt:lpstr>
      <vt:lpstr>ACEP Policy on Psychiatric Boarding</vt:lpstr>
      <vt:lpstr>ACEP Policy on Psychiatric Boarding</vt:lpstr>
      <vt:lpstr>ACEP Policy on Psychiatric Boarding</vt:lpstr>
      <vt:lpstr>ACEP Policy on Psychiatric Boarding</vt:lpstr>
      <vt:lpstr>ACEP Policy on Psychiatric Boarding</vt:lpstr>
      <vt:lpstr>Emergency Psychiatric Fellowships</vt:lpstr>
      <vt:lpstr>Regional Dedicated Psychiatric Facilities</vt:lpstr>
      <vt:lpstr>Shift from identifying depression to treating suicidality</vt:lpstr>
      <vt:lpstr>Alameda Model</vt:lpstr>
      <vt:lpstr>Alameda Model</vt:lpstr>
      <vt:lpstr>Crisis Stabilization Unit</vt:lpstr>
      <vt:lpstr>Examples are either free standing or integrated with hospital/emergency department</vt:lpstr>
      <vt:lpstr>Billing Codes??</vt:lpstr>
      <vt:lpstr>Even California Medi-Cal pays</vt:lpstr>
      <vt:lpstr>LABS and Evaluation</vt:lpstr>
      <vt:lpstr>Initiating Treatment in the Emergency Department</vt:lpstr>
      <vt:lpstr>Poor Outcomes with Anti-depressants</vt:lpstr>
      <vt:lpstr>Start with SSRI’s</vt:lpstr>
      <vt:lpstr>Secondary options for depression</vt:lpstr>
      <vt:lpstr>Medications  for  Depression</vt:lpstr>
      <vt:lpstr>Medications  for  Depression</vt:lpstr>
      <vt:lpstr>Medications  for  Depression</vt:lpstr>
      <vt:lpstr>Ketamine:  Thought to be effective</vt:lpstr>
      <vt:lpstr>Is Ketamine Safe for Repeated Use?</vt:lpstr>
      <vt:lpstr>Sleep Disorders and Depression</vt:lpstr>
      <vt:lpstr>Psychogenomic testing</vt:lpstr>
      <vt:lpstr>Advances in Schizophrenia</vt:lpstr>
      <vt:lpstr>Acute management of psychosis</vt:lpstr>
      <vt:lpstr>Acute management of psychosis</vt:lpstr>
      <vt:lpstr>Where do we go from here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Psychiatric Emergency Medicine</dc:title>
  <dc:creator>Paul Kivela</dc:creator>
  <cp:lastModifiedBy>Sue</cp:lastModifiedBy>
  <cp:revision>44</cp:revision>
  <dcterms:created xsi:type="dcterms:W3CDTF">2017-07-24T19:07:03Z</dcterms:created>
  <dcterms:modified xsi:type="dcterms:W3CDTF">2018-04-16T14:29:02Z</dcterms:modified>
</cp:coreProperties>
</file>