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6F6A5A"/>
        </a:solidFill>
        <a:effectLst/>
        <a:uFillTx/>
        <a:latin typeface="Baskerville"/>
        <a:ea typeface="Baskerville"/>
        <a:cs typeface="Baskerville"/>
        <a:sym typeface="Baskervil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363131">
                  <a:alpha val="9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wholeTbl>
    <a:band2H>
      <a:tcTxStyle b="def" i="def"/>
      <a:tcStyle>
        <a:tcBdr/>
        <a:fill>
          <a:solidFill>
            <a:srgbClr val="E6E1C6">
              <a:alpha val="19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3175" cap="flat">
              <a:solidFill>
                <a:srgbClr val="766246"/>
              </a:solidFill>
              <a:prstDash val="solid"/>
              <a:miter lim="400000"/>
            </a:ln>
          </a:left>
          <a:right>
            <a:ln w="12700" cap="flat">
              <a:solidFill>
                <a:srgbClr val="766246"/>
              </a:solidFill>
              <a:prstDash val="solid"/>
              <a:miter lim="400000"/>
            </a:ln>
          </a:right>
          <a:top>
            <a:ln w="12700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firstCol>
    <a:lastRow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6246"/>
              </a:solidFill>
              <a:prstDash val="solid"/>
              <a:miter lim="400000"/>
            </a:ln>
          </a:top>
          <a:bottom>
            <a:ln w="3175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76624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1C6">
              <a:alpha val="82000"/>
            </a:srgbClr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766246"/>
              </a:solidFill>
              <a:prstDash val="solid"/>
              <a:miter lim="400000"/>
            </a:ln>
          </a:top>
          <a:bottom>
            <a:ln w="12700" cap="flat">
              <a:solidFill>
                <a:srgbClr val="766246"/>
              </a:solidFill>
              <a:prstDash val="solid"/>
              <a:miter lim="400000"/>
            </a:ln>
          </a:bottom>
          <a:insideH>
            <a:ln w="12700" cap="flat">
              <a:solidFill>
                <a:srgbClr val="E8E4D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A7A69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8000"/>
            </a:srgbClr>
          </a:solidFill>
        </a:fill>
      </a:tcStyle>
    </a:band2H>
    <a:firstCol>
      <a:tcTxStyle b="off" i="off">
        <a:font>
          <a:latin typeface="Baskerville"/>
          <a:ea typeface="Baskerville"/>
          <a:cs typeface="Baskerville"/>
        </a:font>
        <a:srgbClr val="FFFCF2"/>
      </a:tcTxStyle>
      <a:tcStyle>
        <a:tcBdr>
          <a:left>
            <a:ln w="12700" cap="flat">
              <a:solidFill>
                <a:srgbClr val="A7A698"/>
              </a:solidFill>
              <a:prstDash val="solid"/>
              <a:miter lim="400000"/>
            </a:ln>
          </a:left>
          <a:right>
            <a:ln w="12700" cap="flat">
              <a:solidFill>
                <a:srgbClr val="4C4F57"/>
              </a:solidFill>
              <a:prstDash val="solid"/>
              <a:miter lim="400000"/>
            </a:ln>
          </a:right>
          <a:top>
            <a:ln w="12700" cap="flat">
              <a:solidFill>
                <a:srgbClr val="727264"/>
              </a:solidFill>
              <a:prstDash val="solid"/>
              <a:miter lim="400000"/>
            </a:ln>
          </a:top>
          <a:bottom>
            <a:ln w="12700" cap="flat">
              <a:solidFill>
                <a:srgbClr val="727264"/>
              </a:solidFill>
              <a:prstDash val="solid"/>
              <a:miter lim="400000"/>
            </a:ln>
          </a:bottom>
          <a:insideH>
            <a:ln w="12700" cap="flat">
              <a:solidFill>
                <a:srgbClr val="727264"/>
              </a:solidFill>
              <a:prstDash val="solid"/>
              <a:miter lim="400000"/>
            </a:ln>
          </a:insideH>
          <a:insideV>
            <a:ln w="12700" cap="flat">
              <a:solidFill>
                <a:srgbClr val="727264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C4F57"/>
              </a:solidFill>
              <a:prstDash val="solid"/>
              <a:miter lim="400000"/>
            </a:ln>
          </a:top>
          <a:bottom>
            <a:ln w="12700" cap="flat">
              <a:solidFill>
                <a:srgbClr val="A7A698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7A698"/>
              </a:solidFill>
              <a:prstDash val="solid"/>
              <a:miter lim="400000"/>
            </a:ln>
          </a:top>
          <a:bottom>
            <a:ln w="12700" cap="flat">
              <a:solidFill>
                <a:srgbClr val="4C4F57"/>
              </a:solidFill>
              <a:prstDash val="solid"/>
              <a:miter lim="400000"/>
            </a:ln>
          </a:bottom>
          <a:insideH>
            <a:ln w="12700" cap="flat">
              <a:solidFill>
                <a:srgbClr val="4C4F5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5F5857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29A85"/>
              </a:solidFill>
              <a:prstDash val="solid"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53030"/>
              </a:solidFill>
              <a:prstDash val="solid"/>
              <a:miter lim="400000"/>
            </a:ln>
          </a:top>
          <a:bottom>
            <a:ln w="12700" cap="flat">
              <a:solidFill>
                <a:srgbClr val="5F5857"/>
              </a:solidFill>
              <a:prstDash val="solid"/>
              <a:miter lim="400000"/>
            </a:ln>
          </a:bottom>
          <a:insideH>
            <a:ln w="12700" cap="flat">
              <a:solidFill>
                <a:srgbClr val="49424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5857"/>
              </a:solidFill>
              <a:prstDash val="solid"/>
              <a:miter lim="400000"/>
            </a:ln>
          </a:top>
          <a:bottom>
            <a:ln w="12700" cap="flat">
              <a:solidFill>
                <a:srgbClr val="F1EEE5"/>
              </a:solidFill>
              <a:prstDash val="solid"/>
              <a:miter lim="400000"/>
            </a:ln>
          </a:bottom>
          <a:insideH>
            <a:ln w="12700" cap="flat">
              <a:solidFill>
                <a:srgbClr val="D9CF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Baskerville"/>
          <a:ea typeface="Baskerville"/>
          <a:cs typeface="Baskerville"/>
        </a:font>
        <a:srgbClr val="5F5857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CBC7C7"/>
          </a:solidFill>
        </a:fill>
      </a:tcStyle>
    </a:wholeTbl>
    <a:band2H>
      <a:tcTxStyle b="def" i="def"/>
      <a:tcStyle>
        <a:tcBdr/>
        <a:fill>
          <a:solidFill>
            <a:srgbClr val="DED9DA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5F5857"/>
          </a:solidFill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FFFCF2"/>
      </a:tcTxStyle>
      <a:tcStyle>
        <a:tcBdr>
          <a:left>
            <a:ln w="12700" cap="flat">
              <a:solidFill>
                <a:srgbClr val="F7F6F1"/>
              </a:solidFill>
              <a:prstDash val="solid"/>
              <a:miter lim="400000"/>
            </a:ln>
          </a:left>
          <a:right>
            <a:ln w="12700" cap="flat">
              <a:solidFill>
                <a:srgbClr val="F7F6F1"/>
              </a:solidFill>
              <a:prstDash val="solid"/>
              <a:miter lim="400000"/>
            </a:ln>
          </a:right>
          <a:top>
            <a:ln w="12700" cap="flat">
              <a:solidFill>
                <a:srgbClr val="F7F6F1"/>
              </a:solidFill>
              <a:prstDash val="solid"/>
              <a:miter lim="400000"/>
            </a:ln>
          </a:top>
          <a:bottom>
            <a:ln w="12700" cap="flat">
              <a:solidFill>
                <a:srgbClr val="F7F6F1"/>
              </a:solidFill>
              <a:prstDash val="solid"/>
              <a:miter lim="400000"/>
            </a:ln>
          </a:bottom>
          <a:insideH>
            <a:ln w="12700" cap="flat">
              <a:solidFill>
                <a:srgbClr val="F7F6F1"/>
              </a:solidFill>
              <a:prstDash val="solid"/>
              <a:miter lim="400000"/>
            </a:ln>
          </a:insideH>
          <a:insideV>
            <a:ln w="12700" cap="flat">
              <a:solidFill>
                <a:srgbClr val="F7F6F1"/>
              </a:solidFill>
              <a:prstDash val="solid"/>
              <a:miter lim="400000"/>
            </a:ln>
          </a:insideV>
        </a:tcBdr>
        <a:fill>
          <a:solidFill>
            <a:srgbClr val="7C787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Baskerville"/>
          <a:ea typeface="Baskerville"/>
          <a:cs typeface="Baskerville"/>
        </a:font>
        <a:srgbClr val="635F5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solidFill>
                <a:srgbClr val="A09C9C"/>
              </a:solidFill>
              <a:prstDash val="solid"/>
              <a:miter lim="400000"/>
            </a:ln>
          </a:left>
          <a:right>
            <a:ln w="12700" cap="flat">
              <a:solidFill>
                <a:srgbClr val="A09C9C"/>
              </a:solidFill>
              <a:prstDash val="solid"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solidFill>
                <a:srgbClr val="A09C9C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Baskerville SemiBold"/>
          <a:ea typeface="Baskerville SemiBold"/>
          <a:cs typeface="Baskerville SemiBold"/>
        </a:font>
        <a:srgbClr val="6F6A5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09C9C"/>
              </a:solidFill>
              <a:prstDash val="solid"/>
              <a:miter lim="400000"/>
            </a:ln>
          </a:top>
          <a:bottom>
            <a:ln w="12700" cap="flat">
              <a:solidFill>
                <a:srgbClr val="A09C9C"/>
              </a:solidFill>
              <a:prstDash val="solid"/>
              <a:miter lim="400000"/>
            </a:ln>
          </a:bottom>
          <a:insideH>
            <a:ln w="12700" cap="flat">
              <a:solidFill>
                <a:srgbClr val="A09C9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016000" y="2032000"/>
            <a:ext cx="10972800" cy="32258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016000" y="5359400"/>
            <a:ext cx="109728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Johnny Appleseed"/>
          <p:cNvSpPr/>
          <p:nvPr>
            <p:ph type="body" sz="quarter" idx="13"/>
          </p:nvPr>
        </p:nvSpPr>
        <p:spPr>
          <a:xfrm>
            <a:off x="1270000" y="6362700"/>
            <a:ext cx="10464800" cy="596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solidFill>
                  <a:srgbClr val="A29A85"/>
                </a:solidFill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94" name="“Type a quote here.”"/>
          <p:cNvSpPr/>
          <p:nvPr>
            <p:ph type="body" sz="quarter" idx="14"/>
          </p:nvPr>
        </p:nvSpPr>
        <p:spPr>
          <a:xfrm>
            <a:off x="1270000" y="4210050"/>
            <a:ext cx="10464800" cy="8001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800"/>
              </a:spcBef>
              <a:buClrTx/>
              <a:buSzTx/>
              <a:buNone/>
              <a:defRPr i="1" sz="48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2819400" y="1257300"/>
            <a:ext cx="7366000" cy="5372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028700" y="6743700"/>
            <a:ext cx="10972800" cy="1524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028700" y="8255000"/>
            <a:ext cx="10972800" cy="1193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016000" y="3263900"/>
            <a:ext cx="10972800" cy="3225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quarter" idx="13"/>
          </p:nvPr>
        </p:nvSpPr>
        <p:spPr>
          <a:xfrm>
            <a:off x="7664450" y="2044700"/>
            <a:ext cx="4267200" cy="563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2311400"/>
            <a:ext cx="6324600" cy="31877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626100"/>
            <a:ext cx="6324600" cy="3238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299225" y="9258300"/>
            <a:ext cx="393650" cy="3258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CF2"/>
                </a:solidFill>
                <a:latin typeface="+mn-lt"/>
                <a:ea typeface="+mn-ea"/>
                <a:cs typeface="+mn-cs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016000" y="2768600"/>
            <a:ext cx="10972800" cy="5715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7410450" y="2806700"/>
            <a:ext cx="4267200" cy="5638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016000" y="2768600"/>
            <a:ext cx="54864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3800"/>
              </a:spcBef>
              <a:defRPr sz="3400"/>
            </a:lvl1pPr>
            <a:lvl2pPr>
              <a:spcBef>
                <a:spcPts val="3800"/>
              </a:spcBef>
              <a:defRPr sz="3400"/>
            </a:lvl2pPr>
            <a:lvl3pPr>
              <a:spcBef>
                <a:spcPts val="3800"/>
              </a:spcBef>
              <a:defRPr sz="3400"/>
            </a:lvl3pPr>
            <a:lvl4pPr marL="1625600">
              <a:spcBef>
                <a:spcPts val="3800"/>
              </a:spcBef>
              <a:defRPr sz="3400"/>
            </a:lvl4pPr>
            <a:lvl5pPr marL="2070100">
              <a:spcBef>
                <a:spcPts val="380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7394351" y="4637752"/>
            <a:ext cx="4686301" cy="41529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7394351" y="927100"/>
            <a:ext cx="4686301" cy="2857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14400" y="927100"/>
            <a:ext cx="5626100" cy="7861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016000" y="1270000"/>
            <a:ext cx="10972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016000" y="546100"/>
            <a:ext cx="1097280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6F6A5A"/>
          </a:solidFill>
          <a:uFillTx/>
          <a:latin typeface="+mn-lt"/>
          <a:ea typeface="+mn-ea"/>
          <a:cs typeface="+mn-cs"/>
          <a:sym typeface="Copperplate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1pPr>
      <a:lvl2pPr marL="8382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2pPr>
      <a:lvl3pPr marL="1181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3pPr>
      <a:lvl4pPr marL="1562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4pPr>
      <a:lvl5pPr marL="1943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5pPr>
      <a:lvl6pPr marL="2324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6pPr>
      <a:lvl7pPr marL="2705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7pPr>
      <a:lvl8pPr marL="3086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8pPr>
      <a:lvl9pPr marL="3467100" marR="0" indent="-4191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>
          <a:srgbClr val="A29A85"/>
        </a:buClr>
        <a:buSzPct val="100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6F6A5A"/>
          </a:solidFill>
          <a:uFillTx/>
          <a:latin typeface="Baskerville"/>
          <a:ea typeface="Baskerville"/>
          <a:cs typeface="Baskerville"/>
          <a:sym typeface="Baskervill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0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0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0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0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healthcaredive.com/editors/mbryant/" TargetMode="External"/></Relationships>

</file>

<file path=ppt/slides/_rels/slide10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0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"/></Relationships>

</file>

<file path=ppt/slides/_rels/slide10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
</file>

<file path=ppt/slides/_rels/slide10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23.png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
</file>

<file path=ppt/slides/_rels/slide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
</file>

<file path=ppt/slides/_rels/slide9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
</file>

<file path=ppt/slides/_rels/slide9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hysician Satisfaction Score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Physician Satisfaction Scores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146" name="See, 23 years into practice, I have lots of theories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See, 23 years into practice, I have lots of theories.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453" name="And a little creative, outside the box thinking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a little creative, outside the box thinking.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Scores</a:t>
            </a:r>
          </a:p>
        </p:txBody>
      </p:sp>
      <p:sp>
        <p:nvSpPr>
          <p:cNvPr id="456" name="And of course, lots of political maneuvering, lobbying and frank discussions about how the whole satisfaction thing is a mes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of course, lots of political maneuvering, lobbying and frank discussions about how the whole satisfaction thing is a mess.</a:t>
            </a:r>
          </a:p>
          <a:p>
            <a:pPr/>
            <a:r>
              <a:t>That’s all.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Scores</a:t>
            </a:r>
          </a:p>
        </p:txBody>
      </p:sp>
      <p:sp>
        <p:nvSpPr>
          <p:cNvPr id="459" name="There are tons of patient advocates.  That’s cool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There are tons of patient advocates.  That’s cool. </a:t>
            </a:r>
          </a:p>
          <a:p>
            <a:pPr/>
            <a:r>
              <a:t>But we need more advocates for ourselves and our colleagues.</a:t>
            </a:r>
          </a:p>
          <a:p>
            <a:pPr/>
            <a:r>
              <a:t>It’s happening, but slowly…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Scores</a:t>
            </a:r>
          </a:p>
        </p:txBody>
      </p:sp>
      <p:sp>
        <p:nvSpPr>
          <p:cNvPr id="462" name="Hospitals look inward, add C-suite officer to boost staff wellnes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ClrTx/>
              <a:buSzTx/>
              <a:buNone/>
              <a:defRPr b="1" sz="44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Hospitals look inward, add C-suite officer to boost staff wellness</a:t>
            </a:r>
            <a:endParaRPr>
              <a:solidFill>
                <a:srgbClr val="000000"/>
              </a:solidFill>
            </a:endParaRPr>
          </a:p>
          <a:p>
            <a:pPr marL="0" indent="0" defTabSz="457200">
              <a:spcBef>
                <a:spcPts val="0"/>
              </a:spcBef>
              <a:buClrTx/>
              <a:buSzTx/>
              <a:buNone/>
              <a:defRPr sz="2400">
                <a:solidFill>
                  <a:srgbClr val="0A0A0A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Chief wellness officers are becoming more mainstream</a:t>
            </a:r>
            <a:endParaRPr>
              <a:solidFill>
                <a:srgbClr val="000000"/>
              </a:solidFill>
            </a:endParaRPr>
          </a:p>
          <a:p>
            <a:pPr marL="0" indent="0" defTabSz="457200">
              <a:spcBef>
                <a:spcPts val="0"/>
              </a:spcBef>
              <a:buClrTx/>
              <a:buSzTx/>
              <a:buNone/>
              <a:defRPr sz="1600">
                <a:solidFill>
                  <a:srgbClr val="76797C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By </a:t>
            </a:r>
            <a:r>
              <a:rPr b="1">
                <a:solidFill>
                  <a:srgbClr val="101316"/>
                </a:solidFill>
                <a:hlinkClick r:id="rId2" invalidUrl="" action="" tgtFrame="" tooltip="" history="1" highlightClick="0" endSnd="0"/>
              </a:rPr>
              <a:t>Meg Bryant </a:t>
            </a:r>
            <a:r>
              <a:t>• Feb. 20, 2018</a:t>
            </a:r>
          </a:p>
          <a:p>
            <a:pPr marL="0" indent="0" defTabSz="457200">
              <a:spcBef>
                <a:spcPts val="0"/>
              </a:spcBef>
              <a:buClrTx/>
              <a:buSzTx/>
              <a:buNone/>
              <a:defRPr sz="1600">
                <a:solidFill>
                  <a:srgbClr val="76797C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 defTabSz="457200">
              <a:spcBef>
                <a:spcPts val="0"/>
              </a:spcBef>
              <a:buClrTx/>
              <a:buSzTx/>
              <a:buNone/>
              <a:defRPr sz="1600">
                <a:solidFill>
                  <a:srgbClr val="76797C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Scores</a:t>
            </a:r>
          </a:p>
        </p:txBody>
      </p:sp>
      <p:sp>
        <p:nvSpPr>
          <p:cNvPr id="465" name="There are too many unhappy physicians, resulting in unhappy families, patients and department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There are too many unhappy physicians, resulting in unhappy families, patients and departments.</a:t>
            </a:r>
          </a:p>
          <a:p>
            <a:pPr/>
            <a:r>
              <a:t>I think we can do more if we think as much about the physician satisfaction score as the patient satisfaction score.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Scores</a:t>
            </a:r>
          </a:p>
        </p:txBody>
      </p:sp>
      <p:sp>
        <p:nvSpPr>
          <p:cNvPr id="468" name="Happy doctors.  Creepy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Happy doctors.  Creepy.</a:t>
            </a:r>
          </a:p>
          <a:p>
            <a:pPr/>
            <a:r>
              <a:t>But I hope we see more.</a:t>
            </a:r>
          </a:p>
          <a:p>
            <a:pPr/>
            <a:r>
              <a:t>Have a great day!</a:t>
            </a:r>
          </a:p>
        </p:txBody>
      </p:sp>
      <p:pic>
        <p:nvPicPr>
          <p:cNvPr id="4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82833" y="2773283"/>
            <a:ext cx="3467101" cy="2336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thumb_IMG_2361_1024.jpg" descr="thumb_IMG_2361_1024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476500" y="914400"/>
            <a:ext cx="8051800" cy="6070600"/>
          </a:xfrm>
          <a:prstGeom prst="rect">
            <a:avLst/>
          </a:prstGeom>
        </p:spPr>
      </p:pic>
      <p:sp>
        <p:nvSpPr>
          <p:cNvPr id="472" name="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Scores</a:t>
            </a:r>
          </a:p>
        </p:txBody>
      </p:sp>
      <p:sp>
        <p:nvSpPr>
          <p:cNvPr id="473" name="thank you for your time!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you for your time!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476500" y="914400"/>
            <a:ext cx="8051800" cy="6070600"/>
          </a:xfrm>
          <a:prstGeom prst="rect">
            <a:avLst/>
          </a:prstGeom>
        </p:spPr>
      </p:pic>
      <p:sp>
        <p:nvSpPr>
          <p:cNvPr id="476" name="And I’m off to the land of smok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85572">
              <a:defRPr sz="5148">
                <a:effectLst>
                  <a:outerShdw sx="100000" sy="100000" kx="0" ky="0" algn="b" rotWithShape="0" blurRad="16764" dist="33528" dir="13500000">
                    <a:srgbClr val="424242">
                      <a:alpha val="50000"/>
                    </a:srgbClr>
                  </a:outerShdw>
                </a:effectLst>
              </a:defRPr>
            </a:pPr>
          </a:p>
          <a:p>
            <a:pPr defTabSz="385572">
              <a:defRPr sz="5148">
                <a:effectLst>
                  <a:outerShdw sx="100000" sy="100000" kx="0" ky="0" algn="b" rotWithShape="0" blurRad="16764" dist="33528" dir="13500000">
                    <a:srgbClr val="424242">
                      <a:alpha val="50000"/>
                    </a:srgbClr>
                  </a:outerShdw>
                </a:effectLst>
              </a:defRPr>
            </a:pPr>
            <a:r>
              <a:t>And I’m off to the land of smoke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149" name="For instance, infants and toddlers are like wild animals and we mustn’t stare into their eyes or they freak out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 instance, infants and toddlers are like wild animals and we mustn’t stare into their eyes or they freak out.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51451" y="4320252"/>
            <a:ext cx="5372101" cy="4813301"/>
          </a:xfrm>
          <a:prstGeom prst="rect">
            <a:avLst/>
          </a:prstGeom>
        </p:spPr>
      </p:pic>
      <p:pic>
        <p:nvPicPr>
          <p:cNvPr id="152" name="Image" descr="Image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051451" y="609600"/>
            <a:ext cx="5372101" cy="3517900"/>
          </a:xfrm>
          <a:prstGeom prst="rect">
            <a:avLst/>
          </a:prstGeom>
        </p:spPr>
      </p:pic>
      <p:pic>
        <p:nvPicPr>
          <p:cNvPr id="153" name="Image" descr="Image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71500" y="609600"/>
            <a:ext cx="6311900" cy="85217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156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157" name="The sodium necessary for admission is always ten less than the actual sodium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sodium necessary for admission is always ten less than the actual sodium.</a:t>
            </a:r>
          </a:p>
          <a:p>
            <a:pPr/>
            <a:r>
              <a:t>‘What? 120?  Unless it’s 110, they don’t meet criteria!’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49" y="2489200"/>
            <a:ext cx="4953001" cy="6299200"/>
          </a:xfrm>
          <a:prstGeom prst="rect">
            <a:avLst/>
          </a:prstGeom>
        </p:spPr>
      </p:pic>
      <p:sp>
        <p:nvSpPr>
          <p:cNvPr id="160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161" name="Severity of illness is inversely correlated with size of sunglasses.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Severity of illness is inversely correlated with size of sunglasses.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164" name="And I have a theory that satisfied physicians, perhaps, make satisfied patient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I have a theory that satisfied physicians, perhaps, make satisfied patients.</a:t>
            </a:r>
          </a:p>
          <a:p>
            <a:pPr/>
          </a:p>
          <a:p>
            <a:pPr/>
            <a:r>
              <a:t>Sorry, customers.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167" name="We know what sort of things are involved in those patient satisfaction scores, right?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know what sort of things are involved in those patient satisfaction scores, right?</a:t>
            </a:r>
          </a:p>
        </p:txBody>
      </p:sp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2091" y="2787671"/>
            <a:ext cx="3670301" cy="222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171" name="Was the care timely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Was the care timely?</a:t>
            </a:r>
          </a:p>
          <a:p>
            <a:pPr/>
            <a:r>
              <a:t>Was the physician courteous?</a:t>
            </a:r>
          </a:p>
          <a:p>
            <a:pPr/>
            <a:r>
              <a:t>Did the physician answer your questions?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174" name="Was the facility clean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Was the facility clean?</a:t>
            </a:r>
          </a:p>
          <a:p>
            <a:pPr/>
            <a:r>
              <a:t>Was your pain relieved?</a:t>
            </a:r>
          </a:p>
          <a:p>
            <a:pPr/>
            <a:r>
              <a:t>Would you come back to the same physician again?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177" name="Be nice, be fast, be clear, be careful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 nice, be fast, be clear, be careful.</a:t>
            </a:r>
          </a:p>
          <a:p>
            <a:pPr/>
            <a:r>
              <a:t>I get it.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122" name="I have no conflicts of interest to repor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have no conflicts of interest to report</a:t>
            </a:r>
          </a:p>
          <a:p>
            <a:pPr/>
            <a:r>
              <a:t>I have two sons in college and a daughter yet to go to college.  </a:t>
            </a:r>
          </a:p>
          <a:p>
            <a:pPr/>
            <a:r>
              <a:t>I’d love to have some conflicts to report.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321550" y="1701800"/>
            <a:ext cx="4953000" cy="6337300"/>
          </a:xfrm>
          <a:prstGeom prst="rect">
            <a:avLst/>
          </a:prstGeom>
        </p:spPr>
      </p:pic>
      <p:sp>
        <p:nvSpPr>
          <p:cNvPr id="180" name="It’s not rocket sci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It’s not rocket science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183" name="We all understand that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all understand that:</a:t>
            </a:r>
          </a:p>
          <a:p>
            <a:pPr/>
            <a:r>
              <a:t>Scores and metrics are tied to compensation</a:t>
            </a:r>
          </a:p>
          <a:p>
            <a:pPr/>
            <a:r>
              <a:t>Scores and metrics are tied to continued employment</a:t>
            </a:r>
          </a:p>
          <a:p>
            <a:pPr/>
            <a:r>
              <a:t>Scores and metrics are not always fair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186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187" name="Of course, many of the problems we face are out of our control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98145" indent="-398145" defTabSz="554990">
              <a:spcBef>
                <a:spcPts val="3600"/>
              </a:spcBef>
              <a:defRPr sz="3230"/>
            </a:pPr>
            <a:r>
              <a:t>Of course, many of the problems we face are out of our control.  </a:t>
            </a:r>
          </a:p>
          <a:p>
            <a:pPr marL="398145" indent="-398145" defTabSz="554990">
              <a:spcBef>
                <a:spcPts val="3600"/>
              </a:spcBef>
              <a:defRPr sz="3230"/>
            </a:pPr>
            <a:r>
              <a:t>CT reads, admission times, consultations, EMR problems.</a:t>
            </a:r>
          </a:p>
          <a:p>
            <a:pPr marL="398145" indent="-398145" defTabSz="554990">
              <a:spcBef>
                <a:spcPts val="3600"/>
              </a:spcBef>
              <a:defRPr sz="3230"/>
            </a:pPr>
            <a:r>
              <a:t>‘Call me when the workup is finished.’</a:t>
            </a:r>
          </a:p>
          <a:p>
            <a:pPr marL="398145" indent="-398145" defTabSz="554990">
              <a:spcBef>
                <a:spcPts val="3600"/>
              </a:spcBef>
              <a:defRPr sz="3230"/>
            </a:pPr>
            <a:r>
              <a:t>We’re caught…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190" name="Let me say this:  Considering the conditions in which we work, our ability to generally please patients is almost miraculous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 me say this:  Considering the conditions in which we work, our ability to generally please patients is almost miraculous.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193" name="Few people on earth can manage to go from cardiac arrest to earache to airway nightmare in 30 minutes and still smile and care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Few people on earth can manage to go from cardiac arrest to earache to airway nightmare in 30 minutes and still smile and care.</a:t>
            </a:r>
          </a:p>
        </p:txBody>
      </p:sp>
      <p:pic>
        <p:nvPicPr>
          <p:cNvPr id="1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8831" y="6146752"/>
            <a:ext cx="2022925" cy="2105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33001" y="5630418"/>
            <a:ext cx="2360031" cy="1931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198" name="I mean it.  We see everyone, at anytime, for anything and are held to unimaginable standards, not only for patient care but patient and payer happines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mean it.  We see everyone, at anytime, for anything and are held to unimaginable standards, not only for patient care but patient and payer happiness.</a:t>
            </a:r>
          </a:p>
          <a:p>
            <a:pPr/>
            <a:r>
              <a:t>No pressure…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201" name="So how do we improve satisfaction in the current environment?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 how do we improve satisfaction in the current environment?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1" cy="6299200"/>
          </a:xfrm>
          <a:prstGeom prst="rect">
            <a:avLst/>
          </a:prstGeom>
        </p:spPr>
      </p:pic>
      <p:sp>
        <p:nvSpPr>
          <p:cNvPr id="204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05" name="Was Mick right?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Was Mick right?</a:t>
            </a:r>
          </a:p>
          <a:p>
            <a:pPr/>
            <a:r>
              <a:t>Can’t we get no satisfaction?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208" name="Actually, I think we can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Actually, I think we can.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11" name="I believe that if we’re happier physicians we’ll have happier patients.…"/>
          <p:cNvSpPr txBox="1"/>
          <p:nvPr>
            <p:ph type="body" idx="1"/>
          </p:nvPr>
        </p:nvSpPr>
        <p:spPr>
          <a:xfrm>
            <a:off x="1016000" y="2645445"/>
            <a:ext cx="10972800" cy="5715001"/>
          </a:xfrm>
          <a:prstGeom prst="rect">
            <a:avLst/>
          </a:prstGeom>
        </p:spPr>
        <p:txBody>
          <a:bodyPr/>
          <a:lstStyle/>
          <a:p>
            <a:pPr/>
            <a:r>
              <a:t>I believe that if we’re happier physicians we’ll have happier patients.</a:t>
            </a:r>
          </a:p>
          <a:p>
            <a:pPr/>
            <a:r>
              <a:t>At least to the extent we, in the ED, have ANY control of anything.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125" name="Long time doctor, second time as a director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Long time doctor, second time as a director.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214" name="Dear doctors, what about us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Dear doctors, what about us?</a:t>
            </a:r>
          </a:p>
          <a:p>
            <a:pPr/>
            <a:r>
              <a:t>Satisfaction starts with our lives</a:t>
            </a:r>
          </a:p>
          <a:p>
            <a:pPr/>
            <a:r>
              <a:t>If we make bad decisions in our personal lives, we will have a harder time being kind and gracious.  </a:t>
            </a:r>
          </a:p>
          <a:p>
            <a:pPr/>
            <a:r>
              <a:t>Not finger pointing. I’ve seen it firsthand.</a:t>
            </a:r>
          </a:p>
          <a:p>
            <a:pPr/>
            <a:r>
              <a:t>I’ve done it.  Too much house at first!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217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18" name="Unnecessary debt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Unnecessary debt</a:t>
            </a:r>
          </a:p>
          <a:p>
            <a:pPr/>
            <a:r>
              <a:t>Unnecessary personal drama</a:t>
            </a:r>
          </a:p>
          <a:p>
            <a:pPr/>
            <a:r>
              <a:t>Neglect of health and family</a:t>
            </a:r>
          </a:p>
          <a:p>
            <a:pPr/>
            <a:r>
              <a:t>Insufficient sleep</a:t>
            </a:r>
          </a:p>
          <a:p>
            <a:pPr/>
            <a:r>
              <a:t>Substance abuse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221" name="These lead us into stormy times.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These lead us into stormy times.</a:t>
            </a:r>
          </a:p>
        </p:txBody>
      </p:sp>
      <p:pic>
        <p:nvPicPr>
          <p:cNvPr id="2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6200" y="3835400"/>
            <a:ext cx="5969000" cy="358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25" name="When we as physicians are personally miserable, it’s harder to be ‘super satisfaction’ guy with patients, coworkers and administrators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we as physicians are personally miserable, it’s harder to be ‘super satisfaction’ guy with patients, coworkers and administrators.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hysician Satisfaction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02412">
              <a:defRPr sz="6708"/>
            </a:pPr>
            <a:r>
              <a:t>Physician Satisfaction</a:t>
            </a:r>
          </a:p>
          <a:p>
            <a:pPr defTabSz="502412">
              <a:defRPr sz="6708"/>
            </a:pPr>
            <a:r>
              <a:t>Scores</a:t>
            </a:r>
          </a:p>
        </p:txBody>
      </p:sp>
      <p:sp>
        <p:nvSpPr>
          <p:cNvPr id="228" name="Some of this also is hard to control.  Illness, family crises, educational debt, all conspire to affect us in our jobs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Some of this also is hard to control.  Illness, family crises, educational debt, all conspire to affect us in our jobs.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31" name="Maybe, for various reasons, we can only work in one town, or in one hospital.  That sometimes happens too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Maybe, for various reasons, we can only work in one town, or in one hospital.  That sometimes happens too.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3507" y="5717818"/>
            <a:ext cx="2576118" cy="2879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35" name="Oddly, some problems can make us better.  I was very tuned in to my ‘customers’ when my wife had cancer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Oddly, some problems can make us better.  I was very tuned in to my ‘customers’ when my wife had cancer.</a:t>
            </a:r>
          </a:p>
          <a:p>
            <a:pPr/>
            <a:r>
              <a:t>I still have much more compassion for the families of those with cancer.</a:t>
            </a:r>
          </a:p>
          <a:p>
            <a:pPr/>
            <a:r>
              <a:t>Trouble can be transformative.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38" name="Other things, we can control.  The amount of money we want, the amount we spend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Other things, we can control.  The amount of money we want, the amount we spend.</a:t>
            </a:r>
          </a:p>
          <a:p>
            <a:pPr/>
            <a:r>
              <a:t>‘Live where you want, make what you want, work as much or as little as you want.’ Dr. Mike 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41" name="The amount of time we invest in family, or in non-medical activities that make us happier or better.  The time we spend in professional development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amount of time we invest in family, or in non-medical activities that make us happier or better.  The time we spend in professional development.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244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245" name="Sometimes our loved ones help us change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Sometimes our loved ones help us change.</a:t>
            </a:r>
          </a:p>
          <a:p>
            <a:pPr/>
            <a:r>
              <a:t>I was almost a zombie when my wife told me to stop nights.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128" name="Leading doctors is like herding cats…"/>
          <p:cNvSpPr txBox="1"/>
          <p:nvPr>
            <p:ph type="body" idx="1"/>
          </p:nvPr>
        </p:nvSpPr>
        <p:spPr>
          <a:xfrm>
            <a:off x="1117600" y="2857500"/>
            <a:ext cx="10972800" cy="5715000"/>
          </a:xfrm>
          <a:prstGeom prst="rect">
            <a:avLst/>
          </a:prstGeom>
        </p:spPr>
        <p:txBody>
          <a:bodyPr/>
          <a:lstStyle/>
          <a:p>
            <a:pPr/>
            <a:r>
              <a:t>Leading doctors is like herding cats…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97590"/>
            <a:ext cx="4940301" cy="6282419"/>
          </a:xfrm>
          <a:prstGeom prst="rect">
            <a:avLst/>
          </a:prstGeom>
        </p:spPr>
      </p:pic>
      <p:sp>
        <p:nvSpPr>
          <p:cNvPr id="248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49" name="But, sometimes, doctors have enormous inertia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But, sometimes, doctors have enormous inertia. </a:t>
            </a:r>
          </a:p>
          <a:p>
            <a:pPr/>
            <a:r>
              <a:t>Even when we’re unhappy, we won’t change.</a:t>
            </a:r>
          </a:p>
          <a:p>
            <a:pPr/>
            <a:r>
              <a:t>Sunken cost fallacy.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252" name="Frequently physicians need help finding that lost ‘satisfaction.’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Frequently physicians need help finding that lost ‘satisfaction.’</a:t>
            </a:r>
          </a:p>
          <a:p>
            <a:pPr/>
            <a:r>
              <a:t>Burnout is a very real problem, especially in emergency medicine.  </a:t>
            </a:r>
          </a:p>
          <a:p>
            <a:pPr/>
            <a:r>
              <a:t>Nothing you don’t already know.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255" name="So what can we do for each other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 what can we do for each other?  </a:t>
            </a:r>
          </a:p>
          <a:p>
            <a:pPr/>
            <a:r>
              <a:t>How can we, directors and partners, friends, make more satisfied physicians?</a:t>
            </a:r>
          </a:p>
          <a:p>
            <a:pPr/>
            <a:r>
              <a:t>Thus more satisfied patients?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58" name="There are things we can do, or not do, as leaders to improve the ‘Physician Satisfaction Score.’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There are things we can do, or not do, as leaders to improve the ‘Physician Satisfaction Score.’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261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62" name="Lead from the front.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Lead from the front.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65" name="Work lousy shifts on lousy days.  Experience the problems with that consultant.…"/>
          <p:cNvSpPr txBox="1"/>
          <p:nvPr>
            <p:ph type="body" idx="1"/>
          </p:nvPr>
        </p:nvSpPr>
        <p:spPr>
          <a:xfrm>
            <a:off x="646537" y="2768600"/>
            <a:ext cx="10972801" cy="5715000"/>
          </a:xfrm>
          <a:prstGeom prst="rect">
            <a:avLst/>
          </a:prstGeom>
        </p:spPr>
        <p:txBody>
          <a:bodyPr/>
          <a:lstStyle/>
          <a:p>
            <a:pPr/>
            <a:r>
              <a:t>Work lousy shifts on lousy days.  Experience the problems with that consultant.</a:t>
            </a:r>
          </a:p>
          <a:p>
            <a:pPr/>
            <a:r>
              <a:t>Curse the EMR with everyone else.  Advocate for customization, for scribes, for whatever…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G_0189.JPG" descr="IMG_0189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268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69" name="Remember that a physician represents a family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Remember that a physician represents a family.</a:t>
            </a:r>
          </a:p>
          <a:p>
            <a:pPr/>
            <a:r>
              <a:t>Look after the whole unit if you can.</a:t>
            </a:r>
          </a:p>
          <a:p>
            <a:pPr/>
            <a:r>
              <a:t>A distracted doctor is…distracted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72" name="All too often, a physician is performing poorly because of personal problems.…"/>
          <p:cNvSpPr txBox="1"/>
          <p:nvPr>
            <p:ph type="body" idx="1"/>
          </p:nvPr>
        </p:nvSpPr>
        <p:spPr>
          <a:xfrm>
            <a:off x="906529" y="2399137"/>
            <a:ext cx="10972801" cy="5715001"/>
          </a:xfrm>
          <a:prstGeom prst="rect">
            <a:avLst/>
          </a:prstGeom>
        </p:spPr>
        <p:txBody>
          <a:bodyPr/>
          <a:lstStyle/>
          <a:p>
            <a:pPr/>
            <a:r>
              <a:t>All too often, a physician is performing poorly because of personal problems.  </a:t>
            </a:r>
          </a:p>
          <a:p>
            <a:pPr/>
            <a:r>
              <a:t>Mental illness, sorrow over an error.</a:t>
            </a:r>
          </a:p>
          <a:p>
            <a:pPr/>
            <a:r>
              <a:t>Having a teenager….if you have one, you understand.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75" name="You want happy doctor who satisfies patients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 want happy doctor who satisfies patients?  </a:t>
            </a:r>
          </a:p>
          <a:p>
            <a:pPr/>
            <a:r>
              <a:t>Have a meeting with spouses a couple times a year.</a:t>
            </a:r>
          </a:p>
          <a:p>
            <a:pPr/>
            <a:r>
              <a:t>They have incredible insights and ideas…</a:t>
            </a:r>
          </a:p>
        </p:txBody>
      </p:sp>
      <p:pic>
        <p:nvPicPr>
          <p:cNvPr id="27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865800" y="1201640"/>
            <a:ext cx="780288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79" name="Body"/>
          <p:cNvSpPr txBox="1"/>
          <p:nvPr>
            <p:ph type="body" idx="1"/>
          </p:nvPr>
        </p:nvSpPr>
        <p:spPr>
          <a:xfrm>
            <a:off x="1016000" y="2618078"/>
            <a:ext cx="10972801" cy="57150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4504" y="2903782"/>
            <a:ext cx="4113870" cy="5143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3395" t="0" r="13395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283" name="And if you want help figuring out how to make money more effectively…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02335" indent="-402335" defTabSz="560831">
              <a:spcBef>
                <a:spcPts val="3600"/>
              </a:spcBef>
              <a:defRPr sz="3264"/>
            </a:pPr>
            <a:r>
              <a:t>And if you want help figuring out how to make money more effectively…</a:t>
            </a:r>
          </a:p>
          <a:p>
            <a:pPr marL="402335" indent="-402335" defTabSz="560831">
              <a:spcBef>
                <a:spcPts val="3600"/>
              </a:spcBef>
              <a:defRPr sz="3264"/>
            </a:pPr>
            <a:r>
              <a:t>How to explain to your doctors what they need to do for billing…</a:t>
            </a:r>
          </a:p>
          <a:p>
            <a:pPr marL="402335" indent="-402335" defTabSz="560831">
              <a:spcBef>
                <a:spcPts val="3600"/>
              </a:spcBef>
              <a:defRPr sz="3264"/>
            </a:pPr>
            <a:r>
              <a:t>Tell those spouses.</a:t>
            </a:r>
          </a:p>
          <a:p>
            <a:pPr marL="402335" indent="-402335" defTabSz="560831">
              <a:spcBef>
                <a:spcPts val="3600"/>
              </a:spcBef>
              <a:defRPr sz="3264"/>
            </a:pPr>
            <a:r>
              <a:t>They usually write the checks.</a:t>
            </a: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41501" y="3852025"/>
            <a:ext cx="5776014" cy="37115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87" name="When physicians act out, or are confrontational, talk to them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When physicians act out, or are confrontational, talk to them.  </a:t>
            </a:r>
          </a:p>
          <a:p>
            <a:pPr/>
            <a:r>
              <a:t>We sometimes call it ‘burnout’ but what a loaded term!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90" name="Have they just had enough?  Have they seen too  much?  PTSD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Have they just had enough?  Have they seen too  much?  PTSD?</a:t>
            </a:r>
          </a:p>
          <a:p>
            <a:pPr/>
            <a:r>
              <a:t>When bad things happen, have a debrief.</a:t>
            </a:r>
          </a:p>
          <a:p>
            <a:pPr/>
            <a:r>
              <a:t>When too many bad things happen, offer a break.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293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94" name="Maybe we need to let them vent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Maybe we need to let them vent.  </a:t>
            </a:r>
          </a:p>
          <a:p>
            <a:pPr/>
            <a:r>
              <a:t>Or help them find counseling?</a:t>
            </a:r>
          </a:p>
          <a:p>
            <a:pPr/>
            <a:r>
              <a:t>Maybe wounded healers don’t get good sat scores?</a:t>
            </a:r>
          </a:p>
          <a:p>
            <a:pPr/>
            <a:r>
              <a:t>Or maybe they do?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297" name="Have you considered a mandatory sabbatical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Have you considered a mandatory sabbatical?</a:t>
            </a:r>
          </a:p>
          <a:p>
            <a:pPr/>
            <a:r>
              <a:t>Say, after five years, a one month paid sabbatical per year.  Or whatever you see fit.</a:t>
            </a:r>
          </a:p>
          <a:p>
            <a:pPr/>
            <a:r>
              <a:t>A time to travel, learn, recover.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300" name="Our homeschool time spent traveling was restorative.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homeschool time spent traveling was restorative.</a:t>
            </a:r>
          </a:p>
        </p:txBody>
      </p:sp>
      <p:pic>
        <p:nvPicPr>
          <p:cNvPr id="301" name="IMG_0212.JPG" descr="IMG_02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32256" y="2795046"/>
            <a:ext cx="4990481" cy="3742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304" name="Sometimes a completely new venue is necessary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Sometimes a completely new venue is necessary.</a:t>
            </a:r>
          </a:p>
          <a:p>
            <a:pPr/>
            <a:r>
              <a:t>In order to keep the expertise, move the frustrated doctor to a new location.  </a:t>
            </a:r>
          </a:p>
          <a:p>
            <a:pPr/>
            <a:r>
              <a:t>Slower with less stress, or busier with more backup!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307" name="There can be friction due to a false dichotomy been admin/academia and those seeing patients full-tim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There can be friction due to a false dichotomy been admin/academia and those seeing patients full-time.</a:t>
            </a:r>
          </a:p>
          <a:p>
            <a:pPr/>
            <a:r>
              <a:t>Everyone is important, we all have a roll.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310" name="Value the expertise in the department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Value the expertise in the department.</a:t>
            </a:r>
          </a:p>
          <a:p>
            <a:pPr/>
            <a:r>
              <a:t>Most shops have a wealth of experience and unique knowledge.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1" cy="6299200"/>
          </a:xfrm>
          <a:prstGeom prst="rect">
            <a:avLst/>
          </a:prstGeom>
        </p:spPr>
      </p:pic>
      <p:sp>
        <p:nvSpPr>
          <p:cNvPr id="313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314" name="Encourage other interests: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Encourage other interests:</a:t>
            </a:r>
          </a:p>
          <a:p>
            <a:pPr/>
            <a:r>
              <a:t>Fellowships, leadership, education</a:t>
            </a:r>
          </a:p>
          <a:p>
            <a:pPr/>
            <a:r>
              <a:t>EMS, SWAT medic, disaster, etc.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133" name="So part of being a director, as you know better than I, is pleasing peopl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 part of being a director, as you know better than I, is pleasing people.</a:t>
            </a:r>
          </a:p>
          <a:p>
            <a:pPr/>
            <a:r>
              <a:t>And insurers.</a:t>
            </a:r>
          </a:p>
          <a:p>
            <a:pPr/>
            <a:r>
              <a:t>And the government, and administrators.</a:t>
            </a:r>
          </a:p>
          <a:p>
            <a:pPr/>
            <a:r>
              <a:t>Satisfaction Scores are everywhere!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thumb_IMG_2577_1024.jpg" descr="thumb_IMG_2577_1024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317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318" name="Encourage hobbies and non-medical interests.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Encourage hobbies and non-medical interests.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321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322" name="I always wished we had: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always wished we had:</a:t>
            </a:r>
          </a:p>
          <a:p>
            <a:pPr/>
            <a:r>
              <a:t>Taken smaller hospital contracts</a:t>
            </a:r>
          </a:p>
          <a:p>
            <a:pPr/>
            <a:r>
              <a:t>Opened an urgent care</a:t>
            </a:r>
          </a:p>
          <a:p>
            <a:pPr/>
            <a:r>
              <a:t>Bought a corporate beach house.  Is it so crazy?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325" name="Spend time together when possibl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Spend time together when possible.</a:t>
            </a:r>
          </a:p>
          <a:p>
            <a:pPr/>
            <a:r>
              <a:t>Quarterly dinners, parties and picnics build unity.</a:t>
            </a:r>
          </a:p>
          <a:p>
            <a:pPr/>
            <a:r>
              <a:t>When my group stopped, we fell apart.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328" name="Praise lavishly!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Praise lavishly!</a:t>
            </a:r>
          </a:p>
          <a:p>
            <a:pPr/>
            <a:r>
              <a:t>Defend fiercely.</a:t>
            </a:r>
          </a:p>
        </p:txBody>
      </p:sp>
      <p:pic>
        <p:nvPicPr>
          <p:cNvPr id="3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79631" y="4089917"/>
            <a:ext cx="5128791" cy="2680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332" name="With all of the top-down control, all the corporatization, the docs in the trenches can feel powerles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With all of the top-down control, all the corporatization, the docs in the trenches can feel powerless.</a:t>
            </a:r>
          </a:p>
          <a:p>
            <a:pPr/>
            <a:r>
              <a:t>Take their complaints seriously.  </a:t>
            </a:r>
          </a:p>
          <a:p>
            <a:pPr/>
            <a:r>
              <a:t>They have good ideas and legitimate issues with processes, problem patients and consultants.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335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336" name="Nobody, but nobody wants to feel powerless.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Nobody, but nobody wants to feel powerless.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9" name="The office of patient experience…"/>
          <p:cNvSpPr txBox="1"/>
          <p:nvPr>
            <p:ph type="body" sz="half" idx="1"/>
          </p:nvPr>
        </p:nvSpPr>
        <p:spPr>
          <a:xfrm>
            <a:off x="756007" y="2781300"/>
            <a:ext cx="5486401" cy="5715000"/>
          </a:xfrm>
          <a:prstGeom prst="rect">
            <a:avLst/>
          </a:prstGeom>
        </p:spPr>
        <p:txBody>
          <a:bodyPr/>
          <a:lstStyle/>
          <a:p>
            <a:pPr/>
            <a:r>
              <a:t>The office of patient experience</a:t>
            </a:r>
          </a:p>
          <a:p>
            <a:pPr/>
            <a:r>
              <a:t>The patient experience officer</a:t>
            </a:r>
          </a:p>
          <a:p>
            <a:pPr/>
            <a:r>
              <a:t>These do not help the feeling of physician disempowerment</a:t>
            </a:r>
          </a:p>
        </p:txBody>
      </p:sp>
      <p:pic>
        <p:nvPicPr>
          <p:cNvPr id="3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5899" y="3711558"/>
            <a:ext cx="4755790" cy="3164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343" name="Money?  Of course money matters.  But money is sometimes substituted for other things we don’t have.…"/>
          <p:cNvSpPr txBox="1"/>
          <p:nvPr>
            <p:ph type="body" idx="1"/>
          </p:nvPr>
        </p:nvSpPr>
        <p:spPr>
          <a:xfrm>
            <a:off x="1016000" y="2344402"/>
            <a:ext cx="10972800" cy="5715001"/>
          </a:xfrm>
          <a:prstGeom prst="rect">
            <a:avLst/>
          </a:prstGeom>
        </p:spPr>
        <p:txBody>
          <a:bodyPr/>
          <a:lstStyle/>
          <a:p>
            <a:pPr/>
            <a:r>
              <a:t>Money?  Of course money matters.  But money is sometimes substituted for other things we don’t have.</a:t>
            </a:r>
          </a:p>
          <a:p>
            <a:pPr/>
            <a:r>
              <a:t>Time, freedom, control.  Respect.  </a:t>
            </a:r>
          </a:p>
          <a:p>
            <a:pPr/>
            <a:r>
              <a:t>If we lack these, we’ll try to make money fill the void.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346" name="What would our ‘physician satisfaction’ survey ask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would our ‘physician satisfaction’ survey ask?</a:t>
            </a:r>
          </a:p>
          <a:p>
            <a:pPr/>
            <a:r>
              <a:t>Did the administration listen to your concerns?</a:t>
            </a:r>
          </a:p>
          <a:p>
            <a:pPr/>
            <a:r>
              <a:t>Did the administration make you feel welcome?</a:t>
            </a:r>
          </a:p>
          <a:p>
            <a:pPr/>
            <a:r>
              <a:t>Would you work for the facility again?</a:t>
            </a:r>
          </a:p>
          <a:p>
            <a:pPr/>
            <a:r>
              <a:t>Did you feel safe and respected?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349" name="Were the working conditions healthy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Were the working conditions healthy?</a:t>
            </a:r>
          </a:p>
          <a:p>
            <a:pPr/>
            <a:r>
              <a:t>Was there adequate back-up?</a:t>
            </a:r>
          </a:p>
          <a:p>
            <a:pPr/>
            <a:r>
              <a:t>Was the EMR useful?</a:t>
            </a:r>
          </a:p>
          <a:p>
            <a:pPr/>
            <a:r>
              <a:t>Was ancillary staff available to help?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136" name="It’s the battle eternal."/>
          <p:cNvSpPr txBox="1"/>
          <p:nvPr>
            <p:ph type="body" idx="1"/>
          </p:nvPr>
        </p:nvSpPr>
        <p:spPr>
          <a:xfrm>
            <a:off x="564434" y="2221247"/>
            <a:ext cx="10972801" cy="5715001"/>
          </a:xfrm>
          <a:prstGeom prst="rect">
            <a:avLst/>
          </a:prstGeom>
        </p:spPr>
        <p:txBody>
          <a:bodyPr/>
          <a:lstStyle/>
          <a:p>
            <a:pPr/>
            <a:r>
              <a:t>It’s the battle eternal.</a:t>
            </a:r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57913" y="4028628"/>
            <a:ext cx="5374155" cy="3194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352" name="Were you paid in a timely manner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Were you paid in a timely manner?</a:t>
            </a:r>
          </a:p>
          <a:p>
            <a:pPr/>
            <a:r>
              <a:t>Were you able to reach your incentives?</a:t>
            </a:r>
          </a:p>
          <a:p>
            <a:pPr/>
            <a:r>
              <a:t>Was your contract stable?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355" name="On the other hand, the ER in the age of insurance and corporations and federal involvement is complicated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On the other hand, the ER in the age of insurance and corporations and federal involvement is complicated.</a:t>
            </a:r>
          </a:p>
          <a:p>
            <a:pPr/>
            <a:r>
              <a:t>So what do directors need?</a:t>
            </a:r>
          </a:p>
          <a:p>
            <a:pPr/>
            <a:r>
              <a:t>How can they (sorry ‘we’) be satisfied customers?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358" name="Director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Director Satisfaction Scores</a:t>
            </a:r>
          </a:p>
        </p:txBody>
      </p:sp>
      <p:sp>
        <p:nvSpPr>
          <p:cNvPr id="359" name="By physicians who are clinically solid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By physicians who are clinically solid</a:t>
            </a:r>
          </a:p>
          <a:p>
            <a:pPr/>
            <a:r>
              <a:t>Do what they’re told</a:t>
            </a:r>
          </a:p>
          <a:p>
            <a:pPr/>
            <a:r>
              <a:t>Play nice with others</a:t>
            </a:r>
          </a:p>
          <a:p>
            <a:pPr/>
            <a:r>
              <a:t>Don’t cause drama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Director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Director Satisfaction Scores</a:t>
            </a:r>
          </a:p>
        </p:txBody>
      </p:sp>
      <p:sp>
        <p:nvSpPr>
          <p:cNvPr id="362" name="Well, it’s not that rare.  But physicians, like all humans, aren’t easy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Well, it’s not that rare.  But physicians, like all humans, aren’t easy.</a:t>
            </a:r>
          </a:p>
          <a:p>
            <a:pPr/>
            <a:r>
              <a:t>I’ve been a worker longer than a director.</a:t>
            </a:r>
          </a:p>
          <a:p>
            <a:pPr/>
            <a:r>
              <a:t>I know I was a pain at times.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Director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Director Satisfaction Scores</a:t>
            </a:r>
          </a:p>
        </p:txBody>
      </p:sp>
      <p:sp>
        <p:nvSpPr>
          <p:cNvPr id="365" name="I know my credentialing was always late…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know my credentialing was always late…</a:t>
            </a:r>
          </a:p>
          <a:p>
            <a:pPr/>
            <a:r>
              <a:t>My licenses nearly lapsed…</a:t>
            </a:r>
          </a:p>
          <a:p>
            <a:pPr/>
            <a:r>
              <a:t>My charts often incomplete…</a:t>
            </a:r>
          </a:p>
          <a:p>
            <a:pPr/>
            <a:r>
              <a:t>I was not the ideal employee.</a:t>
            </a:r>
          </a:p>
          <a:p>
            <a:pPr/>
            <a:r>
              <a:t>I was, fortunately, competent and low-drama.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368" name="Director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Director Satisfaction Scores</a:t>
            </a:r>
          </a:p>
        </p:txBody>
      </p:sp>
      <p:sp>
        <p:nvSpPr>
          <p:cNvPr id="369" name="Directors need the help of the team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Directors need the help of the team.</a:t>
            </a:r>
          </a:p>
          <a:p>
            <a:pPr/>
            <a:r>
              <a:t>We’re trying to help our docs to keep lucrative jobs with minimal trouble.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Director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Director Satisfaction Scores</a:t>
            </a:r>
          </a:p>
        </p:txBody>
      </p:sp>
      <p:sp>
        <p:nvSpPr>
          <p:cNvPr id="372" name="Directors don’t make all the stupid rules.…"/>
          <p:cNvSpPr txBox="1"/>
          <p:nvPr>
            <p:ph type="body" idx="1"/>
          </p:nvPr>
        </p:nvSpPr>
        <p:spPr>
          <a:xfrm>
            <a:off x="1016000" y="2659129"/>
            <a:ext cx="10972800" cy="5715001"/>
          </a:xfrm>
          <a:prstGeom prst="rect">
            <a:avLst/>
          </a:prstGeom>
        </p:spPr>
        <p:txBody>
          <a:bodyPr/>
          <a:lstStyle/>
          <a:p>
            <a:pPr/>
            <a:r>
              <a:t>Directors don’t make all the stupid rules.  </a:t>
            </a:r>
          </a:p>
          <a:p>
            <a:pPr/>
            <a:r>
              <a:t>We just have to make sure that the necessary ones are followed so we do good work and get paid.</a:t>
            </a:r>
          </a:p>
          <a:p>
            <a:pPr/>
            <a:r>
              <a:t>And the keep the ER open.</a:t>
            </a:r>
          </a:p>
          <a:p>
            <a:pPr/>
            <a:r>
              <a:t>And keep the contract…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375" name="Director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Director Satisfaction Scores</a:t>
            </a:r>
          </a:p>
        </p:txBody>
      </p:sp>
      <p:sp>
        <p:nvSpPr>
          <p:cNvPr id="376" name="‘Look, I have one job on this lousy ship.’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‘Look, I have one job on this lousy ship.’</a:t>
            </a:r>
          </a:p>
        </p:txBody>
      </p:sp>
      <p:pic>
        <p:nvPicPr>
          <p:cNvPr id="377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4550" y="2616200"/>
            <a:ext cx="4953000" cy="6299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Director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Director Satisfaction Scores</a:t>
            </a:r>
          </a:p>
        </p:txBody>
      </p:sp>
      <p:sp>
        <p:nvSpPr>
          <p:cNvPr id="380" name="Except of course, it isn’t really one job.  It’s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Except of course, it isn’t really one job.  It’s:</a:t>
            </a:r>
          </a:p>
          <a:p>
            <a:pPr/>
            <a:r>
              <a:t>Manage, counsel, rehabilitate, encourage, guide, protect, negotiate, advocate, hire, fire and all the rest.</a:t>
            </a:r>
          </a:p>
          <a:p>
            <a:pPr/>
            <a:r>
              <a:t>And: follow all new rules about treatment pathways, quality indicators, narcotics, admissions, time to this, time to that…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Director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Director Satisfaction Scores</a:t>
            </a:r>
          </a:p>
        </p:txBody>
      </p:sp>
      <p:sp>
        <p:nvSpPr>
          <p:cNvPr id="383" name="And cajole otherwise difficult physicians to do the same.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cajole otherwise difficult physicians to do the same.</a:t>
            </a:r>
          </a:p>
        </p:txBody>
      </p:sp>
      <p:pic>
        <p:nvPicPr>
          <p:cNvPr id="3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3225" y="5741974"/>
            <a:ext cx="3289301" cy="2463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hysician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Physician Satisfaction Scores</a:t>
            </a:r>
          </a:p>
        </p:txBody>
      </p:sp>
      <p:sp>
        <p:nvSpPr>
          <p:cNvPr id="140" name="I don’t work for you or with you.  We all have unique challenge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don’t work for you or with you.  We all have unique challenges.  </a:t>
            </a:r>
          </a:p>
          <a:p>
            <a:pPr/>
          </a:p>
          <a:p>
            <a:pPr/>
            <a:r>
              <a:t>I certainly can’t tell you how to solve all of your patient satisfaction issues.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Director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Director Satisfaction Scores</a:t>
            </a:r>
          </a:p>
        </p:txBody>
      </p:sp>
      <p:sp>
        <p:nvSpPr>
          <p:cNvPr id="387" name="So what questions does the director’s survey have?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 what questions does the director’s survey have?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Director Satisfaction Surve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Director Satisfaction Survey</a:t>
            </a:r>
          </a:p>
        </p:txBody>
      </p:sp>
      <p:sp>
        <p:nvSpPr>
          <p:cNvPr id="390" name="Did your physicians treat people nicely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Did your physicians treat people nicely?</a:t>
            </a:r>
          </a:p>
          <a:p>
            <a:pPr/>
            <a:r>
              <a:t>Were they courteous?</a:t>
            </a:r>
          </a:p>
          <a:p>
            <a:pPr/>
            <a:r>
              <a:t>Did they throw tantrums?</a:t>
            </a:r>
          </a:p>
          <a:p>
            <a:pPr/>
            <a:r>
              <a:t>Did they get involved in nurse drama?</a:t>
            </a:r>
          </a:p>
          <a:p>
            <a:pPr/>
            <a:r>
              <a:t>Do they understand the EMR?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393" name="Director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Director Satisfaction Scores</a:t>
            </a:r>
          </a:p>
        </p:txBody>
      </p:sp>
      <p:sp>
        <p:nvSpPr>
          <p:cNvPr id="394" name="Did they keep their credentials up to date?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Did they keep their credentials up to date?</a:t>
            </a:r>
          </a:p>
          <a:p>
            <a:pPr/>
            <a:r>
              <a:t>Did they keep their charts up to date?</a:t>
            </a:r>
          </a:p>
          <a:p>
            <a:pPr/>
            <a:r>
              <a:t>Did they see patients in a timely manner?</a:t>
            </a:r>
          </a:p>
          <a:p>
            <a:pPr/>
            <a:r>
              <a:t>Did they call in frequently?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Director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Director Satisfaction Scores</a:t>
            </a:r>
          </a:p>
        </p:txBody>
      </p:sp>
      <p:sp>
        <p:nvSpPr>
          <p:cNvPr id="397" name="The list could go on and on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list could go on and on.</a:t>
            </a:r>
          </a:p>
          <a:p>
            <a:pPr/>
            <a:r>
              <a:t>But frustration flows both ways.  </a:t>
            </a:r>
          </a:p>
          <a:p>
            <a:pPr/>
            <a:r>
              <a:t>We all need to remember that the other side has a set of ‘satisfaction’ criteria we can learn and respect as well.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Director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Director Satisfaction Scores</a:t>
            </a:r>
          </a:p>
        </p:txBody>
      </p:sp>
      <p:sp>
        <p:nvSpPr>
          <p:cNvPr id="400" name="Furthermore, those directors? They’re also physician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Furthermore, those directors? They’re also physicians. </a:t>
            </a:r>
          </a:p>
          <a:p>
            <a:pPr/>
            <a:r>
              <a:t>With the same issues as their docs:</a:t>
            </a:r>
          </a:p>
          <a:p>
            <a:pPr/>
            <a:r>
              <a:t>Family, money, illness, burnout.</a:t>
            </a:r>
          </a:p>
          <a:p>
            <a:pPr/>
            <a:r>
              <a:t>They just have to take care of everyone else also.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403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404" name="What does this have to do with anything?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does this have to do with anything?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407" name="Patient satisfaction can be improved if we all work together and treat one another nicely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Patient satisfaction can be improved if we all work together and treat one another nicely.</a:t>
            </a:r>
          </a:p>
          <a:p>
            <a:pPr/>
            <a:r>
              <a:t>And if we take the lessons of what WE want, and apply it to what THEY want.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410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411" name="Minus the narcotics, of course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Minus the narcotics, of course.</a:t>
            </a:r>
          </a:p>
          <a:p>
            <a:pPr/>
            <a:r>
              <a:t>Especially that Dilo, dolo, whatever, it starts with a D!</a:t>
            </a:r>
          </a:p>
          <a:p>
            <a:pPr/>
            <a:r>
              <a:t>I’m allergic to anything less than 5 milligrams…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Scores</a:t>
            </a:r>
          </a:p>
        </p:txBody>
      </p:sp>
      <p:sp>
        <p:nvSpPr>
          <p:cNvPr id="414" name="Maybe there’s a template we can come up with for all ‘satisfaction’ scores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Maybe there’s a template we can come up with for all ‘satisfaction’ scores?</a:t>
            </a:r>
          </a:p>
          <a:p>
            <a:pPr/>
            <a:r>
              <a:t>Based on the fact that other than the outliers, we all want mostly the same things, from patient to clinician to director.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atisfaction Sco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</a:t>
            </a:r>
          </a:p>
        </p:txBody>
      </p:sp>
      <p:sp>
        <p:nvSpPr>
          <p:cNvPr id="417" name="Did they try their best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Did they try their best?</a:t>
            </a:r>
          </a:p>
          <a:p>
            <a:pPr/>
            <a:r>
              <a:t>Did they apply good science? Or listen to it?</a:t>
            </a:r>
          </a:p>
          <a:p>
            <a:pPr/>
            <a:r>
              <a:t>Did they speak with kindness even in a hurry and communicate clearly?</a:t>
            </a:r>
          </a:p>
          <a:p>
            <a:pPr/>
            <a:r>
              <a:t>Did they listen and take the problem seriously?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atient 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708"/>
            </a:lvl1pPr>
          </a:lstStyle>
          <a:p>
            <a:pPr/>
            <a:r>
              <a:t>Patient Satisfaction Scores</a:t>
            </a:r>
          </a:p>
        </p:txBody>
      </p:sp>
      <p:sp>
        <p:nvSpPr>
          <p:cNvPr id="143" name="Lots of layers to that discussion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Lots of layers to that discussion.  </a:t>
            </a:r>
          </a:p>
          <a:p>
            <a:pPr/>
            <a:r>
              <a:t>But I was thinking about Physician Satisfaction Scores. </a:t>
            </a:r>
          </a:p>
          <a:p>
            <a:pPr/>
            <a:r>
              <a:t>Is there such a thing? </a:t>
            </a:r>
          </a:p>
          <a:p>
            <a:pPr/>
            <a:r>
              <a:t>Could the two be connected?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Scores</a:t>
            </a:r>
          </a:p>
        </p:txBody>
      </p:sp>
      <p:sp>
        <p:nvSpPr>
          <p:cNvPr id="420" name="Did they look at the entire situation?  Physical, emotional, social, before acting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Did they look at the entire situation?  Physical, emotional, social, before acting?</a:t>
            </a:r>
          </a:p>
          <a:p>
            <a:pPr/>
            <a:r>
              <a:t>Was the time to ‘whatever’ reasonable given the situation?</a:t>
            </a:r>
          </a:p>
          <a:p>
            <a:pPr/>
            <a:r>
              <a:t>Were the expectations also reasonable?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atisfaction Sco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</a:t>
            </a:r>
          </a:p>
        </p:txBody>
      </p:sp>
      <p:sp>
        <p:nvSpPr>
          <p:cNvPr id="423" name="Was the bill/payment appropriate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Was the bill/payment appropriate?</a:t>
            </a:r>
          </a:p>
          <a:p>
            <a:pPr/>
            <a:r>
              <a:t>Was the bill/payment timely?</a:t>
            </a:r>
          </a:p>
          <a:p>
            <a:pPr/>
            <a:r>
              <a:t>Was the place pleasant?</a:t>
            </a:r>
          </a:p>
          <a:p>
            <a:pPr/>
            <a:r>
              <a:t>Was the place safe?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atisfaction Sco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</a:t>
            </a:r>
          </a:p>
        </p:txBody>
      </p:sp>
      <p:sp>
        <p:nvSpPr>
          <p:cNvPr id="426" name="Did we try to avoid enforcing stupid rules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Did we try to avoid enforcing stupid rules?</a:t>
            </a:r>
          </a:p>
          <a:p>
            <a:pPr/>
            <a:r>
              <a:t>Did we try to do away with any stupid rules?</a:t>
            </a:r>
          </a:p>
          <a:p>
            <a:pPr/>
            <a:r>
              <a:t>Did we, in a (relatively professional manner) stand-in with the people who made stupid rules?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atisfaction Sco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</a:t>
            </a:r>
          </a:p>
        </p:txBody>
      </p:sp>
      <p:sp>
        <p:nvSpPr>
          <p:cNvPr id="429" name="Did they act as they would have for their own family?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Did they act as they would have for their own family?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thumb_IMG_2151_1024.jpg" descr="thumb_IMG_2151_1024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432" name="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Scores</a:t>
            </a:r>
          </a:p>
        </p:txBody>
      </p:sp>
      <p:sp>
        <p:nvSpPr>
          <p:cNvPr id="433" name="Do unto others as you would have others do unto your children.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Do unto others as you would have others do unto your children.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Scores</a:t>
            </a:r>
          </a:p>
        </p:txBody>
      </p:sp>
      <p:sp>
        <p:nvSpPr>
          <p:cNvPr id="436" name="Connection is key.  Offer patients blankets, explain why you are, or aren’t giving antibiotics or pain med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Connection is key.  Offer patients blankets, explain why you are, or aren’t giving antibiotics or pain meds.</a:t>
            </a:r>
          </a:p>
          <a:p>
            <a:pPr/>
            <a:r>
              <a:t>Compliment their babies, ask about their lives.</a:t>
            </a:r>
          </a:p>
          <a:p>
            <a:pPr/>
            <a:r>
              <a:t>Ditto for colleagues.  Try to help them and know them.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Scores</a:t>
            </a:r>
          </a:p>
        </p:txBody>
      </p:sp>
      <p:sp>
        <p:nvSpPr>
          <p:cNvPr id="439" name="Like I said, I’m no expert.  Our patients are sometimes dissatisfied no matter how hard we try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Like I said, I’m no expert.  Our patients are sometimes dissatisfied no matter how hard we try.</a:t>
            </a:r>
          </a:p>
          <a:p>
            <a:pPr/>
            <a:r>
              <a:t>This is the way of the world.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442" name="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Scores</a:t>
            </a:r>
          </a:p>
        </p:txBody>
      </p:sp>
      <p:sp>
        <p:nvSpPr>
          <p:cNvPr id="443" name="I know the deck can feel stacked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know the deck can feel stacked.</a:t>
            </a:r>
          </a:p>
          <a:p>
            <a:pPr/>
            <a:r>
              <a:t>I know sometimes, ‘it’s a trap.’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Scores</a:t>
            </a:r>
          </a:p>
        </p:txBody>
      </p:sp>
      <p:sp>
        <p:nvSpPr>
          <p:cNvPr id="446" name="But I also know we can find ways to be happ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But I also know we can find ways to be happy</a:t>
            </a:r>
          </a:p>
          <a:p>
            <a:pPr/>
          </a:p>
          <a:p>
            <a:pPr/>
            <a:r>
              <a:t>I know we can treat one another as valued friends and colleagues.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067550" y="2489200"/>
            <a:ext cx="4953000" cy="6299200"/>
          </a:xfrm>
          <a:prstGeom prst="rect">
            <a:avLst/>
          </a:prstGeom>
        </p:spPr>
      </p:pic>
      <p:sp>
        <p:nvSpPr>
          <p:cNvPr id="449" name="Satisfaction Scor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Satisfaction Scores</a:t>
            </a:r>
          </a:p>
        </p:txBody>
      </p:sp>
      <p:sp>
        <p:nvSpPr>
          <p:cNvPr id="450" name="And that our physician,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that our physician,</a:t>
            </a:r>
          </a:p>
          <a:p>
            <a:pPr/>
            <a:r>
              <a:t>director </a:t>
            </a:r>
          </a:p>
          <a:p>
            <a:pPr/>
            <a:r>
              <a:t>and customer satisfaction</a:t>
            </a:r>
          </a:p>
          <a:p>
            <a:pPr/>
            <a:r>
              <a:t>can all be improved.</a:t>
            </a:r>
          </a:p>
          <a:p>
            <a:pPr/>
            <a:r>
              <a:t>With a little respect.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6F6A5A"/>
      </a:dk1>
      <a:lt1>
        <a:srgbClr val="142B6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Vintage">
  <a:themeElements>
    <a:clrScheme name="Vintage">
      <a:dk1>
        <a:srgbClr val="000000"/>
      </a:dk1>
      <a:lt1>
        <a:srgbClr val="FFFFFF"/>
      </a:lt1>
      <a:dk2>
        <a:srgbClr val="5F5857"/>
      </a:dk2>
      <a:lt2>
        <a:srgbClr val="DCDDE0"/>
      </a:lt2>
      <a:accent1>
        <a:srgbClr val="596D92"/>
      </a:accent1>
      <a:accent2>
        <a:srgbClr val="848857"/>
      </a:accent2>
      <a:accent3>
        <a:srgbClr val="C1A347"/>
      </a:accent3>
      <a:accent4>
        <a:srgbClr val="CF7E46"/>
      </a:accent4>
      <a:accent5>
        <a:srgbClr val="AA4A4C"/>
      </a:accent5>
      <a:accent6>
        <a:srgbClr val="745786"/>
      </a:accent6>
      <a:hlink>
        <a:srgbClr val="0000FF"/>
      </a:hlink>
      <a:folHlink>
        <a:srgbClr val="FF00FF"/>
      </a:folHlink>
    </a:clrScheme>
    <a:fontScheme name="Vintage">
      <a:majorFont>
        <a:latin typeface="Copperplate"/>
        <a:ea typeface="Copperplate"/>
        <a:cs typeface="Copperplate"/>
      </a:majorFont>
      <a:minorFont>
        <a:latin typeface="Copperplate"/>
        <a:ea typeface="Copperplate"/>
        <a:cs typeface="Copperplate"/>
      </a:minorFont>
    </a:fontScheme>
    <a:fmtScheme name="Vintag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5F5857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6F6A5A"/>
            </a:solidFill>
            <a:effectLst/>
            <a:uFillTx/>
            <a:latin typeface="Baskerville"/>
            <a:ea typeface="Baskerville"/>
            <a:cs typeface="Baskerville"/>
            <a:sym typeface="Baskervil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