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64" r:id="rId4"/>
    <p:sldId id="266" r:id="rId5"/>
    <p:sldId id="265" r:id="rId6"/>
    <p:sldId id="267" r:id="rId7"/>
    <p:sldId id="270" r:id="rId8"/>
    <p:sldId id="269" r:id="rId9"/>
    <p:sldId id="306" r:id="rId10"/>
    <p:sldId id="295" r:id="rId11"/>
    <p:sldId id="294" r:id="rId12"/>
    <p:sldId id="276" r:id="rId13"/>
    <p:sldId id="277" r:id="rId14"/>
    <p:sldId id="278" r:id="rId15"/>
    <p:sldId id="280" r:id="rId16"/>
    <p:sldId id="289" r:id="rId17"/>
    <p:sldId id="298" r:id="rId18"/>
    <p:sldId id="307" r:id="rId19"/>
    <p:sldId id="281" r:id="rId20"/>
    <p:sldId id="282" r:id="rId21"/>
    <p:sldId id="283" r:id="rId22"/>
    <p:sldId id="290" r:id="rId23"/>
    <p:sldId id="315" r:id="rId24"/>
    <p:sldId id="308" r:id="rId25"/>
    <p:sldId id="309" r:id="rId26"/>
    <p:sldId id="311" r:id="rId27"/>
    <p:sldId id="310" r:id="rId28"/>
    <p:sldId id="301" r:id="rId29"/>
    <p:sldId id="287" r:id="rId30"/>
    <p:sldId id="312" r:id="rId31"/>
    <p:sldId id="313" r:id="rId32"/>
    <p:sldId id="314" r:id="rId33"/>
    <p:sldId id="304" r:id="rId34"/>
    <p:sldId id="30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CCFF"/>
    <a:srgbClr val="36FFFB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D9B58-E0A4-4487-B7E5-2271B0CA29AC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BE999-7C61-4D0D-8ACF-A5DDD04C3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879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BE999-7C61-4D0D-8ACF-A5DDD04C3D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23% had finding</a:t>
            </a:r>
            <a:r>
              <a:rPr lang="en-US" baseline="0" dirty="0"/>
              <a:t> on follow-up CT – 73% of these were bowel pathology</a:t>
            </a:r>
          </a:p>
          <a:p>
            <a:r>
              <a:rPr lang="en-US" baseline="0" dirty="0"/>
              <a:t>70% of initially negative CTs were </a:t>
            </a:r>
            <a:r>
              <a:rPr lang="en-US" baseline="0" dirty="0" err="1"/>
              <a:t>noncontrast</a:t>
            </a:r>
            <a:endParaRPr lang="en-US" baseline="0" dirty="0"/>
          </a:p>
          <a:p>
            <a:r>
              <a:rPr lang="en-US" baseline="0" dirty="0"/>
              <a:t>75% of follow-up CTs were with contrast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BE999-7C61-4D0D-8ACF-A5DDD04C3D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7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BE999-7C61-4D0D-8ACF-A5DDD04C3D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37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BE999-7C61-4D0D-8ACF-A5DDD04C3D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45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BE999-7C61-4D0D-8ACF-A5DDD04C3D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10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BE999-7C61-4D0D-8ACF-A5DDD04C3D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16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A29-0A3D-4C23-89DF-97ACE152C95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363B-2224-4D9B-99AE-5BF4053822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A29-0A3D-4C23-89DF-97ACE152C95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363B-2224-4D9B-99AE-5BF40538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A29-0A3D-4C23-89DF-97ACE152C95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363B-2224-4D9B-99AE-5BF40538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A29-0A3D-4C23-89DF-97ACE152C95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363B-2224-4D9B-99AE-5BF4053822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A29-0A3D-4C23-89DF-97ACE152C95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363B-2224-4D9B-99AE-5BF40538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A29-0A3D-4C23-89DF-97ACE152C95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363B-2224-4D9B-99AE-5BF40538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A29-0A3D-4C23-89DF-97ACE152C95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363B-2224-4D9B-99AE-5BF40538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A29-0A3D-4C23-89DF-97ACE152C95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363B-2224-4D9B-99AE-5BF40538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A29-0A3D-4C23-89DF-97ACE152C95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363B-2224-4D9B-99AE-5BF40538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A29-0A3D-4C23-89DF-97ACE152C95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363B-2224-4D9B-99AE-5BF40538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A29-0A3D-4C23-89DF-97ACE152C95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363B-2224-4D9B-99AE-5BF40538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CD5DA29-0A3D-4C23-89DF-97ACE152C95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0F0363B-2224-4D9B-99AE-5BF40538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6" Type="http://schemas.openxmlformats.org/officeDocument/2006/relationships/image" Target="../media/image4.png"/><Relationship Id="rId5" Type="http://schemas.microsoft.com/office/2007/relationships/media" Target="../media/media1.mp4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mp4"/><Relationship Id="rId5" Type="http://schemas.openxmlformats.org/officeDocument/2006/relationships/image" Target="../media/image6.png"/><Relationship Id="rId4" Type="http://schemas.microsoft.com/office/2007/relationships/media" Target="../media/media2.mp4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Joseph P. Martinez, MD, FAAEM</a:t>
            </a:r>
          </a:p>
          <a:p>
            <a:r>
              <a:rPr lang="en-US" dirty="0"/>
              <a:t>Associate Professor of Emergency Medicine and Medicine</a:t>
            </a:r>
          </a:p>
          <a:p>
            <a:r>
              <a:rPr lang="en-US" dirty="0"/>
              <a:t>Assistant Dean for Student Affairs</a:t>
            </a:r>
          </a:p>
          <a:p>
            <a:r>
              <a:rPr lang="en-US" dirty="0"/>
              <a:t>Assistant Dean for Clinical Medical Education</a:t>
            </a:r>
          </a:p>
          <a:p>
            <a:r>
              <a:rPr lang="en-US" dirty="0"/>
              <a:t>University of Maryland School of Medicine</a:t>
            </a:r>
          </a:p>
          <a:p>
            <a:r>
              <a:rPr lang="en-US" dirty="0"/>
              <a:t>@</a:t>
            </a:r>
            <a:r>
              <a:rPr lang="en-US" dirty="0" err="1"/>
              <a:t>JoeMartinezMD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Cryptic Abdominal pain</a:t>
            </a:r>
            <a:br>
              <a:rPr lang="en-US" dirty="0"/>
            </a:br>
            <a:r>
              <a:rPr lang="en-US" sz="2000" dirty="0">
                <a:solidFill>
                  <a:srgbClr val="DC9E1F"/>
                </a:solidFill>
              </a:rPr>
              <a:t>(AKA, “My patient with a normal CT still has belly pain, now what!”)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endicitis_epiploica_CT_coronar_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28600"/>
            <a:ext cx="5029200" cy="6215575"/>
          </a:xfrm>
          <a:prstGeom prst="rect">
            <a:avLst/>
          </a:prstGeom>
          <a:ln w="76200" cmpd="sng">
            <a:solidFill>
              <a:srgbClr val="DC9E1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082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2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/>
              <a:t>ANgioedema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7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495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22969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542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VSALogoHeader-100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250" t="5252" r="77500" b="5462"/>
          <a:stretch>
            <a:fillRect/>
          </a:stretch>
        </p:blipFill>
        <p:spPr>
          <a:xfrm>
            <a:off x="1981200" y="381000"/>
            <a:ext cx="5257800" cy="5257800"/>
          </a:xfrm>
        </p:spPr>
      </p:pic>
      <p:pic>
        <p:nvPicPr>
          <p:cNvPr id="10" name="Picture 9" descr="ChandraWils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04800"/>
            <a:ext cx="54102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 there something that ct doesn’t pick up?</a:t>
            </a:r>
          </a:p>
        </p:txBody>
      </p:sp>
      <p:sp>
        <p:nvSpPr>
          <p:cNvPr id="3" name="Rectangle 2"/>
          <p:cNvSpPr/>
          <p:nvPr/>
        </p:nvSpPr>
        <p:spPr>
          <a:xfrm>
            <a:off x="829326" y="2967335"/>
            <a:ext cx="7485355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noFill/>
                </a:ln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Cyclic Vomiting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m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85800"/>
            <a:ext cx="7620000" cy="455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1524000"/>
            <a:ext cx="5181600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3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3/4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57600" y="2362200"/>
            <a:ext cx="4876800" cy="3352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3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533400"/>
            <a:ext cx="7114987" cy="4953000"/>
          </a:xfrm>
        </p:spPr>
      </p:pic>
    </p:spTree>
    <p:extLst>
      <p:ext uri="{BB962C8B-B14F-4D97-AF65-F5344CB8AC3E}">
        <p14:creationId xmlns:p14="http://schemas.microsoft.com/office/powerpoint/2010/main" xmlns="" val="1406470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664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4344811" cy="493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4191000"/>
            <a:ext cx="4191000" cy="685800"/>
          </a:xfrm>
          <a:prstGeom prst="rect">
            <a:avLst/>
          </a:prstGeom>
          <a:noFill/>
          <a:ln w="5715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galloping horse - sound effect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 flipV="1">
            <a:off x="0" y="6781800"/>
            <a:ext cx="76200" cy="571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repeatCount="300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8432800" cy="83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5828"/>
          <a:stretch>
            <a:fillRect/>
          </a:stretch>
        </p:blipFill>
        <p:spPr bwMode="auto">
          <a:xfrm>
            <a:off x="304800" y="152400"/>
            <a:ext cx="3429000" cy="220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505200"/>
            <a:ext cx="6629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05000" y="5181600"/>
            <a:ext cx="6019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86200" y="3810000"/>
            <a:ext cx="1371600" cy="3810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Epilepsy</a:t>
            </a:r>
            <a:endParaRPr lang="en-US" dirty="0"/>
          </a:p>
        </p:txBody>
      </p:sp>
      <p:pic>
        <p:nvPicPr>
          <p:cNvPr id="6" name="Content Placeholder 5" descr="epilepsy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7767" r="-77767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 rot="19689947">
            <a:off x="611674" y="632731"/>
            <a:ext cx="346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radley Hand ITC" panose="03070402050302030203" pitchFamily="66" charset="0"/>
              </a:rPr>
              <a:t>ABDOMINAL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19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w Cen MT Condensed Extra Bold" panose="020B0803020202020204" pitchFamily="34" charset="0"/>
              </a:rPr>
              <a:t>^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4636412"/>
              </p:ext>
            </p:extLst>
          </p:nvPr>
        </p:nvGraphicFramePr>
        <p:xfrm>
          <a:off x="1066800" y="838200"/>
          <a:ext cx="6934200" cy="52761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r>
                        <a:rPr lang="en-US" sz="3200" dirty="0"/>
                        <a:t>Abdominal Migraine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Abdominal Epilepsy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376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Duller pain</a:t>
                      </a:r>
                    </a:p>
                    <a:p>
                      <a:pPr algn="ctr"/>
                      <a:endParaRPr lang="en-US" sz="3600" dirty="0"/>
                    </a:p>
                  </a:txBody>
                  <a:tcPr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More severe pain</a:t>
                      </a:r>
                    </a:p>
                    <a:p>
                      <a:pPr algn="ctr"/>
                      <a:endParaRPr lang="en-US" sz="3600" dirty="0"/>
                    </a:p>
                  </a:txBody>
                  <a:tcPr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376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Longer lasting</a:t>
                      </a:r>
                    </a:p>
                    <a:p>
                      <a:pPr algn="ctr"/>
                      <a:endParaRPr lang="en-US" sz="3600" dirty="0"/>
                    </a:p>
                  </a:txBody>
                  <a:tcPr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Briefer</a:t>
                      </a:r>
                    </a:p>
                    <a:p>
                      <a:pPr algn="ctr"/>
                      <a:endParaRPr lang="en-US" sz="3600" dirty="0"/>
                    </a:p>
                  </a:txBody>
                  <a:tcPr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376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May</a:t>
                      </a:r>
                      <a:r>
                        <a:rPr lang="en-US" sz="3200" baseline="0" dirty="0"/>
                        <a:t> have a</a:t>
                      </a:r>
                      <a:r>
                        <a:rPr lang="en-US" sz="3200" dirty="0"/>
                        <a:t>ltered mental status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3462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Papyrus"/>
                <a:cs typeface="Papyrus"/>
              </a:rPr>
              <a:t>Porphyria</a:t>
            </a:r>
            <a:endParaRPr lang="en-US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600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21122" t="12705" r="30627" b="77203"/>
          <a:stretch/>
        </p:blipFill>
        <p:spPr>
          <a:xfrm>
            <a:off x="533400" y="2438400"/>
            <a:ext cx="816058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255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DC9E1F"/>
                </a:solidFill>
              </a:rPr>
              <a:t>clues</a:t>
            </a:r>
            <a:endParaRPr lang="en-US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800" dirty="0">
                <a:solidFill>
                  <a:schemeClr val="tx2"/>
                </a:solidFill>
              </a:rPr>
              <a:t>Precipitants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Muscle cramps / </a:t>
            </a:r>
            <a:r>
              <a:rPr lang="en-US" sz="3200" dirty="0" err="1"/>
              <a:t>paresthesias</a:t>
            </a: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Psychiatric symptoms</a:t>
            </a:r>
          </a:p>
        </p:txBody>
      </p:sp>
    </p:spTree>
    <p:extLst>
      <p:ext uri="{BB962C8B-B14F-4D97-AF65-F5344CB8AC3E}">
        <p14:creationId xmlns:p14="http://schemas.microsoft.com/office/powerpoint/2010/main" xmlns="" val="31845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3429000"/>
            <a:ext cx="4724400" cy="76200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29400" y="2743200"/>
            <a:ext cx="685800" cy="762000"/>
          </a:xfrm>
          <a:prstGeom prst="line">
            <a:avLst/>
          </a:prstGeom>
          <a:ln w="57150" cmpd="sng">
            <a:solidFill>
              <a:srgbClr val="DC9E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9400" y="3505200"/>
            <a:ext cx="685800" cy="762000"/>
          </a:xfrm>
          <a:prstGeom prst="line">
            <a:avLst/>
          </a:prstGeom>
          <a:ln w="57150" cmpd="sng">
            <a:solidFill>
              <a:srgbClr val="DC9E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2743200"/>
            <a:ext cx="0" cy="1524000"/>
          </a:xfrm>
          <a:prstGeom prst="line">
            <a:avLst/>
          </a:prstGeom>
          <a:ln w="57150" cmpd="sng">
            <a:solidFill>
              <a:srgbClr val="DC9E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2743200"/>
            <a:ext cx="0" cy="1524000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81200" y="2743200"/>
            <a:ext cx="76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C9E1F"/>
                </a:solidFill>
              </a:rPr>
              <a:t>125</a:t>
            </a:r>
            <a:endParaRPr lang="en-US" dirty="0">
              <a:solidFill>
                <a:srgbClr val="DC9E1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0" y="3810000"/>
            <a:ext cx="55896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DC9E1F"/>
                </a:solidFill>
              </a:rPr>
              <a:t>24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3657600" y="2819400"/>
            <a:ext cx="7461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DC9E1F"/>
                </a:solidFill>
              </a:rPr>
              <a:t>100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5715000" y="2895600"/>
            <a:ext cx="55896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DC9E1F"/>
                </a:solidFill>
              </a:rPr>
              <a:t>20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867400" y="3810000"/>
            <a:ext cx="65254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DC9E1F"/>
                </a:solidFill>
              </a:rPr>
              <a:t>1.0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2209800" y="3733800"/>
            <a:ext cx="37181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DC9E1F"/>
                </a:solidFill>
              </a:rPr>
              <a:t>4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7239000" y="3352800"/>
            <a:ext cx="7461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DC9E1F"/>
                </a:solidFill>
              </a:rPr>
              <a:t>100</a:t>
            </a:r>
            <a:endParaRPr lang="en-US" sz="3200" dirty="0"/>
          </a:p>
        </p:txBody>
      </p:sp>
      <p:sp>
        <p:nvSpPr>
          <p:cNvPr id="25" name="Oval 24"/>
          <p:cNvSpPr/>
          <p:nvPr/>
        </p:nvSpPr>
        <p:spPr>
          <a:xfrm>
            <a:off x="1752600" y="2743200"/>
            <a:ext cx="1295400" cy="6096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alt-shaker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081" r="-14081"/>
          <a:stretch>
            <a:fillRect/>
          </a:stretch>
        </p:blipFill>
        <p:spPr>
          <a:xfrm>
            <a:off x="304800" y="762000"/>
            <a:ext cx="8658578" cy="4495800"/>
          </a:xfrm>
        </p:spPr>
      </p:pic>
    </p:spTree>
    <p:extLst>
      <p:ext uri="{BB962C8B-B14F-4D97-AF65-F5344CB8AC3E}">
        <p14:creationId xmlns:p14="http://schemas.microsoft.com/office/powerpoint/2010/main" xmlns="" val="74192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30737" t="14178" r="30367" b="6108"/>
          <a:stretch/>
        </p:blipFill>
        <p:spPr>
          <a:xfrm>
            <a:off x="2514600" y="234250"/>
            <a:ext cx="4299051" cy="5506601"/>
          </a:xfrm>
        </p:spPr>
      </p:pic>
    </p:spTree>
    <p:extLst>
      <p:ext uri="{BB962C8B-B14F-4D97-AF65-F5344CB8AC3E}">
        <p14:creationId xmlns:p14="http://schemas.microsoft.com/office/powerpoint/2010/main" xmlns="" val="3997065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Acute intermittent porphyria_port-wine reddish urine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-93994" r="-93994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ngel sound trimmed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V="1">
            <a:off x="508000" y="5714999"/>
            <a:ext cx="81278" cy="457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471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486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C9E1F"/>
                </a:solidFill>
              </a:rPr>
              <a:t>Porphyria treatment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Glucose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Carbohydrates</a:t>
            </a:r>
          </a:p>
          <a:p>
            <a:pPr>
              <a:lnSpc>
                <a:spcPct val="200000"/>
              </a:lnSpc>
            </a:pPr>
            <a:r>
              <a:rPr lang="en-US" sz="3200" dirty="0" err="1"/>
              <a:t>Hematin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097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</a:t>
            </a:r>
            <a:r>
              <a:rPr lang="en-US" dirty="0" err="1"/>
              <a:t>ct</a:t>
            </a:r>
            <a:r>
              <a:rPr lang="en-US" dirty="0"/>
              <a:t> is negative,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/>
              <a:t>Something missed?</a:t>
            </a:r>
          </a:p>
          <a:p>
            <a:pPr>
              <a:lnSpc>
                <a:spcPct val="250000"/>
              </a:lnSpc>
            </a:pPr>
            <a:r>
              <a:rPr lang="en-US" dirty="0"/>
              <a:t>Something unexplained?</a:t>
            </a:r>
          </a:p>
          <a:p>
            <a:pPr>
              <a:lnSpc>
                <a:spcPct val="250000"/>
              </a:lnSpc>
            </a:pPr>
            <a:r>
              <a:rPr lang="en-US" dirty="0"/>
              <a:t>Atypical disease presentation?</a:t>
            </a:r>
          </a:p>
          <a:p>
            <a:pPr>
              <a:lnSpc>
                <a:spcPct val="250000"/>
              </a:lnSpc>
            </a:pPr>
            <a:r>
              <a:rPr lang="en-US" dirty="0"/>
              <a:t>Exotic disease?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4626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620000" cy="4267200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tx2"/>
                </a:solidFill>
              </a:rPr>
              <a:t>http://commons.wikimedia.org/wiki/File%3AAppendicitis_epiploica_CT_coronar_2.png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By </a:t>
            </a:r>
            <a:r>
              <a:rPr lang="en-US" dirty="0" err="1"/>
              <a:t>Hellerhoff</a:t>
            </a:r>
            <a:r>
              <a:rPr lang="en-US" dirty="0"/>
              <a:t> (Own work) [CC BY-SA 3.0 (http://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sa</a:t>
            </a:r>
            <a:r>
              <a:rPr lang="en-US" dirty="0"/>
              <a:t>/3.0)], via Wikimedia Commons from Wikimedia Commons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2"/>
                </a:solidFill>
              </a:rPr>
              <a:t>http://commons.wikimedia.org/wiki/File%3AAppendicitis_epiploica_CT_axial_5mm.png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By </a:t>
            </a:r>
            <a:r>
              <a:rPr lang="en-US" dirty="0" err="1"/>
              <a:t>Hellerhoff</a:t>
            </a:r>
            <a:r>
              <a:rPr lang="en-US" dirty="0"/>
              <a:t> (Own work) [CC BY-SA 3.0 (http://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sa</a:t>
            </a:r>
            <a:r>
              <a:rPr lang="en-US" dirty="0"/>
              <a:t>/3.0)], via Wikimedia Commons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2"/>
                </a:solidFill>
              </a:rPr>
              <a:t>http://commons.wikimedia.org/wiki/File%3AAppendicitis_epiploica.jpg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By </a:t>
            </a:r>
            <a:r>
              <a:rPr lang="en-US" dirty="0" err="1"/>
              <a:t>Hellerhoff</a:t>
            </a:r>
            <a:r>
              <a:rPr lang="en-US" dirty="0"/>
              <a:t> (Own work) [CC BY-SA 3.0 (http://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sa</a:t>
            </a:r>
            <a:r>
              <a:rPr lang="en-US" dirty="0"/>
              <a:t>/3.0)], via Wikimedia Commons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2"/>
                </a:solidFill>
              </a:rPr>
              <a:t>http://commons.wikimedia.org/wiki/File%3A2433_Teniae_Coli_Haustra_Epiploic_Appendage.jpg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By </a:t>
            </a:r>
            <a:r>
              <a:rPr lang="en-US" dirty="0" err="1"/>
              <a:t>OpenStax</a:t>
            </a:r>
            <a:r>
              <a:rPr lang="en-US" dirty="0"/>
              <a:t> College [CC BY 3.0 (http://</a:t>
            </a:r>
            <a:r>
              <a:rPr lang="en-US" dirty="0" err="1"/>
              <a:t>creativecommons.org</a:t>
            </a:r>
            <a:r>
              <a:rPr lang="en-US" dirty="0"/>
              <a:t>/licenses/by/3.0)], via Wikimedia Commons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Yuri N. </a:t>
            </a:r>
            <a:r>
              <a:rPr lang="en-US" dirty="0" err="1"/>
              <a:t>Shiryajev</a:t>
            </a:r>
            <a:r>
              <a:rPr lang="en-US" dirty="0"/>
              <a:t>, Anna V. </a:t>
            </a:r>
            <a:r>
              <a:rPr lang="en-US" dirty="0" err="1"/>
              <a:t>Glebova</a:t>
            </a:r>
            <a:r>
              <a:rPr lang="en-US" dirty="0"/>
              <a:t>, and Marina V. </a:t>
            </a:r>
            <a:r>
              <a:rPr lang="en-US" dirty="0" err="1"/>
              <a:t>Chalenko</a:t>
            </a:r>
            <a:r>
              <a:rPr lang="en-US" dirty="0"/>
              <a:t>, “Strangulation and Necrosis of an </a:t>
            </a:r>
            <a:r>
              <a:rPr lang="en-US" dirty="0" err="1"/>
              <a:t>Epiploic</a:t>
            </a:r>
            <a:r>
              <a:rPr lang="en-US" dirty="0"/>
              <a:t> Appendage of the Sigmoid Colon in a Right Inguinal Hernia,” Case Reports in Surgery, vol. 2013, Article ID 890234, 4 pages, 2013. doi:10.1155/2013/890234 an open access article distributed under the </a:t>
            </a:r>
            <a:r>
              <a:rPr lang="en-US" u="sng" dirty="0">
                <a:solidFill>
                  <a:schemeClr val="tx2"/>
                </a:solidFill>
              </a:rPr>
              <a:t>Creative Commons Attribution License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2"/>
                </a:solidFill>
              </a:rPr>
              <a:t>http://commons.wikimedia.org/wiki/File%3AAngioedema2013.JPG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By James </a:t>
            </a:r>
            <a:r>
              <a:rPr lang="en-US" dirty="0" err="1"/>
              <a:t>Heilman</a:t>
            </a:r>
            <a:r>
              <a:rPr lang="en-US" dirty="0"/>
              <a:t>, MD (Own work) [CC BY-SA 3.0 (http://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sa</a:t>
            </a:r>
            <a:r>
              <a:rPr lang="en-US" dirty="0"/>
              <a:t>/3.0)], via Wikimedia Commons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Angioedema: Case courtesy of </a:t>
            </a:r>
            <a:r>
              <a:rPr lang="en-US" dirty="0" err="1"/>
              <a:t>Dr</a:t>
            </a:r>
            <a:r>
              <a:rPr lang="en-US" dirty="0"/>
              <a:t> Frank Gaillard, </a:t>
            </a:r>
            <a:r>
              <a:rPr lang="en-US" dirty="0" err="1"/>
              <a:t>Radiopaedia.org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2"/>
                </a:solidFill>
              </a:rPr>
              <a:t>http://commons.wikimedia.org/wiki/File%3AThrobbing_migraine_headache.gif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By Sasha Wolf [CC BY 2.0 (http://</a:t>
            </a:r>
            <a:r>
              <a:rPr lang="en-US" dirty="0" err="1"/>
              <a:t>creativecommons.org</a:t>
            </a:r>
            <a:r>
              <a:rPr lang="en-US" dirty="0"/>
              <a:t>/licenses/by/2.0)], via Wikimedia Commons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HSTE Project - Epilepsy 5th Period : taken from http://</a:t>
            </a:r>
            <a:r>
              <a:rPr lang="en-US" dirty="0" err="1"/>
              <a:t>healthsciencetechnology.wikispaces.com</a:t>
            </a:r>
            <a:r>
              <a:rPr lang="en-US" dirty="0"/>
              <a:t>/Epilepsy+5th+Periodhttp://</a:t>
            </a:r>
            <a:r>
              <a:rPr lang="en-US" dirty="0" err="1"/>
              <a:t>www.creativecommons.org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 dirty="0"/>
              <a:t>-</a:t>
            </a:r>
            <a:r>
              <a:rPr lang="en-US" dirty="0" err="1"/>
              <a:t>sa</a:t>
            </a:r>
            <a:r>
              <a:rPr lang="en-US" dirty="0"/>
              <a:t>/3.0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305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C:\Users\JMartinez\Documents\My Dropbox\Medical Pictures\pancreatic pseudocy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2743" y="943708"/>
            <a:ext cx="6148699" cy="47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Martinez\Documents\My Dropbox\Medical Pictures\AAACTscanrev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593" y="888105"/>
            <a:ext cx="64770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Martinez\Documents\My Dropbox\Medical Pictures\Appendicit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714" y="914400"/>
            <a:ext cx="6148699" cy="477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Martinez\Documents\My Dropbox\Medical Pictures\hepatic adenoma with hemorrh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43708"/>
            <a:ext cx="4852587" cy="48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Martinez\Documents\My Dropbox\Medical Pictures\type B dissec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064" y="101605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839200" cy="1447800"/>
          </a:xfrm>
        </p:spPr>
        <p:txBody>
          <a:bodyPr/>
          <a:lstStyle/>
          <a:p>
            <a:r>
              <a:rPr lang="en-US" dirty="0"/>
              <a:t>“No findings in the abdomen to explain the patient’s symptoms”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something missed initially?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924800" cy="2552627"/>
          </a:xfrm>
          <a:prstGeom prst="rect">
            <a:avLst/>
          </a:prstGeom>
          <a:ln w="762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42286" cy="2326000"/>
          </a:xfrm>
          <a:prstGeom prst="rect">
            <a:avLst/>
          </a:prstGeom>
          <a:ln w="76200">
            <a:solidFill>
              <a:schemeClr val="tx2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Was something unrecognized?</a:t>
            </a:r>
          </a:p>
        </p:txBody>
      </p:sp>
      <p:pic>
        <p:nvPicPr>
          <p:cNvPr id="7" name="Picture 6" descr="Appendicitis_epiploic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676400"/>
            <a:ext cx="7111427" cy="4265653"/>
          </a:xfrm>
          <a:prstGeom prst="rect">
            <a:avLst/>
          </a:prstGeom>
          <a:ln w="76200" cmpd="sng">
            <a:solidFill>
              <a:srgbClr val="DC9E1F"/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63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Epiploic</a:t>
            </a:r>
            <a:r>
              <a:rPr lang="en-US" dirty="0"/>
              <a:t> Appendages</a:t>
            </a:r>
          </a:p>
        </p:txBody>
      </p:sp>
      <p:pic>
        <p:nvPicPr>
          <p:cNvPr id="6" name="Content Placeholder 5" descr="2433_Teniae_Coli_Haustra_Epiploic_Appendage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71" b="19671"/>
          <a:stretch>
            <a:fillRect/>
          </a:stretch>
        </p:blipFill>
        <p:spPr>
          <a:xfrm>
            <a:off x="1066800" y="1524000"/>
            <a:ext cx="7315200" cy="4876800"/>
          </a:xfrm>
          <a:ln w="76200" cmpd="sng">
            <a:solidFill>
              <a:srgbClr val="DC9E1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3809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2325771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Abdominal pain in the elderly</Template>
  <TotalTime>2970</TotalTime>
  <Words>178</Words>
  <Application>Microsoft Office PowerPoint</Application>
  <PresentationFormat>On-screen Show (4:3)</PresentationFormat>
  <Paragraphs>78</Paragraphs>
  <Slides>34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Horizon</vt:lpstr>
      <vt:lpstr>Cryptic Abdominal pain (AKA, “My patient with a normal CT still has belly pain, now what!”)</vt:lpstr>
      <vt:lpstr>Slide 2</vt:lpstr>
      <vt:lpstr>Slide 3</vt:lpstr>
      <vt:lpstr>Slide 4</vt:lpstr>
      <vt:lpstr>Now what?</vt:lpstr>
      <vt:lpstr>Was something missed initially?</vt:lpstr>
      <vt:lpstr>Was something unrecognized?</vt:lpstr>
      <vt:lpstr>Epiploic Appendages</vt:lpstr>
      <vt:lpstr>Slide 9</vt:lpstr>
      <vt:lpstr>Slide 10</vt:lpstr>
      <vt:lpstr>Slide 11</vt:lpstr>
      <vt:lpstr>ANgioedema</vt:lpstr>
      <vt:lpstr>Slide 13</vt:lpstr>
      <vt:lpstr>Slide 14</vt:lpstr>
      <vt:lpstr>Is there something that ct doesn’t pick up?</vt:lpstr>
      <vt:lpstr>Slide 16</vt:lpstr>
      <vt:lpstr>Slide 17</vt:lpstr>
      <vt:lpstr>Slide 18</vt:lpstr>
      <vt:lpstr>Slide 19</vt:lpstr>
      <vt:lpstr>Slide 20</vt:lpstr>
      <vt:lpstr>Epilepsy</vt:lpstr>
      <vt:lpstr>        </vt:lpstr>
      <vt:lpstr>Porphyria</vt:lpstr>
      <vt:lpstr>Slide 24</vt:lpstr>
      <vt:lpstr>Slide 25</vt:lpstr>
      <vt:lpstr>clues</vt:lpstr>
      <vt:lpstr>Slide 27</vt:lpstr>
      <vt:lpstr>Slide 28</vt:lpstr>
      <vt:lpstr>Slide 29</vt:lpstr>
      <vt:lpstr>Treatment </vt:lpstr>
      <vt:lpstr>Slide 31</vt:lpstr>
      <vt:lpstr>Porphyria treatment</vt:lpstr>
      <vt:lpstr>When the ct is negative, consider</vt:lpstr>
      <vt:lpstr>Attributions</vt:lpstr>
    </vt:vector>
  </TitlesOfParts>
  <Company>UMMS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Cryptic Abdominal pain</dc:title>
  <dc:creator>UMMS User</dc:creator>
  <cp:lastModifiedBy>Sue</cp:lastModifiedBy>
  <cp:revision>98</cp:revision>
  <dcterms:created xsi:type="dcterms:W3CDTF">2014-04-24T19:51:46Z</dcterms:created>
  <dcterms:modified xsi:type="dcterms:W3CDTF">2018-03-14T18:39:08Z</dcterms:modified>
</cp:coreProperties>
</file>