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8" r:id="rId3"/>
    <p:sldId id="276" r:id="rId4"/>
    <p:sldId id="263" r:id="rId5"/>
    <p:sldId id="264" r:id="rId6"/>
    <p:sldId id="265" r:id="rId7"/>
    <p:sldId id="257" r:id="rId8"/>
    <p:sldId id="267" r:id="rId9"/>
    <p:sldId id="262" r:id="rId10"/>
    <p:sldId id="266" r:id="rId11"/>
    <p:sldId id="260" r:id="rId12"/>
    <p:sldId id="288" r:id="rId13"/>
    <p:sldId id="269" r:id="rId14"/>
    <p:sldId id="268" r:id="rId15"/>
    <p:sldId id="270" r:id="rId16"/>
    <p:sldId id="271" r:id="rId17"/>
    <p:sldId id="272" r:id="rId18"/>
    <p:sldId id="277" r:id="rId19"/>
    <p:sldId id="275" r:id="rId20"/>
    <p:sldId id="274" r:id="rId21"/>
    <p:sldId id="286" r:id="rId22"/>
    <p:sldId id="281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61" r:id="rId31"/>
    <p:sldId id="289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192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14AB9-059C-4A86-B1A2-E847B5FF85C8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F005A-43E9-4945-BC12-F67E73D109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164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450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6092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72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378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817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104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392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895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68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178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3237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241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91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54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3589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426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942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450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691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608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839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012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1166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0528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813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00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73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762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477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697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58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005A-43E9-4945-BC12-F67E73D109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33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A03-2505-4EDE-97B6-0AB103274796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4FC-29A8-4540-B06F-25975953D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A03-2505-4EDE-97B6-0AB103274796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4FC-29A8-4540-B06F-25975953D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A03-2505-4EDE-97B6-0AB103274796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4FC-29A8-4540-B06F-25975953D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A03-2505-4EDE-97B6-0AB103274796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4FC-29A8-4540-B06F-25975953D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A03-2505-4EDE-97B6-0AB103274796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4FC-29A8-4540-B06F-25975953D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A03-2505-4EDE-97B6-0AB103274796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4FC-29A8-4540-B06F-25975953D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A03-2505-4EDE-97B6-0AB103274796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4FC-29A8-4540-B06F-25975953D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A03-2505-4EDE-97B6-0AB103274796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4FC-29A8-4540-B06F-25975953D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A03-2505-4EDE-97B6-0AB103274796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4FC-29A8-4540-B06F-25975953D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A03-2505-4EDE-97B6-0AB103274796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4FC-29A8-4540-B06F-25975953D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A03-2505-4EDE-97B6-0AB103274796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54FC-29A8-4540-B06F-25975953D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4062A03-2505-4EDE-97B6-0AB103274796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2E854FC-29A8-4540-B06F-25975953D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3.mp4"/><Relationship Id="rId6" Type="http://schemas.openxmlformats.org/officeDocument/2006/relationships/image" Target="../media/image22.png"/><Relationship Id="rId5" Type="http://schemas.microsoft.com/office/2007/relationships/media" Target="../media/media3.mp4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5" Type="http://schemas.openxmlformats.org/officeDocument/2006/relationships/image" Target="../media/image3.png"/><Relationship Id="rId4" Type="http://schemas.microsoft.com/office/2007/relationships/media" Target="../media/media1.mp4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4.mp4"/><Relationship Id="rId6" Type="http://schemas.openxmlformats.org/officeDocument/2006/relationships/image" Target="../media/image31.png"/><Relationship Id="rId5" Type="http://schemas.microsoft.com/office/2007/relationships/media" Target="../media/media4.mp4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5.mp4"/><Relationship Id="rId5" Type="http://schemas.openxmlformats.org/officeDocument/2006/relationships/image" Target="../media/image40.png"/><Relationship Id="rId4" Type="http://schemas.microsoft.com/office/2007/relationships/media" Target="../media/media5.mp4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2.mp4"/><Relationship Id="rId6" Type="http://schemas.openxmlformats.org/officeDocument/2006/relationships/image" Target="../media/image16.png"/><Relationship Id="rId5" Type="http://schemas.microsoft.com/office/2007/relationships/media" Target="../media/media2.mp4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Joseph Martinez, MD, FACEP, FAAEM</a:t>
            </a:r>
          </a:p>
          <a:p>
            <a:r>
              <a:rPr lang="en-US" dirty="0"/>
              <a:t>Associate Professor of Emergency Medicine and Medicine</a:t>
            </a:r>
          </a:p>
          <a:p>
            <a:r>
              <a:rPr lang="en-US" dirty="0"/>
              <a:t>Assistant Dean for Student Affairs</a:t>
            </a:r>
          </a:p>
          <a:p>
            <a:r>
              <a:rPr lang="en-US" dirty="0"/>
              <a:t>Assistant Dean for Clinical Medical Education</a:t>
            </a:r>
          </a:p>
          <a:p>
            <a:r>
              <a:rPr lang="en-US" dirty="0"/>
              <a:t>University of Maryland School of Medicine</a:t>
            </a:r>
          </a:p>
          <a:p>
            <a:r>
              <a:rPr lang="en-US" dirty="0"/>
              <a:t>@</a:t>
            </a:r>
            <a:r>
              <a:rPr lang="en-US" dirty="0" err="1"/>
              <a:t>JoeMartinezMD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07888"/>
            <a:ext cx="8153400" cy="1470025"/>
          </a:xfrm>
        </p:spPr>
        <p:txBody>
          <a:bodyPr/>
          <a:lstStyle/>
          <a:p>
            <a:r>
              <a:rPr lang="en-US" dirty="0"/>
              <a:t>Dying to lose:</a:t>
            </a:r>
            <a:br>
              <a:rPr lang="en-US" dirty="0"/>
            </a:br>
            <a:r>
              <a:rPr lang="en-US" dirty="0"/>
              <a:t>Bariatric surgery and its complications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21687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ECC435-82D1-4350-93C0-1F74D8AE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8A6706-E317-4E2C-90FB-D0C5B85CAB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601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eatles - carry that weight.mp4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V="1">
            <a:off x="8915400" y="6629400"/>
            <a:ext cx="76200" cy="57150"/>
          </a:xfrm>
        </p:spPr>
      </p:pic>
    </p:spTree>
    <p:extLst>
      <p:ext uri="{BB962C8B-B14F-4D97-AF65-F5344CB8AC3E}">
        <p14:creationId xmlns:p14="http://schemas.microsoft.com/office/powerpoint/2010/main" xmlns="" val="106435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33143-193D-4EFA-A1FE-82D30D9B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5675C1-7EA3-4BE7-A225-604BAB7E43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98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680A77-37BE-4A8C-B3BE-945D520C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1DB8BB-4D26-463F-9690-29556D27D6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764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CB15B6-BF6F-470B-A582-437B70F1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26E235-7945-4639-A5B8-2CE8F915BD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39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B2388F-DF16-4878-A308-7B79F251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147BA4-EB68-4AC4-BAC1-C5BC604943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2719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B433BD-F384-4924-A150-D46E253E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AE0FB7-EAA2-4C7E-ACDC-2125D4EE3C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796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82BB43-6BA8-4A2B-BA10-1DA333D71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A5D8B7-6DFE-4589-875C-6B8565E46A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714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5BFF4A-79AE-47FB-8B6E-14D1A2F4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18096D-C3E6-4805-9866-F8B8BFA01B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4281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34CA0-5A70-4593-8222-D8DBE92F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F44AE9E-9A3C-4056-A952-97B9939D53B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/>
          <a:srcRect l="1649" t="-1557" r="1915" b="1"/>
          <a:stretch/>
        </p:blipFill>
        <p:spPr>
          <a:xfrm>
            <a:off x="-1" y="-53502"/>
            <a:ext cx="9153393" cy="67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89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e Band, The Weight.mp4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06" y="76200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xmlns="" val="22414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3000" t="-11000" r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67A6E-18A5-40AD-ABC2-421AA53A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22973E-C4DD-4D75-B57A-601B144F5D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1143000"/>
            <a:ext cx="8229600" cy="457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7652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743B7-DA8F-4407-90F3-6422E2B3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oo fighters all my life trimmed">
            <a:hlinkClick r:id="" action="ppaction://media"/>
            <a:extLst>
              <a:ext uri="{FF2B5EF4-FFF2-40B4-BE49-F238E27FC236}">
                <a16:creationId xmlns:a16="http://schemas.microsoft.com/office/drawing/2014/main" xmlns="" id="{CAAFC009-213C-4497-84CD-3E339BDE38B5}"/>
              </a:ext>
            </a:extLst>
          </p:cNvPr>
          <p:cNvPicPr>
            <a:picLocks noGrp="1" noChangeAspect="1"/>
          </p:cNvPicPr>
          <p:nvPr>
            <p:ph sz="quarter" idx="13"/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H="1">
            <a:off x="8882434" y="6553200"/>
            <a:ext cx="203200" cy="152400"/>
          </a:xfrm>
        </p:spPr>
      </p:pic>
    </p:spTree>
    <p:extLst>
      <p:ext uri="{BB962C8B-B14F-4D97-AF65-F5344CB8AC3E}">
        <p14:creationId xmlns:p14="http://schemas.microsoft.com/office/powerpoint/2010/main" xmlns="" val="392893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43AA65-2AC2-4536-812A-8EB3BAF5F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X-ray film, indoor&#10;&#10;Description generated with high confidence">
            <a:extLst>
              <a:ext uri="{FF2B5EF4-FFF2-40B4-BE49-F238E27FC236}">
                <a16:creationId xmlns:a16="http://schemas.microsoft.com/office/drawing/2014/main" xmlns="" id="{59C28F0E-D261-4832-A044-517DA9A30D6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5" r="551"/>
          <a:stretch/>
        </p:blipFill>
        <p:spPr>
          <a:xfrm>
            <a:off x="1575693" y="0"/>
            <a:ext cx="5820183" cy="6858000"/>
          </a:xfrm>
        </p:spPr>
      </p:pic>
    </p:spTree>
    <p:extLst>
      <p:ext uri="{BB962C8B-B14F-4D97-AF65-F5344CB8AC3E}">
        <p14:creationId xmlns:p14="http://schemas.microsoft.com/office/powerpoint/2010/main" xmlns="" val="609347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D7713-DF71-4496-A559-773D33BE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womans face&#10;&#10;Description generated with high confidence">
            <a:extLst>
              <a:ext uri="{FF2B5EF4-FFF2-40B4-BE49-F238E27FC236}">
                <a16:creationId xmlns:a16="http://schemas.microsoft.com/office/drawing/2014/main" xmlns="" id="{6C6BC154-3A7D-42E4-8356-CA6F6BE57B2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307" y="0"/>
            <a:ext cx="6799385" cy="6858000"/>
          </a:xfrm>
        </p:spPr>
      </p:pic>
    </p:spTree>
    <p:extLst>
      <p:ext uri="{BB962C8B-B14F-4D97-AF65-F5344CB8AC3E}">
        <p14:creationId xmlns:p14="http://schemas.microsoft.com/office/powerpoint/2010/main" xmlns="" val="3179771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3819B-72FD-4CB4-B186-45405C0D5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person&#10;&#10;Description generated with high confidence">
            <a:extLst>
              <a:ext uri="{FF2B5EF4-FFF2-40B4-BE49-F238E27FC236}">
                <a16:creationId xmlns:a16="http://schemas.microsoft.com/office/drawing/2014/main" xmlns="" id="{B8FAE16F-BFE2-47CD-A3EE-A4952937C1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-1431"/>
            <a:ext cx="5715000" cy="6860681"/>
          </a:xfrm>
        </p:spPr>
      </p:pic>
    </p:spTree>
    <p:extLst>
      <p:ext uri="{BB962C8B-B14F-4D97-AF65-F5344CB8AC3E}">
        <p14:creationId xmlns:p14="http://schemas.microsoft.com/office/powerpoint/2010/main" xmlns="" val="3160872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0CC01-A84A-4129-87CF-8EFB4A62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object, X-ray film&#10;&#10;Description generated with high confidence">
            <a:extLst>
              <a:ext uri="{FF2B5EF4-FFF2-40B4-BE49-F238E27FC236}">
                <a16:creationId xmlns:a16="http://schemas.microsoft.com/office/drawing/2014/main" xmlns="" id="{14267526-AB3E-4DFF-937F-DCC88FF4DB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35859"/>
            <a:ext cx="5741406" cy="6822141"/>
          </a:xfrm>
        </p:spPr>
      </p:pic>
    </p:spTree>
    <p:extLst>
      <p:ext uri="{BB962C8B-B14F-4D97-AF65-F5344CB8AC3E}">
        <p14:creationId xmlns:p14="http://schemas.microsoft.com/office/powerpoint/2010/main" xmlns="" val="295906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B0C132-1DC4-4DDA-B269-4E5A5226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06F24A-225A-4B4F-A5FF-116C1CC930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9062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DAE99D-0C2A-486E-897E-17B112B23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024458-8BCB-4457-BB07-273BD7FB7B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4929BA-FA59-48F7-B72D-6FE3785DBF57}"/>
              </a:ext>
            </a:extLst>
          </p:cNvPr>
          <p:cNvSpPr/>
          <p:nvPr/>
        </p:nvSpPr>
        <p:spPr>
          <a:xfrm>
            <a:off x="6485" y="6398696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Case courtesy of </a:t>
            </a:r>
            <a:r>
              <a:rPr lang="en-US" dirty="0" err="1"/>
              <a:t>Dr</a:t>
            </a:r>
            <a:r>
              <a:rPr lang="en-US" dirty="0"/>
              <a:t> Michael P Hartung, Radiopaedia.org, </a:t>
            </a:r>
            <a:r>
              <a:rPr lang="en-US" dirty="0" err="1"/>
              <a:t>rID</a:t>
            </a:r>
            <a:r>
              <a:rPr lang="en-US" dirty="0"/>
              <a:t>: 57466</a:t>
            </a:r>
          </a:p>
        </p:txBody>
      </p:sp>
    </p:spTree>
    <p:extLst>
      <p:ext uri="{BB962C8B-B14F-4D97-AF65-F5344CB8AC3E}">
        <p14:creationId xmlns:p14="http://schemas.microsoft.com/office/powerpoint/2010/main" xmlns="" val="4294620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A44B6-910F-4B8D-97AC-E5466D77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4EF782-A2D3-438D-BF17-59BB580B4C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249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200E5-FDFC-4E2E-A527-44D47F8BD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843042-3B52-4F23-A556-FAC96DE592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89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41329-EDE2-4AAB-B45B-758289B10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83DC5A-3533-4172-83B2-8F6A990F17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279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pinal tap - Big bottom.mp4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xmlns="" val="33913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E81-93A4-475C-B546-98C007B0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CEA604-68B7-4829-8D39-980EB82592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Unexplained tachycardia is bad</a:t>
            </a:r>
          </a:p>
          <a:p>
            <a:r>
              <a:rPr lang="en-US" sz="3600" dirty="0"/>
              <a:t>Hiccups are bad</a:t>
            </a:r>
          </a:p>
          <a:p>
            <a:r>
              <a:rPr lang="en-US" sz="3600" dirty="0"/>
              <a:t>Anastomotic leaks are bad</a:t>
            </a:r>
          </a:p>
          <a:p>
            <a:r>
              <a:rPr lang="en-US" sz="3600" dirty="0"/>
              <a:t>Lap Band erosion is bad</a:t>
            </a:r>
          </a:p>
        </p:txBody>
      </p:sp>
    </p:spTree>
    <p:extLst>
      <p:ext uri="{BB962C8B-B14F-4D97-AF65-F5344CB8AC3E}">
        <p14:creationId xmlns:p14="http://schemas.microsoft.com/office/powerpoint/2010/main" xmlns="" val="3656589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2ED0D-8376-4FFE-8C87-840CA1240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15CC05-2C9D-4850-9ECC-3BAEF62819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96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7D5B47-B571-4BBC-A6D1-41C002A8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A30944-15DC-4323-A7F7-E5773B94D8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Weight (kg)/Height (m)</a:t>
            </a:r>
            <a:r>
              <a:rPr lang="en-US" baseline="30000" dirty="0"/>
              <a:t>2</a:t>
            </a:r>
          </a:p>
          <a:p>
            <a:r>
              <a:rPr lang="en-US" dirty="0"/>
              <a:t>“Normal” (optimal): 18.5-24.9</a:t>
            </a:r>
          </a:p>
          <a:p>
            <a:r>
              <a:rPr lang="en-US" dirty="0"/>
              <a:t>Overweight: 25-29.9</a:t>
            </a:r>
          </a:p>
          <a:p>
            <a:r>
              <a:rPr lang="en-US" dirty="0"/>
              <a:t>Obese: ≥30</a:t>
            </a:r>
          </a:p>
        </p:txBody>
      </p:sp>
      <p:pic>
        <p:nvPicPr>
          <p:cNvPr id="9" name="Picture 8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xmlns="" id="{777068EB-5B89-4881-9011-9B975F7F9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7657" y="506202"/>
            <a:ext cx="3263036" cy="4876800"/>
          </a:xfrm>
          <a:prstGeom prst="rect">
            <a:avLst/>
          </a:prstGeom>
        </p:spPr>
      </p:pic>
      <p:pic>
        <p:nvPicPr>
          <p:cNvPr id="5" name="Picture 4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xmlns="" id="{46BEA251-28D1-4915-8DFC-378AED52A9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7657" y="480068"/>
            <a:ext cx="3263036" cy="4876800"/>
          </a:xfrm>
          <a:prstGeom prst="rect">
            <a:avLst/>
          </a:prstGeom>
        </p:spPr>
      </p:pic>
      <p:pic>
        <p:nvPicPr>
          <p:cNvPr id="11" name="Picture 10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xmlns="" id="{C5EF9B4D-EBB1-4911-995D-F33B8ACA4A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7657" y="480068"/>
            <a:ext cx="3263036" cy="490293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B76D9F9-8DB9-46DB-B777-E656C3650EEB}"/>
              </a:ext>
            </a:extLst>
          </p:cNvPr>
          <p:cNvCxnSpPr>
            <a:cxnSpLocks/>
          </p:cNvCxnSpPr>
          <p:nvPr/>
        </p:nvCxnSpPr>
        <p:spPr>
          <a:xfrm>
            <a:off x="990600" y="2209800"/>
            <a:ext cx="8382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81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9779A5-3BF3-43FB-8FB9-F5EB61BA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F859D-4087-47A6-9E74-DCF4842DD0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56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24FDDD-D1E4-43B6-A6C5-1B88A1E4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F4ED5D-A0D8-4A27-88DE-078ADB8B80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40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939" y="-31690"/>
            <a:ext cx="69947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7296" y="21127"/>
            <a:ext cx="70389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8357" y="31690"/>
            <a:ext cx="6516725" cy="683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DFA6A0-1C9D-42FC-9E55-B1411A454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599" y="31690"/>
            <a:ext cx="5855261" cy="680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52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C0944-4549-4B6A-8D9D-6C575017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BBFCAE-020C-40CC-88C3-5061FCBB8C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41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234" y="-35669"/>
            <a:ext cx="7915531" cy="686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oga! Toga! - Animal House (6-10) Movie CLIP (1978) HD.mp4">
            <a:hlinkClick r:id="" action="ppaction://media"/>
            <a:extLst>
              <a:ext uri="{FF2B5EF4-FFF2-40B4-BE49-F238E27FC236}">
                <a16:creationId xmlns:a16="http://schemas.microsoft.com/office/drawing/2014/main" xmlns="" id="{3BDB774C-6705-46A3-935E-88D09C23B0C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457200"/>
            <a:ext cx="9067800" cy="5100638"/>
          </a:xfrm>
          <a:prstGeom prst="rect">
            <a:avLst/>
          </a:prstGeom>
        </p:spPr>
      </p:pic>
      <p:pic>
        <p:nvPicPr>
          <p:cNvPr id="6" name="Picture 5" descr="A picture containing map, linedrawing&#10;&#10;Description generated with very high confidence">
            <a:extLst>
              <a:ext uri="{FF2B5EF4-FFF2-40B4-BE49-F238E27FC236}">
                <a16:creationId xmlns:a16="http://schemas.microsoft.com/office/drawing/2014/main" xmlns="" id="{B659A46D-4852-4DBB-9EC7-0E16BA388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626" y="1062038"/>
            <a:ext cx="9239250" cy="4495800"/>
          </a:xfrm>
          <a:prstGeom prst="rect">
            <a:avLst/>
          </a:prstGeom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0894" y="-51882"/>
            <a:ext cx="3462210" cy="682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person, object, indoor, man&#10;&#10;Description generated with very high confidence">
            <a:extLst>
              <a:ext uri="{FF2B5EF4-FFF2-40B4-BE49-F238E27FC236}">
                <a16:creationId xmlns:a16="http://schemas.microsoft.com/office/drawing/2014/main" xmlns="" id="{01B153DC-E313-441A-8FAF-C3996AC3F9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56" y="850523"/>
            <a:ext cx="9172447" cy="515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910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1023</TotalTime>
  <Words>124</Words>
  <Application>Microsoft Office PowerPoint</Application>
  <PresentationFormat>On-screen Show (4:3)</PresentationFormat>
  <Paragraphs>50</Paragraphs>
  <Slides>32</Slides>
  <Notes>32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Horizon</vt:lpstr>
      <vt:lpstr>Dying to lose: Bariatric surgery and its complications</vt:lpstr>
      <vt:lpstr>Slide 2</vt:lpstr>
      <vt:lpstr>Slide 3</vt:lpstr>
      <vt:lpstr>BMI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Worth the weight: Bariatric surgery and its complications</dc:title>
  <dc:creator>Martinez, Joseph</dc:creator>
  <cp:lastModifiedBy>Sue</cp:lastModifiedBy>
  <cp:revision>47</cp:revision>
  <dcterms:created xsi:type="dcterms:W3CDTF">2015-02-03T14:59:55Z</dcterms:created>
  <dcterms:modified xsi:type="dcterms:W3CDTF">2018-03-14T18:38:34Z</dcterms:modified>
</cp:coreProperties>
</file>