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Default Extension="mp4" ContentType="video/mp4"/>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8" r:id="rId1"/>
  </p:sldMasterIdLst>
  <p:notesMasterIdLst>
    <p:notesMasterId r:id="rId64"/>
  </p:notesMasterIdLst>
  <p:sldIdLst>
    <p:sldId id="327" r:id="rId2"/>
    <p:sldId id="331" r:id="rId3"/>
    <p:sldId id="256" r:id="rId4"/>
    <p:sldId id="282" r:id="rId5"/>
    <p:sldId id="332" r:id="rId6"/>
    <p:sldId id="328" r:id="rId7"/>
    <p:sldId id="329" r:id="rId8"/>
    <p:sldId id="283" r:id="rId9"/>
    <p:sldId id="271" r:id="rId10"/>
    <p:sldId id="273" r:id="rId11"/>
    <p:sldId id="274" r:id="rId12"/>
    <p:sldId id="275" r:id="rId13"/>
    <p:sldId id="276" r:id="rId14"/>
    <p:sldId id="277" r:id="rId15"/>
    <p:sldId id="278" r:id="rId16"/>
    <p:sldId id="279" r:id="rId17"/>
    <p:sldId id="281" r:id="rId18"/>
    <p:sldId id="280" r:id="rId19"/>
    <p:sldId id="284" r:id="rId20"/>
    <p:sldId id="285" r:id="rId21"/>
    <p:sldId id="286" r:id="rId22"/>
    <p:sldId id="287" r:id="rId23"/>
    <p:sldId id="288" r:id="rId24"/>
    <p:sldId id="289" r:id="rId25"/>
    <p:sldId id="290" r:id="rId26"/>
    <p:sldId id="291" r:id="rId27"/>
    <p:sldId id="292" r:id="rId28"/>
    <p:sldId id="294" r:id="rId29"/>
    <p:sldId id="293"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30" r:id="rId62"/>
    <p:sldId id="326" r:id="rId63"/>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78188"/>
  </p:normalViewPr>
  <p:slideViewPr>
    <p:cSldViewPr snapToGrid="0" snapToObjects="1">
      <p:cViewPr varScale="1">
        <p:scale>
          <a:sx n="80" d="100"/>
          <a:sy n="80" d="100"/>
        </p:scale>
        <p:origin x="-7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63FC66-0AFA-1544-B054-AB5C3308DE74}" type="datetimeFigureOut">
              <a:rPr lang="en-US" smtClean="0"/>
              <a:pPr/>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1177B-97D6-7F48-8997-DF2D21F9F3AC}" type="slidenum">
              <a:rPr lang="en-US" smtClean="0"/>
              <a:pPr/>
              <a:t>‹#›</a:t>
            </a:fld>
            <a:endParaRPr lang="en-US"/>
          </a:p>
        </p:txBody>
      </p:sp>
    </p:spTree>
    <p:extLst>
      <p:ext uri="{BB962C8B-B14F-4D97-AF65-F5344CB8AC3E}">
        <p14:creationId xmlns:p14="http://schemas.microsoft.com/office/powerpoint/2010/main" xmlns="" val="3015852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SMACC Story AV problems, imposter, quicksand</a:t>
            </a:r>
          </a:p>
        </p:txBody>
      </p:sp>
      <p:sp>
        <p:nvSpPr>
          <p:cNvPr id="4" name="Slide Number Placeholder 3"/>
          <p:cNvSpPr>
            <a:spLocks noGrp="1"/>
          </p:cNvSpPr>
          <p:nvPr>
            <p:ph type="sldNum" sz="quarter" idx="10"/>
          </p:nvPr>
        </p:nvSpPr>
        <p:spPr/>
        <p:txBody>
          <a:bodyPr/>
          <a:lstStyle/>
          <a:p>
            <a:fld id="{28C7F3CD-0A69-5D4C-BA2C-444E0F82657C}" type="slidenum">
              <a:rPr lang="en-US" smtClean="0"/>
              <a:pPr/>
              <a:t>1</a:t>
            </a:fld>
            <a:endParaRPr lang="en-US"/>
          </a:p>
        </p:txBody>
      </p:sp>
    </p:spTree>
    <p:extLst>
      <p:ext uri="{BB962C8B-B14F-4D97-AF65-F5344CB8AC3E}">
        <p14:creationId xmlns:p14="http://schemas.microsoft.com/office/powerpoint/2010/main" xmlns="" val="201792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behavior CAN</a:t>
            </a:r>
            <a:r>
              <a:rPr lang="en-US" baseline="0" dirty="0"/>
              <a:t> be predicted</a:t>
            </a:r>
            <a:endParaRPr lang="en-US" dirty="0"/>
          </a:p>
        </p:txBody>
      </p:sp>
      <p:sp>
        <p:nvSpPr>
          <p:cNvPr id="4" name="Slide Number Placeholder 3"/>
          <p:cNvSpPr>
            <a:spLocks noGrp="1"/>
          </p:cNvSpPr>
          <p:nvPr>
            <p:ph type="sldNum" sz="quarter" idx="10"/>
          </p:nvPr>
        </p:nvSpPr>
        <p:spPr/>
        <p:txBody>
          <a:bodyPr/>
          <a:lstStyle/>
          <a:p>
            <a:fld id="{9751177B-97D6-7F48-8997-DF2D21F9F3AC}" type="slidenum">
              <a:rPr lang="en-US" smtClean="0"/>
              <a:pPr/>
              <a:t>17</a:t>
            </a:fld>
            <a:endParaRPr lang="en-US"/>
          </a:p>
        </p:txBody>
      </p:sp>
    </p:spTree>
    <p:extLst>
      <p:ext uri="{BB962C8B-B14F-4D97-AF65-F5344CB8AC3E}">
        <p14:creationId xmlns:p14="http://schemas.microsoft.com/office/powerpoint/2010/main" xmlns="" val="98863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behavior CAN</a:t>
            </a:r>
            <a:r>
              <a:rPr lang="en-US" baseline="0" dirty="0"/>
              <a:t> </a:t>
            </a:r>
            <a:r>
              <a:rPr lang="en-US" baseline="0"/>
              <a:t>be predicted</a:t>
            </a:r>
            <a:endParaRPr lang="en-US"/>
          </a:p>
        </p:txBody>
      </p:sp>
      <p:sp>
        <p:nvSpPr>
          <p:cNvPr id="4" name="Slide Number Placeholder 3"/>
          <p:cNvSpPr>
            <a:spLocks noGrp="1"/>
          </p:cNvSpPr>
          <p:nvPr>
            <p:ph type="sldNum" sz="quarter" idx="10"/>
          </p:nvPr>
        </p:nvSpPr>
        <p:spPr/>
        <p:txBody>
          <a:bodyPr/>
          <a:lstStyle/>
          <a:p>
            <a:fld id="{9751177B-97D6-7F48-8997-DF2D21F9F3AC}" type="slidenum">
              <a:rPr lang="en-US" smtClean="0"/>
              <a:pPr/>
              <a:t>18</a:t>
            </a:fld>
            <a:endParaRPr lang="en-US"/>
          </a:p>
        </p:txBody>
      </p:sp>
    </p:spTree>
    <p:extLst>
      <p:ext uri="{BB962C8B-B14F-4D97-AF65-F5344CB8AC3E}">
        <p14:creationId xmlns:p14="http://schemas.microsoft.com/office/powerpoint/2010/main" xmlns="" val="98863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our paradigms work and match up with reality most of the time, sometimes they don’t. Sometimes the universe pitches us a curveball that we never saw coming and the mental models we have to work with aren’t really useful.</a:t>
            </a:r>
          </a:p>
        </p:txBody>
      </p:sp>
      <p:sp>
        <p:nvSpPr>
          <p:cNvPr id="4" name="Slide Number Placeholder 3"/>
          <p:cNvSpPr>
            <a:spLocks noGrp="1"/>
          </p:cNvSpPr>
          <p:nvPr>
            <p:ph type="sldNum" sz="quarter" idx="10"/>
          </p:nvPr>
        </p:nvSpPr>
        <p:spPr/>
        <p:txBody>
          <a:bodyPr/>
          <a:lstStyle/>
          <a:p>
            <a:fld id="{9751177B-97D6-7F48-8997-DF2D21F9F3AC}" type="slidenum">
              <a:rPr lang="en-US" smtClean="0"/>
              <a:pPr/>
              <a:t>19</a:t>
            </a:fld>
            <a:endParaRPr lang="en-US"/>
          </a:p>
        </p:txBody>
      </p:sp>
    </p:spTree>
    <p:extLst>
      <p:ext uri="{BB962C8B-B14F-4D97-AF65-F5344CB8AC3E}">
        <p14:creationId xmlns:p14="http://schemas.microsoft.com/office/powerpoint/2010/main" xmlns="" val="276753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understand a randomly changing universe with pre-existing mental models only results in confusion, ambiguity, and more uncertainty.</a:t>
            </a:r>
          </a:p>
          <a:p>
            <a:r>
              <a:rPr lang="en-US" dirty="0"/>
              <a:t>So Boyd combined 3 existing theorems to help.  </a:t>
            </a:r>
          </a:p>
        </p:txBody>
      </p:sp>
      <p:sp>
        <p:nvSpPr>
          <p:cNvPr id="4" name="Slide Number Placeholder 3"/>
          <p:cNvSpPr>
            <a:spLocks noGrp="1"/>
          </p:cNvSpPr>
          <p:nvPr>
            <p:ph type="sldNum" sz="quarter" idx="10"/>
          </p:nvPr>
        </p:nvSpPr>
        <p:spPr/>
        <p:txBody>
          <a:bodyPr/>
          <a:lstStyle/>
          <a:p>
            <a:fld id="{9751177B-97D6-7F48-8997-DF2D21F9F3AC}" type="slidenum">
              <a:rPr lang="en-US" smtClean="0"/>
              <a:pPr/>
              <a:t>20</a:t>
            </a:fld>
            <a:endParaRPr lang="en-US"/>
          </a:p>
        </p:txBody>
      </p:sp>
    </p:spTree>
    <p:extLst>
      <p:ext uri="{BB962C8B-B14F-4D97-AF65-F5344CB8AC3E}">
        <p14:creationId xmlns:p14="http://schemas.microsoft.com/office/powerpoint/2010/main" xmlns="" val="276753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logical model of reality is incomplete (and possibly inconsistent) and must be continuously refined/adapted in the face of new observations. “This sentence is false”</a:t>
            </a:r>
          </a:p>
        </p:txBody>
      </p:sp>
      <p:sp>
        <p:nvSpPr>
          <p:cNvPr id="4" name="Slide Number Placeholder 3"/>
          <p:cNvSpPr>
            <a:spLocks noGrp="1"/>
          </p:cNvSpPr>
          <p:nvPr>
            <p:ph type="sldNum" sz="quarter" idx="10"/>
          </p:nvPr>
        </p:nvSpPr>
        <p:spPr/>
        <p:txBody>
          <a:bodyPr/>
          <a:lstStyle/>
          <a:p>
            <a:fld id="{9751177B-97D6-7F48-8997-DF2D21F9F3AC}" type="slidenum">
              <a:rPr lang="en-US" smtClean="0"/>
              <a:pPr/>
              <a:t>21</a:t>
            </a:fld>
            <a:endParaRPr lang="en-US"/>
          </a:p>
        </p:txBody>
      </p:sp>
    </p:spTree>
    <p:extLst>
      <p:ext uri="{BB962C8B-B14F-4D97-AF65-F5344CB8AC3E}">
        <p14:creationId xmlns:p14="http://schemas.microsoft.com/office/powerpoint/2010/main" xmlns="" val="129059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as our observations about the world become more and more precise and subtle, a second principle kicks in which limits our ability to observe reality correctly: Heisenberg’s Uncertainty Principle.</a:t>
            </a:r>
            <a:r>
              <a:rPr lang="en-US" baseline="0" dirty="0"/>
              <a:t> </a:t>
            </a:r>
            <a:r>
              <a:rPr lang="en-US" dirty="0"/>
              <a:t>In a nutshell, this principle shows that we cannot simultaneously fix or determine the velocity and position of a particle or body. We can measure coordinates or movements of those particles, but not both. As we get a more and more precise measure of one value (velocity or positions), our measurement of the other value becomes more and more uncertain. The uncertainty of one variable is created simply by the act of observation.</a:t>
            </a:r>
          </a:p>
        </p:txBody>
      </p:sp>
      <p:sp>
        <p:nvSpPr>
          <p:cNvPr id="4" name="Slide Number Placeholder 3"/>
          <p:cNvSpPr>
            <a:spLocks noGrp="1"/>
          </p:cNvSpPr>
          <p:nvPr>
            <p:ph type="sldNum" sz="quarter" idx="10"/>
          </p:nvPr>
        </p:nvSpPr>
        <p:spPr/>
        <p:txBody>
          <a:bodyPr/>
          <a:lstStyle/>
          <a:p>
            <a:fld id="{9751177B-97D6-7F48-8997-DF2D21F9F3AC}" type="slidenum">
              <a:rPr lang="en-US" smtClean="0"/>
              <a:pPr/>
              <a:t>22</a:t>
            </a:fld>
            <a:endParaRPr lang="en-US"/>
          </a:p>
        </p:txBody>
      </p:sp>
    </p:spTree>
    <p:extLst>
      <p:ext uri="{BB962C8B-B14F-4D97-AF65-F5344CB8AC3E}">
        <p14:creationId xmlns:p14="http://schemas.microsoft.com/office/powerpoint/2010/main" xmlns="" val="3780098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or organizations that don’t communicate with the outside world by getting new information about the environment or by creating new mental models act like a “closed system.” And just as a closed system in nature will have increasing entropy, or disorder, so too will a person or organization experience mental entropy or disorder if they’re cut off from the outside world and new information. Ask your paramedics!</a:t>
            </a:r>
          </a:p>
        </p:txBody>
      </p:sp>
      <p:sp>
        <p:nvSpPr>
          <p:cNvPr id="4" name="Slide Number Placeholder 3"/>
          <p:cNvSpPr>
            <a:spLocks noGrp="1"/>
          </p:cNvSpPr>
          <p:nvPr>
            <p:ph type="sldNum" sz="quarter" idx="10"/>
          </p:nvPr>
        </p:nvSpPr>
        <p:spPr/>
        <p:txBody>
          <a:bodyPr/>
          <a:lstStyle/>
          <a:p>
            <a:fld id="{9751177B-97D6-7F48-8997-DF2D21F9F3AC}" type="slidenum">
              <a:rPr lang="en-US" smtClean="0"/>
              <a:pPr/>
              <a:t>23</a:t>
            </a:fld>
            <a:endParaRPr lang="en-US"/>
          </a:p>
        </p:txBody>
      </p:sp>
    </p:spTree>
    <p:extLst>
      <p:ext uri="{BB962C8B-B14F-4D97-AF65-F5344CB8AC3E}">
        <p14:creationId xmlns:p14="http://schemas.microsoft.com/office/powerpoint/2010/main" xmlns="" val="297414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these old mental models don’t work, they will often keep trying to make them work — maybe if they just use an old strategy with more gusto, things will pan out. But they don’t. Business magnate Charlie </a:t>
            </a:r>
            <a:r>
              <a:rPr lang="en-US" dirty="0" err="1"/>
              <a:t>Munger</a:t>
            </a:r>
            <a:r>
              <a:rPr lang="en-US" dirty="0"/>
              <a:t> calls this tendency to use the familiar even in the face of a changing reality the “man with a hammer syndrome.” You know the old saying: “to the man with only a hammer, everything is a nail.”</a:t>
            </a:r>
          </a:p>
        </p:txBody>
      </p:sp>
      <p:sp>
        <p:nvSpPr>
          <p:cNvPr id="4" name="Slide Number Placeholder 3"/>
          <p:cNvSpPr>
            <a:spLocks noGrp="1"/>
          </p:cNvSpPr>
          <p:nvPr>
            <p:ph type="sldNum" sz="quarter" idx="10"/>
          </p:nvPr>
        </p:nvSpPr>
        <p:spPr/>
        <p:txBody>
          <a:bodyPr/>
          <a:lstStyle/>
          <a:p>
            <a:fld id="{9751177B-97D6-7F48-8997-DF2D21F9F3AC}" type="slidenum">
              <a:rPr lang="en-US" smtClean="0"/>
              <a:pPr/>
              <a:t>24</a:t>
            </a:fld>
            <a:endParaRPr lang="en-US"/>
          </a:p>
        </p:txBody>
      </p:sp>
    </p:spTree>
    <p:extLst>
      <p:ext uri="{BB962C8B-B14F-4D97-AF65-F5344CB8AC3E}">
        <p14:creationId xmlns:p14="http://schemas.microsoft.com/office/powerpoint/2010/main" xmlns="" val="374994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don’t communicate with the outside world–to gain information for knowledge and understanding–we die out to become a non-discerning and uninteresting part of that world.” –John Boyd By observing and taking into account new information about our changing environment, our minds become an open system rather than a closed one, and we are able to gain the knowledge and understanding that’s crucial in forming new mental models.</a:t>
            </a:r>
          </a:p>
        </p:txBody>
      </p:sp>
      <p:sp>
        <p:nvSpPr>
          <p:cNvPr id="4" name="Slide Number Placeholder 3"/>
          <p:cNvSpPr>
            <a:spLocks noGrp="1"/>
          </p:cNvSpPr>
          <p:nvPr>
            <p:ph type="sldNum" sz="quarter" idx="10"/>
          </p:nvPr>
        </p:nvSpPr>
        <p:spPr/>
        <p:txBody>
          <a:bodyPr/>
          <a:lstStyle/>
          <a:p>
            <a:fld id="{9751177B-97D6-7F48-8997-DF2D21F9F3AC}" type="slidenum">
              <a:rPr lang="en-US" smtClean="0"/>
              <a:pPr/>
              <a:t>27</a:t>
            </a:fld>
            <a:endParaRPr lang="en-US"/>
          </a:p>
        </p:txBody>
      </p:sp>
    </p:spTree>
    <p:extLst>
      <p:ext uri="{BB962C8B-B14F-4D97-AF65-F5344CB8AC3E}">
        <p14:creationId xmlns:p14="http://schemas.microsoft.com/office/powerpoint/2010/main" xmlns="" val="203559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do best – break it down to stem question! In his presentations, Boyd notes that we’ll encounter two problems in the Observation phase:</a:t>
            </a:r>
            <a:r>
              <a:rPr lang="en-US" baseline="0" dirty="0"/>
              <a:t> </a:t>
            </a:r>
            <a:r>
              <a:rPr lang="en-US" dirty="0"/>
              <a:t>We often observe imperfect or incomplete information (thanks to Heisenberg’s Uncertainty Principle)</a:t>
            </a:r>
          </a:p>
          <a:p>
            <a:r>
              <a:rPr lang="en-US" dirty="0"/>
              <a:t>We can be inundated with so much information that separating the signal from the noise becomes difficult. But pattern recognition WINS – and that is what we do. Reject calls to do otherwise! It is not necessarily the one with more information who will come out victorious, it is the one with better judgment, the one who is better at discerning patterns</a:t>
            </a:r>
          </a:p>
          <a:p>
            <a:endParaRPr lang="en-US" dirty="0"/>
          </a:p>
        </p:txBody>
      </p:sp>
      <p:sp>
        <p:nvSpPr>
          <p:cNvPr id="4" name="Slide Number Placeholder 3"/>
          <p:cNvSpPr>
            <a:spLocks noGrp="1"/>
          </p:cNvSpPr>
          <p:nvPr>
            <p:ph type="sldNum" sz="quarter" idx="10"/>
          </p:nvPr>
        </p:nvSpPr>
        <p:spPr/>
        <p:txBody>
          <a:bodyPr/>
          <a:lstStyle/>
          <a:p>
            <a:fld id="{9751177B-97D6-7F48-8997-DF2D21F9F3AC}" type="slidenum">
              <a:rPr lang="en-US" smtClean="0"/>
              <a:pPr/>
              <a:t>28</a:t>
            </a:fld>
            <a:endParaRPr lang="en-US"/>
          </a:p>
        </p:txBody>
      </p:sp>
    </p:spTree>
    <p:extLst>
      <p:ext uri="{BB962C8B-B14F-4D97-AF65-F5344CB8AC3E}">
        <p14:creationId xmlns:p14="http://schemas.microsoft.com/office/powerpoint/2010/main" xmlns="" val="203559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 terrorism spotters – “What Cops</a:t>
            </a:r>
            <a:r>
              <a:rPr lang="en-US" baseline="0" dirty="0"/>
              <a:t> Know”. “Sometimes you just have an instinct, the hair on the back of your neck goes up. We pulled up to a stop sign, and there was a woman on the sidewalk who had sunglasses on even though it was almost dark, and there was a guy who was clearly with her but pretending he wasn’t. There was just something wrong with how he was looming behind her. Me and my partner had the same sixth sense about this. So we stopped them, and he got all defensive: “You stopped me because I’m black.” She stood in the background but didn’t walk off. So while my partner was engaging him, I went over to her. I said, “Listen, do me a favor, take your sunglasses off.” She did, and her eyes were black-and-blue and her nose was busted. She motioned to me so that I’d keep her out of sight from him. She pulled her sleeves up, and she had cigarette burns. This woman had been tortured. Later, at the station, she showed us her back. She’d been hit with a chair and thrown down the stairs. This guy went to jail. And we could have easily just drove </a:t>
            </a:r>
            <a:r>
              <a:rPr lang="en-US" baseline="0"/>
              <a:t>by.”</a:t>
            </a:r>
            <a:endParaRPr lang="en-US" dirty="0"/>
          </a:p>
        </p:txBody>
      </p:sp>
      <p:sp>
        <p:nvSpPr>
          <p:cNvPr id="4" name="Slide Number Placeholder 3"/>
          <p:cNvSpPr>
            <a:spLocks noGrp="1"/>
          </p:cNvSpPr>
          <p:nvPr>
            <p:ph type="sldNum" sz="quarter" idx="10"/>
          </p:nvPr>
        </p:nvSpPr>
        <p:spPr/>
        <p:txBody>
          <a:bodyPr/>
          <a:lstStyle/>
          <a:p>
            <a:fld id="{9751177B-97D6-7F48-8997-DF2D21F9F3AC}" type="slidenum">
              <a:rPr lang="en-US" smtClean="0"/>
              <a:pPr/>
              <a:t>4</a:t>
            </a:fld>
            <a:endParaRPr lang="en-US"/>
          </a:p>
        </p:txBody>
      </p:sp>
    </p:spTree>
    <p:extLst>
      <p:ext uri="{BB962C8B-B14F-4D97-AF65-F5344CB8AC3E}">
        <p14:creationId xmlns:p14="http://schemas.microsoft.com/office/powerpoint/2010/main" xmlns="" val="2373993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Orient is the </a:t>
            </a:r>
            <a:r>
              <a:rPr lang="en-US" dirty="0" err="1"/>
              <a:t>schwerpunkt</a:t>
            </a:r>
            <a:r>
              <a:rPr lang="en-US" dirty="0"/>
              <a:t> (</a:t>
            </a:r>
            <a:r>
              <a:rPr lang="en-US" dirty="0" err="1"/>
              <a:t>Shh</a:t>
            </a:r>
            <a:r>
              <a:rPr lang="en-US" dirty="0"/>
              <a:t> </a:t>
            </a:r>
            <a:r>
              <a:rPr lang="en-US" dirty="0" err="1"/>
              <a:t>fer</a:t>
            </a:r>
            <a:r>
              <a:rPr lang="en-US" dirty="0"/>
              <a:t> </a:t>
            </a:r>
            <a:r>
              <a:rPr lang="en-US" dirty="0" err="1"/>
              <a:t>punked</a:t>
            </a:r>
            <a:r>
              <a:rPr lang="en-US" dirty="0"/>
              <a:t>) of the OODA Loop is because that’s where our mental models exist, and it is our mental models that shape how everything in the OODA Loop works. </a:t>
            </a:r>
          </a:p>
        </p:txBody>
      </p:sp>
      <p:sp>
        <p:nvSpPr>
          <p:cNvPr id="4" name="Slide Number Placeholder 3"/>
          <p:cNvSpPr>
            <a:spLocks noGrp="1"/>
          </p:cNvSpPr>
          <p:nvPr>
            <p:ph type="sldNum" sz="quarter" idx="10"/>
          </p:nvPr>
        </p:nvSpPr>
        <p:spPr/>
        <p:txBody>
          <a:bodyPr/>
          <a:lstStyle/>
          <a:p>
            <a:fld id="{9751177B-97D6-7F48-8997-DF2D21F9F3AC}" type="slidenum">
              <a:rPr lang="en-US" smtClean="0"/>
              <a:pPr/>
              <a:t>29</a:t>
            </a:fld>
            <a:endParaRPr lang="en-US"/>
          </a:p>
        </p:txBody>
      </p:sp>
    </p:spTree>
    <p:extLst>
      <p:ext uri="{BB962C8B-B14F-4D97-AF65-F5344CB8AC3E}">
        <p14:creationId xmlns:p14="http://schemas.microsoft.com/office/powerpoint/2010/main" xmlns="" val="123975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that you are on a ski slope with other skiers…that you are in Florida riding in an outboard motorboat, maybe even towing water-skiers. Imagine that you are riding a bicycle on a nice spring day. Imagine that you are a parent taking your son to a department store and that you notice he is fascinated by the toy tractors or tanks with rubber caterpillar treads.</a:t>
            </a:r>
          </a:p>
          <a:p>
            <a:r>
              <a:rPr lang="en-US" dirty="0"/>
              <a:t>Now imagine that you pull the skis off but you are still on the ski slope. Imagine also that you remove the outboard motor from the motorboat, and you are no longer in Florida. And from the bicycle you remove the handle-bar and discard the rest of the bike. Finally, you take off the rubber treads from the toy tractor or tanks. This leaves only the following separate pieces: skis, outboard motor, handlebars and rubber treads.”</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30</a:t>
            </a:fld>
            <a:endParaRPr lang="en-US"/>
          </a:p>
        </p:txBody>
      </p:sp>
    </p:spTree>
    <p:extLst>
      <p:ext uri="{BB962C8B-B14F-4D97-AF65-F5344CB8AC3E}">
        <p14:creationId xmlns:p14="http://schemas.microsoft.com/office/powerpoint/2010/main" xmlns="" val="1239752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Orienting, in a nutshell, is the ability to make figurative mental snowmobiles on the fly and in the face of uncertainty. “A loser is someone (individual or group) who cannot build snowmobiles when facing uncertainty and unpredictable change; whereas a winner is someone (individual or group) who can build snowmobiles, and employ them in an appropriate fashion, when facing uncertainty and unpredictable change.”</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31</a:t>
            </a:fld>
            <a:endParaRPr lang="en-US"/>
          </a:p>
        </p:txBody>
      </p:sp>
    </p:spTree>
    <p:extLst>
      <p:ext uri="{BB962C8B-B14F-4D97-AF65-F5344CB8AC3E}">
        <p14:creationId xmlns:p14="http://schemas.microsoft.com/office/powerpoint/2010/main" xmlns="" val="1239752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point out that deductive destruction and creative induction of mental models isn’t a one-time event. For Boyd, it’s a continual process; as soon as you create that new mental concept, it will quickly become outdated as the environment around you changes.</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32</a:t>
            </a:fld>
            <a:endParaRPr lang="en-US"/>
          </a:p>
        </p:txBody>
      </p:sp>
    </p:spTree>
    <p:extLst>
      <p:ext uri="{BB962C8B-B14F-4D97-AF65-F5344CB8AC3E}">
        <p14:creationId xmlns:p14="http://schemas.microsoft.com/office/powerpoint/2010/main" xmlns="" val="1239752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to trouble. Avoid doctrine, it becomes dogma. Boyd – “If you got one doctrine, you’re a dinosaur. Period.” This is the problem with ACLS, ATLS, etc., etc.! So you’ve got to have multiple models. And the models have to come from multiple disciplines — because all the wisdom of the world is not to be found in one little academic department</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33</a:t>
            </a:fld>
            <a:endParaRPr lang="en-US"/>
          </a:p>
        </p:txBody>
      </p:sp>
    </p:spTree>
    <p:extLst>
      <p:ext uri="{BB962C8B-B14F-4D97-AF65-F5344CB8AC3E}">
        <p14:creationId xmlns:p14="http://schemas.microsoft.com/office/powerpoint/2010/main" xmlns="" val="1015537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destroying and creating mental models, you’ll find that it will become easier and easier to do on the fly. It will become almost intuitive. In Mastery, Robert Greene described the great military strategists from history as having a “fingertip feel” for knowing how to proceed on the battlefield. These great strategists simply were effective and efficient at orienting.</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34</a:t>
            </a:fld>
            <a:endParaRPr lang="en-US"/>
          </a:p>
        </p:txBody>
      </p:sp>
    </p:spTree>
    <p:extLst>
      <p:ext uri="{BB962C8B-B14F-4D97-AF65-F5344CB8AC3E}">
        <p14:creationId xmlns:p14="http://schemas.microsoft.com/office/powerpoint/2010/main" xmlns="" val="101553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world around you is constantly changing, orientation is something you can never stop doing. “ABO = Always Be Orienting” should become your mantra. Make it a goal to add to your toolbox of mental models every day, and then immediately start atomizing those models and fashioning new ones.</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35</a:t>
            </a:fld>
            <a:endParaRPr lang="en-US"/>
          </a:p>
        </p:txBody>
      </p:sp>
    </p:spTree>
    <p:extLst>
      <p:ext uri="{BB962C8B-B14F-4D97-AF65-F5344CB8AC3E}">
        <p14:creationId xmlns:p14="http://schemas.microsoft.com/office/powerpoint/2010/main" xmlns="" val="1015537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validate mental models before operation? You study what mental concepts have and haven’t worked in similar situations and then practice, train, and visualize using those mental concepts. Think of the situation where a basketball team is losing the game by one basket, there’s just seconds left on the clock, and they’re inbounding the ball. – Eric </a:t>
            </a:r>
            <a:r>
              <a:rPr lang="en-US" dirty="0" err="1"/>
              <a:t>DeLasalle’s</a:t>
            </a:r>
            <a:r>
              <a:rPr lang="en-US" dirty="0"/>
              <a:t> character in ER</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36</a:t>
            </a:fld>
            <a:endParaRPr lang="en-US"/>
          </a:p>
        </p:txBody>
      </p:sp>
    </p:spTree>
    <p:extLst>
      <p:ext uri="{BB962C8B-B14F-4D97-AF65-F5344CB8AC3E}">
        <p14:creationId xmlns:p14="http://schemas.microsoft.com/office/powerpoint/2010/main" xmlns="" val="101553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 in which actors decide among action alternatives generated in the Orientation phase.”</a:t>
            </a:r>
            <a:r>
              <a:rPr lang="en-US" baseline="0" dirty="0"/>
              <a:t> </a:t>
            </a:r>
            <a:r>
              <a:rPr lang="en-US" dirty="0"/>
              <a:t>For Boyd, it’s impossible to select a</a:t>
            </a:r>
            <a:r>
              <a:rPr lang="en-US" baseline="0" dirty="0"/>
              <a:t> </a:t>
            </a:r>
            <a:r>
              <a:rPr lang="en-US" dirty="0"/>
              <a:t>perfectly matching mental model because:</a:t>
            </a:r>
            <a:r>
              <a:rPr lang="en-US" baseline="0" dirty="0"/>
              <a:t> </a:t>
            </a:r>
            <a:r>
              <a:rPr lang="en-US" dirty="0"/>
              <a:t>We often have imperfect information of our environment</a:t>
            </a:r>
            <a:r>
              <a:rPr lang="en-US" baseline="0" dirty="0"/>
              <a:t> </a:t>
            </a:r>
            <a:r>
              <a:rPr lang="en-US" dirty="0"/>
              <a:t>Even if we had perfect information, Heisenberg’s Uncertainty Principle prevents us from attaining a perfect match-up between our environment and our mental model</a:t>
            </a:r>
          </a:p>
          <a:p>
            <a:r>
              <a:rPr lang="en-US" dirty="0"/>
              <a:t>Consequently, when we decide which mental model(s) to use, we’re forced to settle for ones that aren’t perfect, but good enough.</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37</a:t>
            </a:fld>
            <a:endParaRPr lang="en-US"/>
          </a:p>
        </p:txBody>
      </p:sp>
    </p:spTree>
    <p:extLst>
      <p:ext uri="{BB962C8B-B14F-4D97-AF65-F5344CB8AC3E}">
        <p14:creationId xmlns:p14="http://schemas.microsoft.com/office/powerpoint/2010/main" xmlns="" val="258361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decide, we’re essentially moving forward with our best hypothesis — our best “educated guess” — about which mental model will work. </a:t>
            </a:r>
          </a:p>
        </p:txBody>
      </p:sp>
      <p:sp>
        <p:nvSpPr>
          <p:cNvPr id="4" name="Slide Number Placeholder 3"/>
          <p:cNvSpPr>
            <a:spLocks noGrp="1"/>
          </p:cNvSpPr>
          <p:nvPr>
            <p:ph type="sldNum" sz="quarter" idx="10"/>
          </p:nvPr>
        </p:nvSpPr>
        <p:spPr/>
        <p:txBody>
          <a:bodyPr/>
          <a:lstStyle/>
          <a:p>
            <a:fld id="{9751177B-97D6-7F48-8997-DF2D21F9F3AC}" type="slidenum">
              <a:rPr lang="en-US" smtClean="0"/>
              <a:pPr/>
              <a:t>38</a:t>
            </a:fld>
            <a:endParaRPr lang="en-US"/>
          </a:p>
        </p:txBody>
      </p:sp>
    </p:spTree>
    <p:extLst>
      <p:ext uri="{BB962C8B-B14F-4D97-AF65-F5344CB8AC3E}">
        <p14:creationId xmlns:p14="http://schemas.microsoft.com/office/powerpoint/2010/main" xmlns="" val="258361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 terrorism spotters – “What Cops</a:t>
            </a:r>
            <a:r>
              <a:rPr lang="en-US" baseline="0" dirty="0"/>
              <a:t> Know”. Clipboard nurses and the Media love system 2 – because it can be measured! Task decomposition brings a system 1 problem down to system 2! SAR is system 1 Archeology is system 2!</a:t>
            </a:r>
            <a:endParaRPr lang="en-US" dirty="0"/>
          </a:p>
        </p:txBody>
      </p:sp>
      <p:sp>
        <p:nvSpPr>
          <p:cNvPr id="4" name="Slide Number Placeholder 3"/>
          <p:cNvSpPr>
            <a:spLocks noGrp="1"/>
          </p:cNvSpPr>
          <p:nvPr>
            <p:ph type="sldNum" sz="quarter" idx="10"/>
          </p:nvPr>
        </p:nvSpPr>
        <p:spPr/>
        <p:txBody>
          <a:bodyPr/>
          <a:lstStyle/>
          <a:p>
            <a:fld id="{9751177B-97D6-7F48-8997-DF2D21F9F3AC}" type="slidenum">
              <a:rPr lang="en-US" smtClean="0"/>
              <a:pPr/>
              <a:t>5</a:t>
            </a:fld>
            <a:endParaRPr lang="en-US"/>
          </a:p>
        </p:txBody>
      </p:sp>
    </p:spTree>
    <p:extLst>
      <p:ext uri="{BB962C8B-B14F-4D97-AF65-F5344CB8AC3E}">
        <p14:creationId xmlns:p14="http://schemas.microsoft.com/office/powerpoint/2010/main" xmlns="" val="669617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final sketch of the OODA Loop, Boyd has “Test” next to “Act,” again indicating that the OODA Loop is not only a decision process, but a learning system; we are all like scientists perpetually testing our new hypotheses in the real world.</a:t>
            </a:r>
          </a:p>
          <a:p>
            <a:r>
              <a:rPr lang="en-US" dirty="0" err="1"/>
              <a:t>Howie’s</a:t>
            </a:r>
            <a:r>
              <a:rPr lang="en-US" baseline="0" dirty="0"/>
              <a:t> 4</a:t>
            </a:r>
            <a:r>
              <a:rPr lang="en-US" baseline="30000" dirty="0"/>
              <a:t>th</a:t>
            </a:r>
            <a:r>
              <a:rPr lang="en-US" baseline="0" dirty="0"/>
              <a:t> basic rule of EM “4. If it’s stupid, but it works, then it </a:t>
            </a:r>
            <a:r>
              <a:rPr lang="en-US" baseline="0" dirty="0" err="1"/>
              <a:t>ain't</a:t>
            </a:r>
            <a:r>
              <a:rPr lang="en-US" baseline="0" dirty="0"/>
              <a:t> stupid.” THEN FEED IT BACK ALWAYS BE ORIENTING!</a:t>
            </a:r>
            <a:endParaRPr lang="en-US" dirty="0"/>
          </a:p>
        </p:txBody>
      </p:sp>
      <p:sp>
        <p:nvSpPr>
          <p:cNvPr id="4" name="Slide Number Placeholder 3"/>
          <p:cNvSpPr>
            <a:spLocks noGrp="1"/>
          </p:cNvSpPr>
          <p:nvPr>
            <p:ph type="sldNum" sz="quarter" idx="10"/>
          </p:nvPr>
        </p:nvSpPr>
        <p:spPr/>
        <p:txBody>
          <a:bodyPr/>
          <a:lstStyle/>
          <a:p>
            <a:fld id="{9751177B-97D6-7F48-8997-DF2D21F9F3AC}" type="slidenum">
              <a:rPr lang="en-US" smtClean="0"/>
              <a:pPr/>
              <a:t>39</a:t>
            </a:fld>
            <a:endParaRPr lang="en-US"/>
          </a:p>
        </p:txBody>
      </p:sp>
    </p:spTree>
    <p:extLst>
      <p:ext uri="{BB962C8B-B14F-4D97-AF65-F5344CB8AC3E}">
        <p14:creationId xmlns:p14="http://schemas.microsoft.com/office/powerpoint/2010/main" xmlns="" val="3256472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dirty="0" err="1"/>
              <a:t>gotta</a:t>
            </a:r>
            <a:r>
              <a:rPr lang="en-US" dirty="0"/>
              <a:t> get an image or picture in our head, which we call orientation. Then we have to make a decision as to what we’re going to do, and then implement the decision….Then we look at the [resulting] action, plus our observation, and we drag in new data, new orientation, new decision, new action, ad infinitum…” –John Boyd</a:t>
            </a:r>
          </a:p>
        </p:txBody>
      </p:sp>
      <p:sp>
        <p:nvSpPr>
          <p:cNvPr id="4" name="Slide Number Placeholder 3"/>
          <p:cNvSpPr>
            <a:spLocks noGrp="1"/>
          </p:cNvSpPr>
          <p:nvPr>
            <p:ph type="sldNum" sz="quarter" idx="10"/>
          </p:nvPr>
        </p:nvSpPr>
        <p:spPr/>
        <p:txBody>
          <a:bodyPr/>
          <a:lstStyle/>
          <a:p>
            <a:fld id="{9751177B-97D6-7F48-8997-DF2D21F9F3AC}" type="slidenum">
              <a:rPr lang="en-US" smtClean="0"/>
              <a:pPr/>
              <a:t>40</a:t>
            </a:fld>
            <a:endParaRPr lang="en-US"/>
          </a:p>
        </p:txBody>
      </p:sp>
    </p:spTree>
    <p:extLst>
      <p:ext uri="{BB962C8B-B14F-4D97-AF65-F5344CB8AC3E}">
        <p14:creationId xmlns:p14="http://schemas.microsoft.com/office/powerpoint/2010/main" xmlns="" val="3256472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or organization that can go through successful, consecutive OODA Loops faster than their opponent will win the conflict.</a:t>
            </a:r>
          </a:p>
          <a:p>
            <a:r>
              <a:rPr lang="en-US" dirty="0"/>
              <a:t>Second, rapid OODA Looping on your part “resets” your opponent’s OODA Loop by causing confusion – it sends them back to square one</a:t>
            </a:r>
          </a:p>
          <a:p>
            <a:r>
              <a:rPr lang="en-US" dirty="0"/>
              <a:t>Our speed comes from preparedness! “The body can’t go where the brain hasn’t been,”</a:t>
            </a:r>
          </a:p>
        </p:txBody>
      </p:sp>
      <p:sp>
        <p:nvSpPr>
          <p:cNvPr id="4" name="Slide Number Placeholder 3"/>
          <p:cNvSpPr>
            <a:spLocks noGrp="1"/>
          </p:cNvSpPr>
          <p:nvPr>
            <p:ph type="sldNum" sz="quarter" idx="10"/>
          </p:nvPr>
        </p:nvSpPr>
        <p:spPr/>
        <p:txBody>
          <a:bodyPr/>
          <a:lstStyle/>
          <a:p>
            <a:fld id="{9751177B-97D6-7F48-8997-DF2D21F9F3AC}" type="slidenum">
              <a:rPr lang="en-US" smtClean="0"/>
              <a:pPr/>
              <a:t>41</a:t>
            </a:fld>
            <a:endParaRPr lang="en-US"/>
          </a:p>
        </p:txBody>
      </p:sp>
    </p:spTree>
    <p:extLst>
      <p:ext uri="{BB962C8B-B14F-4D97-AF65-F5344CB8AC3E}">
        <p14:creationId xmlns:p14="http://schemas.microsoft.com/office/powerpoint/2010/main" xmlns="" val="4091759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Pivot 1</a:t>
            </a:r>
          </a:p>
        </p:txBody>
      </p:sp>
      <p:sp>
        <p:nvSpPr>
          <p:cNvPr id="4" name="Slide Number Placeholder 3"/>
          <p:cNvSpPr>
            <a:spLocks noGrp="1"/>
          </p:cNvSpPr>
          <p:nvPr>
            <p:ph type="sldNum" sz="quarter" idx="10"/>
          </p:nvPr>
        </p:nvSpPr>
        <p:spPr/>
        <p:txBody>
          <a:bodyPr/>
          <a:lstStyle/>
          <a:p>
            <a:fld id="{9751177B-97D6-7F48-8997-DF2D21F9F3AC}" type="slidenum">
              <a:rPr lang="en-US" smtClean="0"/>
              <a:pPr/>
              <a:t>46</a:t>
            </a:fld>
            <a:endParaRPr lang="en-US"/>
          </a:p>
        </p:txBody>
      </p:sp>
    </p:spTree>
    <p:extLst>
      <p:ext uri="{BB962C8B-B14F-4D97-AF65-F5344CB8AC3E}">
        <p14:creationId xmlns:p14="http://schemas.microsoft.com/office/powerpoint/2010/main" xmlns="" val="4197359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be orienting</a:t>
            </a:r>
          </a:p>
        </p:txBody>
      </p:sp>
      <p:sp>
        <p:nvSpPr>
          <p:cNvPr id="4" name="Slide Number Placeholder 3"/>
          <p:cNvSpPr>
            <a:spLocks noGrp="1"/>
          </p:cNvSpPr>
          <p:nvPr>
            <p:ph type="sldNum" sz="quarter" idx="10"/>
          </p:nvPr>
        </p:nvSpPr>
        <p:spPr/>
        <p:txBody>
          <a:bodyPr/>
          <a:lstStyle/>
          <a:p>
            <a:fld id="{9751177B-97D6-7F48-8997-DF2D21F9F3AC}" type="slidenum">
              <a:rPr lang="en-US" smtClean="0"/>
              <a:pPr/>
              <a:t>59</a:t>
            </a:fld>
            <a:endParaRPr lang="en-US"/>
          </a:p>
        </p:txBody>
      </p:sp>
    </p:spTree>
    <p:extLst>
      <p:ext uri="{BB962C8B-B14F-4D97-AF65-F5344CB8AC3E}">
        <p14:creationId xmlns:p14="http://schemas.microsoft.com/office/powerpoint/2010/main" xmlns="" val="2374602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If you can keep your head when all about you</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Are losing theirs and blaming it on you,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trust yourself when all men doubt you,</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But make allowance for their doubting too;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wait and not be tired by waiting,* Or being lied about, don’t deal in lies,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Or being hated, don’t give way to hating,</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And yet don’t look too good, nor talk too wise: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dream—and not make dreams your master;</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If you can think—and not make thoughts your aim;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meet with Triumph and Disaster</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And treat those two impostors just the same;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bear to hear the truth you’ve spoken</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Twisted by knaves to make a trap for fools,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Or watch the things you gave your life to, broken,</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And stoop and build ’</a:t>
            </a:r>
            <a:r>
              <a:rPr lang="en-US" sz="1200" b="0" i="0" kern="1200" dirty="0" err="1">
                <a:solidFill>
                  <a:schemeClr val="tx1"/>
                </a:solidFill>
                <a:effectLst/>
                <a:latin typeface="+mn-lt"/>
                <a:ea typeface="+mn-ea"/>
                <a:cs typeface="+mn-cs"/>
              </a:rPr>
              <a:t>em</a:t>
            </a:r>
            <a:r>
              <a:rPr lang="en-US" sz="1200" b="0" i="0" kern="1200" dirty="0">
                <a:solidFill>
                  <a:schemeClr val="tx1"/>
                </a:solidFill>
                <a:effectLst/>
                <a:latin typeface="+mn-lt"/>
                <a:ea typeface="+mn-ea"/>
                <a:cs typeface="+mn-cs"/>
              </a:rPr>
              <a:t> up with worn-out tools: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make one heap of all your winnings</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And risk it on one turn of pitch-and-toss,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And lose, and start again at your beginnings</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And never breathe a word about your loss;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force your heart and nerve and sinew</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To serve your turn long after they are gone,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And so hold on when there is nothing in you</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Except the Will which says to them: ‘Hold on!’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talk with crowds and keep your virtue,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walk with Kings—nor lose the common touch,</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neither foes nor loving friends can hurt you,</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If all men count with you, but none too much;</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 can fill the unforgiving minute</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With sixty seconds’ worth of distance run,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Yours is the Earth and everything that’s in it,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And—which is more—you’ll be a Man, my son!</a:t>
            </a:r>
          </a:p>
        </p:txBody>
      </p:sp>
      <p:sp>
        <p:nvSpPr>
          <p:cNvPr id="4" name="Slide Number Placeholder 3"/>
          <p:cNvSpPr>
            <a:spLocks noGrp="1"/>
          </p:cNvSpPr>
          <p:nvPr>
            <p:ph type="sldNum" sz="quarter" idx="10"/>
          </p:nvPr>
        </p:nvSpPr>
        <p:spPr/>
        <p:txBody>
          <a:bodyPr/>
          <a:lstStyle/>
          <a:p>
            <a:fld id="{9751177B-97D6-7F48-8997-DF2D21F9F3AC}" type="slidenum">
              <a:rPr lang="en-US" smtClean="0"/>
              <a:pPr/>
              <a:t>60</a:t>
            </a:fld>
            <a:endParaRPr lang="en-US"/>
          </a:p>
        </p:txBody>
      </p:sp>
    </p:spTree>
    <p:extLst>
      <p:ext uri="{BB962C8B-B14F-4D97-AF65-F5344CB8AC3E}">
        <p14:creationId xmlns:p14="http://schemas.microsoft.com/office/powerpoint/2010/main" xmlns="" val="3590800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sng" kern="1200" cap="all" dirty="0">
                <a:solidFill>
                  <a:schemeClr val="tx1"/>
                </a:solidFill>
                <a:effectLst/>
                <a:latin typeface="+mn-lt"/>
                <a:ea typeface="+mn-ea"/>
                <a:cs typeface="+mn-cs"/>
              </a:rPr>
              <a:t>RUDYARD KIPLING </a:t>
            </a:r>
          </a:p>
          <a:p>
            <a:pPr fontAlgn="base"/>
            <a:r>
              <a:rPr lang="en-US" sz="1200" b="0" i="0" u="sng" kern="1200" cap="all" dirty="0">
                <a:solidFill>
                  <a:schemeClr val="tx1"/>
                </a:solidFill>
                <a:effectLst/>
                <a:latin typeface="+mn-lt"/>
                <a:ea typeface="+mn-ea"/>
                <a:cs typeface="+mn-cs"/>
              </a:rPr>
              <a:t>IF</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51177B-97D6-7F48-8997-DF2D21F9F3AC}" type="slidenum">
              <a:rPr lang="en-US" smtClean="0"/>
              <a:pPr/>
              <a:t>61</a:t>
            </a:fld>
            <a:endParaRPr lang="en-US"/>
          </a:p>
        </p:txBody>
      </p:sp>
    </p:spTree>
    <p:extLst>
      <p:ext uri="{BB962C8B-B14F-4D97-AF65-F5344CB8AC3E}">
        <p14:creationId xmlns:p14="http://schemas.microsoft.com/office/powerpoint/2010/main" xmlns="" val="128296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 terrorism spotters – “What Cops</a:t>
            </a:r>
            <a:r>
              <a:rPr lang="en-US" baseline="0" dirty="0"/>
              <a:t> Know”. Clipboard nurses and the Media love system 2 – because it can be measured! Task decomposition brings a system 1 problem down to system 2! SAR is system 1 Archeology is system 2!</a:t>
            </a:r>
            <a:endParaRPr lang="en-US" dirty="0"/>
          </a:p>
        </p:txBody>
      </p:sp>
      <p:sp>
        <p:nvSpPr>
          <p:cNvPr id="4" name="Slide Number Placeholder 3"/>
          <p:cNvSpPr>
            <a:spLocks noGrp="1"/>
          </p:cNvSpPr>
          <p:nvPr>
            <p:ph type="sldNum" sz="quarter" idx="10"/>
          </p:nvPr>
        </p:nvSpPr>
        <p:spPr/>
        <p:txBody>
          <a:bodyPr/>
          <a:lstStyle/>
          <a:p>
            <a:fld id="{9751177B-97D6-7F48-8997-DF2D21F9F3AC}" type="slidenum">
              <a:rPr lang="en-US" smtClean="0"/>
              <a:pPr/>
              <a:t>6</a:t>
            </a:fld>
            <a:endParaRPr lang="en-US"/>
          </a:p>
        </p:txBody>
      </p:sp>
    </p:spTree>
    <p:extLst>
      <p:ext uri="{BB962C8B-B14F-4D97-AF65-F5344CB8AC3E}">
        <p14:creationId xmlns:p14="http://schemas.microsoft.com/office/powerpoint/2010/main" xmlns="" val="237399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 terrorism spotters – “What Cops</a:t>
            </a:r>
            <a:r>
              <a:rPr lang="en-US" baseline="0" dirty="0"/>
              <a:t> Know”. Clipboard nurses and the Media love system 2 – because it can be measured! Task decomposition brings a system 1 problem down to system 2! SAR is system 1 Archeology is system 2!</a:t>
            </a:r>
            <a:endParaRPr lang="en-US" dirty="0"/>
          </a:p>
        </p:txBody>
      </p:sp>
      <p:sp>
        <p:nvSpPr>
          <p:cNvPr id="4" name="Slide Number Placeholder 3"/>
          <p:cNvSpPr>
            <a:spLocks noGrp="1"/>
          </p:cNvSpPr>
          <p:nvPr>
            <p:ph type="sldNum" sz="quarter" idx="10"/>
          </p:nvPr>
        </p:nvSpPr>
        <p:spPr/>
        <p:txBody>
          <a:bodyPr/>
          <a:lstStyle/>
          <a:p>
            <a:fld id="{9751177B-97D6-7F48-8997-DF2D21F9F3AC}" type="slidenum">
              <a:rPr lang="en-US" smtClean="0"/>
              <a:pPr/>
              <a:t>7</a:t>
            </a:fld>
            <a:endParaRPr lang="en-US"/>
          </a:p>
        </p:txBody>
      </p:sp>
    </p:spTree>
    <p:extLst>
      <p:ext uri="{BB962C8B-B14F-4D97-AF65-F5344CB8AC3E}">
        <p14:creationId xmlns:p14="http://schemas.microsoft.com/office/powerpoint/2010/main" xmlns="" val="237399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1997 – 2-1-3</a:t>
            </a:r>
          </a:p>
        </p:txBody>
      </p:sp>
      <p:sp>
        <p:nvSpPr>
          <p:cNvPr id="4" name="Slide Number Placeholder 3"/>
          <p:cNvSpPr>
            <a:spLocks noGrp="1"/>
          </p:cNvSpPr>
          <p:nvPr>
            <p:ph type="sldNum" sz="quarter" idx="10"/>
          </p:nvPr>
        </p:nvSpPr>
        <p:spPr/>
        <p:txBody>
          <a:bodyPr/>
          <a:lstStyle/>
          <a:p>
            <a:fld id="{9751177B-97D6-7F48-8997-DF2D21F9F3AC}" type="slidenum">
              <a:rPr lang="en-US" smtClean="0"/>
              <a:pPr/>
              <a:t>8</a:t>
            </a:fld>
            <a:endParaRPr lang="en-US"/>
          </a:p>
        </p:txBody>
      </p:sp>
    </p:spTree>
    <p:extLst>
      <p:ext uri="{BB962C8B-B14F-4D97-AF65-F5344CB8AC3E}">
        <p14:creationId xmlns:p14="http://schemas.microsoft.com/office/powerpoint/2010/main" xmlns="" val="286717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Boyd fighter pilot</a:t>
            </a:r>
          </a:p>
        </p:txBody>
      </p:sp>
      <p:sp>
        <p:nvSpPr>
          <p:cNvPr id="4" name="Slide Number Placeholder 3"/>
          <p:cNvSpPr>
            <a:spLocks noGrp="1"/>
          </p:cNvSpPr>
          <p:nvPr>
            <p:ph type="sldNum" sz="quarter" idx="10"/>
          </p:nvPr>
        </p:nvSpPr>
        <p:spPr/>
        <p:txBody>
          <a:bodyPr/>
          <a:lstStyle/>
          <a:p>
            <a:fld id="{9751177B-97D6-7F48-8997-DF2D21F9F3AC}" type="slidenum">
              <a:rPr lang="en-US" smtClean="0"/>
              <a:pPr/>
              <a:t>9</a:t>
            </a:fld>
            <a:endParaRPr lang="en-US"/>
          </a:p>
        </p:txBody>
      </p:sp>
    </p:spTree>
    <p:extLst>
      <p:ext uri="{BB962C8B-B14F-4D97-AF65-F5344CB8AC3E}">
        <p14:creationId xmlns:p14="http://schemas.microsoft.com/office/powerpoint/2010/main" xmlns="" val="201107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ambiguity and uncertainty surround us. When our circumstances change, we often fail to shift our perspective and instead continue to try to see the world as we feel it should be.</a:t>
            </a:r>
          </a:p>
        </p:txBody>
      </p:sp>
      <p:sp>
        <p:nvSpPr>
          <p:cNvPr id="4" name="Slide Number Placeholder 3"/>
          <p:cNvSpPr>
            <a:spLocks noGrp="1"/>
          </p:cNvSpPr>
          <p:nvPr>
            <p:ph type="sldNum" sz="quarter" idx="10"/>
          </p:nvPr>
        </p:nvSpPr>
        <p:spPr/>
        <p:txBody>
          <a:bodyPr/>
          <a:lstStyle/>
          <a:p>
            <a:fld id="{9751177B-97D6-7F48-8997-DF2D21F9F3AC}" type="slidenum">
              <a:rPr lang="en-US" smtClean="0"/>
              <a:pPr/>
              <a:t>15</a:t>
            </a:fld>
            <a:endParaRPr lang="en-US"/>
          </a:p>
        </p:txBody>
      </p:sp>
    </p:spTree>
    <p:extLst>
      <p:ext uri="{BB962C8B-B14F-4D97-AF65-F5344CB8AC3E}">
        <p14:creationId xmlns:p14="http://schemas.microsoft.com/office/powerpoint/2010/main" xmlns="" val="248140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behavior CAN</a:t>
            </a:r>
            <a:r>
              <a:rPr lang="en-US" baseline="0" dirty="0"/>
              <a:t> be predicted</a:t>
            </a:r>
            <a:endParaRPr lang="en-US" dirty="0"/>
          </a:p>
        </p:txBody>
      </p:sp>
      <p:sp>
        <p:nvSpPr>
          <p:cNvPr id="4" name="Slide Number Placeholder 3"/>
          <p:cNvSpPr>
            <a:spLocks noGrp="1"/>
          </p:cNvSpPr>
          <p:nvPr>
            <p:ph type="sldNum" sz="quarter" idx="10"/>
          </p:nvPr>
        </p:nvSpPr>
        <p:spPr/>
        <p:txBody>
          <a:bodyPr/>
          <a:lstStyle/>
          <a:p>
            <a:fld id="{9751177B-97D6-7F48-8997-DF2D21F9F3AC}" type="slidenum">
              <a:rPr lang="en-US" smtClean="0"/>
              <a:pPr/>
              <a:t>16</a:t>
            </a:fld>
            <a:endParaRPr lang="en-US"/>
          </a:p>
        </p:txBody>
      </p:sp>
    </p:spTree>
    <p:extLst>
      <p:ext uri="{BB962C8B-B14F-4D97-AF65-F5344CB8AC3E}">
        <p14:creationId xmlns:p14="http://schemas.microsoft.com/office/powerpoint/2010/main" xmlns="" val="98863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2"/>
          <p:cNvSpPr>
            <a:spLocks noGrp="1" noChangeArrowheads="1"/>
          </p:cNvSpPr>
          <p:nvPr>
            <p:ph type="subTitle" idx="1"/>
          </p:nvPr>
        </p:nvSpPr>
        <p:spPr>
          <a:xfrm>
            <a:off x="685800" y="4648200"/>
            <a:ext cx="7769225" cy="1371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lvl1pPr>
          </a:lstStyle>
          <a:p>
            <a:pPr lvl="0"/>
            <a:r>
              <a:rPr lang="en-US" noProof="0"/>
              <a:t>Click to edit Master subtitle style</a:t>
            </a:r>
          </a:p>
        </p:txBody>
      </p:sp>
      <p:sp>
        <p:nvSpPr>
          <p:cNvPr id="63491" name="Rectangle 3"/>
          <p:cNvSpPr>
            <a:spLocks noGrp="1" noChangeArrowheads="1"/>
          </p:cNvSpPr>
          <p:nvPr>
            <p:ph type="ctrTitle"/>
          </p:nvPr>
        </p:nvSpPr>
        <p:spPr>
          <a:xfrm>
            <a:off x="685800" y="2667000"/>
            <a:ext cx="7772400" cy="11430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a:defRPr sz="4000"/>
            </a:lvl1pPr>
          </a:lstStyle>
          <a:p>
            <a:pPr lvl="0"/>
            <a:r>
              <a:rPr lang="en-US" noProof="0"/>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BAE2D27-7472-7946-8E04-8826600D9E9F}" type="slidenum">
              <a:rPr lang="en-US"/>
              <a:pPr>
                <a:defRPr/>
              </a:pPr>
              <a:t>‹#›</a:t>
            </a:fld>
            <a:endParaRPr lang="en-US"/>
          </a:p>
        </p:txBody>
      </p:sp>
    </p:spTree>
    <p:extLst>
      <p:ext uri="{BB962C8B-B14F-4D97-AF65-F5344CB8AC3E}">
        <p14:creationId xmlns:p14="http://schemas.microsoft.com/office/powerpoint/2010/main" xmlns="" val="30820511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F6B94C-E22C-8649-9F26-9C7DFA3ADE1D}" type="slidenum">
              <a:rPr lang="en-US"/>
              <a:pPr>
                <a:defRPr/>
              </a:pPr>
              <a:t>‹#›</a:t>
            </a:fld>
            <a:endParaRPr lang="en-US"/>
          </a:p>
        </p:txBody>
      </p:sp>
    </p:spTree>
    <p:extLst>
      <p:ext uri="{BB962C8B-B14F-4D97-AF65-F5344CB8AC3E}">
        <p14:creationId xmlns:p14="http://schemas.microsoft.com/office/powerpoint/2010/main" xmlns="" val="24915805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457200"/>
            <a:ext cx="1941512" cy="5945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5313" cy="5945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876F39-230F-C94F-8260-6FDF17D33482}" type="slidenum">
              <a:rPr lang="en-US"/>
              <a:pPr>
                <a:defRPr/>
              </a:pPr>
              <a:t>‹#›</a:t>
            </a:fld>
            <a:endParaRPr lang="en-US"/>
          </a:p>
        </p:txBody>
      </p:sp>
    </p:spTree>
    <p:extLst>
      <p:ext uri="{BB962C8B-B14F-4D97-AF65-F5344CB8AC3E}">
        <p14:creationId xmlns:p14="http://schemas.microsoft.com/office/powerpoint/2010/main" xmlns="" val="31236526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69225" cy="1143000"/>
          </a:xfrm>
        </p:spPr>
        <p:txBody>
          <a:bodyPr/>
          <a:lstStyle/>
          <a:p>
            <a:r>
              <a:rPr lang="en-US"/>
              <a:t>Click to edit Master title style</a:t>
            </a:r>
          </a:p>
        </p:txBody>
      </p:sp>
      <p:sp>
        <p:nvSpPr>
          <p:cNvPr id="3" name="Text Placeholder 2"/>
          <p:cNvSpPr>
            <a:spLocks noGrp="1"/>
          </p:cNvSpPr>
          <p:nvPr>
            <p:ph type="body" sz="half" idx="1"/>
          </p:nvPr>
        </p:nvSpPr>
        <p:spPr>
          <a:xfrm>
            <a:off x="685800" y="1739900"/>
            <a:ext cx="3808413"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39900"/>
            <a:ext cx="3808412"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0F94B5-8CB2-8644-A3D2-7987E598374F}" type="slidenum">
              <a:rPr lang="en-US"/>
              <a:pPr>
                <a:defRPr/>
              </a:pPr>
              <a:t>‹#›</a:t>
            </a:fld>
            <a:endParaRPr lang="en-US"/>
          </a:p>
        </p:txBody>
      </p:sp>
    </p:spTree>
    <p:extLst>
      <p:ext uri="{BB962C8B-B14F-4D97-AF65-F5344CB8AC3E}">
        <p14:creationId xmlns:p14="http://schemas.microsoft.com/office/powerpoint/2010/main" xmlns="" val="34274426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69225" cy="1143000"/>
          </a:xfrm>
        </p:spPr>
        <p:txBody>
          <a:bodyPr/>
          <a:lstStyle/>
          <a:p>
            <a:r>
              <a:rPr lang="en-US"/>
              <a:t>Click to edit Master title style</a:t>
            </a:r>
          </a:p>
        </p:txBody>
      </p:sp>
      <p:sp>
        <p:nvSpPr>
          <p:cNvPr id="3" name="Content Placeholder 2"/>
          <p:cNvSpPr>
            <a:spLocks noGrp="1"/>
          </p:cNvSpPr>
          <p:nvPr>
            <p:ph sz="quarter" idx="1"/>
          </p:nvPr>
        </p:nvSpPr>
        <p:spPr>
          <a:xfrm>
            <a:off x="685800" y="1739900"/>
            <a:ext cx="3808413" cy="225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739900"/>
            <a:ext cx="3808412" cy="225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46550"/>
            <a:ext cx="7769225" cy="225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9C96F24-7E27-484A-B51F-B69B12D9F4B3}" type="slidenum">
              <a:rPr lang="en-US"/>
              <a:pPr>
                <a:defRPr/>
              </a:pPr>
              <a:t>‹#›</a:t>
            </a:fld>
            <a:endParaRPr lang="en-US"/>
          </a:p>
        </p:txBody>
      </p:sp>
    </p:spTree>
    <p:extLst>
      <p:ext uri="{BB962C8B-B14F-4D97-AF65-F5344CB8AC3E}">
        <p14:creationId xmlns:p14="http://schemas.microsoft.com/office/powerpoint/2010/main" xmlns="" val="18757693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69225" cy="1143000"/>
          </a:xfrm>
        </p:spPr>
        <p:txBody>
          <a:bodyPr/>
          <a:lstStyle/>
          <a:p>
            <a:r>
              <a:rPr lang="en-US"/>
              <a:t>Click to edit Master title style</a:t>
            </a:r>
          </a:p>
        </p:txBody>
      </p:sp>
      <p:sp>
        <p:nvSpPr>
          <p:cNvPr id="3" name="Content Placeholder 2"/>
          <p:cNvSpPr>
            <a:spLocks noGrp="1"/>
          </p:cNvSpPr>
          <p:nvPr>
            <p:ph sz="half" idx="1"/>
          </p:nvPr>
        </p:nvSpPr>
        <p:spPr>
          <a:xfrm>
            <a:off x="685800" y="1739900"/>
            <a:ext cx="7769225" cy="225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46550"/>
            <a:ext cx="7769225" cy="225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1F0CD6-77AD-254E-9911-DD2D063ECB6B}" type="slidenum">
              <a:rPr lang="en-US"/>
              <a:pPr>
                <a:defRPr/>
              </a:pPr>
              <a:t>‹#›</a:t>
            </a:fld>
            <a:endParaRPr lang="en-US"/>
          </a:p>
        </p:txBody>
      </p:sp>
    </p:spTree>
    <p:extLst>
      <p:ext uri="{BB962C8B-B14F-4D97-AF65-F5344CB8AC3E}">
        <p14:creationId xmlns:p14="http://schemas.microsoft.com/office/powerpoint/2010/main" xmlns="" val="6462737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69225" cy="1143000"/>
          </a:xfrm>
        </p:spPr>
        <p:txBody>
          <a:bodyPr/>
          <a:lstStyle/>
          <a:p>
            <a:r>
              <a:rPr lang="en-US"/>
              <a:t>Click to edit Master title style</a:t>
            </a:r>
          </a:p>
        </p:txBody>
      </p:sp>
      <p:sp>
        <p:nvSpPr>
          <p:cNvPr id="3" name="Text Placeholder 2"/>
          <p:cNvSpPr>
            <a:spLocks noGrp="1"/>
          </p:cNvSpPr>
          <p:nvPr>
            <p:ph type="body" sz="half" idx="1"/>
          </p:nvPr>
        </p:nvSpPr>
        <p:spPr>
          <a:xfrm>
            <a:off x="685800" y="1739900"/>
            <a:ext cx="3808413"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6613" y="1739900"/>
            <a:ext cx="3808412" cy="4662488"/>
          </a:xfrm>
        </p:spPr>
        <p:txBody>
          <a:bodyPr/>
          <a:lstStyle/>
          <a:p>
            <a:pPr lvl="0"/>
            <a:r>
              <a:rPr lang="en-US" noProof="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5DF75B-6D8F-F84C-9ADA-EDAE6F808038}" type="slidenum">
              <a:rPr lang="en-US"/>
              <a:pPr>
                <a:defRPr/>
              </a:pPr>
              <a:t>‹#›</a:t>
            </a:fld>
            <a:endParaRPr lang="en-US"/>
          </a:p>
        </p:txBody>
      </p:sp>
    </p:spTree>
    <p:extLst>
      <p:ext uri="{BB962C8B-B14F-4D97-AF65-F5344CB8AC3E}">
        <p14:creationId xmlns:p14="http://schemas.microsoft.com/office/powerpoint/2010/main" xmlns="" val="8119209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88904BC-D053-0B48-B782-A510E68C4770}" type="slidenum">
              <a:rPr lang="en-US"/>
              <a:pPr>
                <a:defRPr/>
              </a:pPr>
              <a:t>‹#›</a:t>
            </a:fld>
            <a:endParaRPr lang="en-US"/>
          </a:p>
        </p:txBody>
      </p:sp>
    </p:spTree>
    <p:extLst>
      <p:ext uri="{BB962C8B-B14F-4D97-AF65-F5344CB8AC3E}">
        <p14:creationId xmlns:p14="http://schemas.microsoft.com/office/powerpoint/2010/main" xmlns="" val="1697522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943F62-0714-6646-9E0B-76300F5FD432}" type="slidenum">
              <a:rPr lang="en-US"/>
              <a:pPr>
                <a:defRPr/>
              </a:pPr>
              <a:t>‹#›</a:t>
            </a:fld>
            <a:endParaRPr lang="en-US"/>
          </a:p>
        </p:txBody>
      </p:sp>
    </p:spTree>
    <p:extLst>
      <p:ext uri="{BB962C8B-B14F-4D97-AF65-F5344CB8AC3E}">
        <p14:creationId xmlns:p14="http://schemas.microsoft.com/office/powerpoint/2010/main" xmlns="" val="696782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323153-ADA2-104A-8DB5-B9E4650D3E38}" type="slidenum">
              <a:rPr lang="en-US"/>
              <a:pPr>
                <a:defRPr/>
              </a:pPr>
              <a:t>‹#›</a:t>
            </a:fld>
            <a:endParaRPr lang="en-US"/>
          </a:p>
        </p:txBody>
      </p:sp>
    </p:spTree>
    <p:extLst>
      <p:ext uri="{BB962C8B-B14F-4D97-AF65-F5344CB8AC3E}">
        <p14:creationId xmlns:p14="http://schemas.microsoft.com/office/powerpoint/2010/main" xmlns="" val="376376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3498C2-FA30-F349-8AEE-C9460479E8E8}" type="slidenum">
              <a:rPr lang="en-US"/>
              <a:pPr>
                <a:defRPr/>
              </a:pPr>
              <a:t>‹#›</a:t>
            </a:fld>
            <a:endParaRPr lang="en-US"/>
          </a:p>
        </p:txBody>
      </p:sp>
    </p:spTree>
    <p:extLst>
      <p:ext uri="{BB962C8B-B14F-4D97-AF65-F5344CB8AC3E}">
        <p14:creationId xmlns:p14="http://schemas.microsoft.com/office/powerpoint/2010/main" xmlns="" val="17909699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ACABC-69B0-E843-A972-AD943374D202}" type="slidenum">
              <a:rPr lang="en-US"/>
              <a:pPr>
                <a:defRPr/>
              </a:pPr>
              <a:t>‹#›</a:t>
            </a:fld>
            <a:endParaRPr lang="en-US"/>
          </a:p>
        </p:txBody>
      </p:sp>
    </p:spTree>
    <p:extLst>
      <p:ext uri="{BB962C8B-B14F-4D97-AF65-F5344CB8AC3E}">
        <p14:creationId xmlns:p14="http://schemas.microsoft.com/office/powerpoint/2010/main" xmlns="" val="29718423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39900"/>
            <a:ext cx="3808413"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39900"/>
            <a:ext cx="3808412"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8EF8A-19BA-F348-B047-6326B4427BB7}" type="slidenum">
              <a:rPr lang="en-US"/>
              <a:pPr>
                <a:defRPr/>
              </a:pPr>
              <a:t>‹#›</a:t>
            </a:fld>
            <a:endParaRPr lang="en-US"/>
          </a:p>
        </p:txBody>
      </p:sp>
    </p:spTree>
    <p:extLst>
      <p:ext uri="{BB962C8B-B14F-4D97-AF65-F5344CB8AC3E}">
        <p14:creationId xmlns:p14="http://schemas.microsoft.com/office/powerpoint/2010/main" xmlns="" val="1339299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13188F-31DD-2742-96AE-E7FEAE23C422}" type="slidenum">
              <a:rPr lang="en-US"/>
              <a:pPr>
                <a:defRPr/>
              </a:pPr>
              <a:t>‹#›</a:t>
            </a:fld>
            <a:endParaRPr lang="en-US"/>
          </a:p>
        </p:txBody>
      </p:sp>
    </p:spTree>
    <p:extLst>
      <p:ext uri="{BB962C8B-B14F-4D97-AF65-F5344CB8AC3E}">
        <p14:creationId xmlns:p14="http://schemas.microsoft.com/office/powerpoint/2010/main" xmlns="" val="15325181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4CB720-E612-1246-9447-883DA1526D93}" type="slidenum">
              <a:rPr lang="en-US"/>
              <a:pPr>
                <a:defRPr/>
              </a:pPr>
              <a:t>‹#›</a:t>
            </a:fld>
            <a:endParaRPr lang="en-US"/>
          </a:p>
        </p:txBody>
      </p:sp>
    </p:spTree>
    <p:extLst>
      <p:ext uri="{BB962C8B-B14F-4D97-AF65-F5344CB8AC3E}">
        <p14:creationId xmlns:p14="http://schemas.microsoft.com/office/powerpoint/2010/main" xmlns="" val="42695453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85B812-E6F8-F94D-87F6-3E589D7246FF}" type="slidenum">
              <a:rPr lang="en-US"/>
              <a:pPr>
                <a:defRPr/>
              </a:pPr>
              <a:t>‹#›</a:t>
            </a:fld>
            <a:endParaRPr lang="en-US"/>
          </a:p>
        </p:txBody>
      </p:sp>
    </p:spTree>
    <p:extLst>
      <p:ext uri="{BB962C8B-B14F-4D97-AF65-F5344CB8AC3E}">
        <p14:creationId xmlns:p14="http://schemas.microsoft.com/office/powerpoint/2010/main" xmlns="" val="29824377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B946A2-FFE3-804A-979A-64361132EB52}" type="slidenum">
              <a:rPr lang="en-US"/>
              <a:pPr>
                <a:defRPr/>
              </a:pPr>
              <a:t>‹#›</a:t>
            </a:fld>
            <a:endParaRPr lang="en-US"/>
          </a:p>
        </p:txBody>
      </p:sp>
    </p:spTree>
    <p:extLst>
      <p:ext uri="{BB962C8B-B14F-4D97-AF65-F5344CB8AC3E}">
        <p14:creationId xmlns:p14="http://schemas.microsoft.com/office/powerpoint/2010/main" xmlns="" val="1180700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63D125-8A94-DB4F-8EFA-DEE44539558B}" type="slidenum">
              <a:rPr lang="en-US"/>
              <a:pPr>
                <a:defRPr/>
              </a:pPr>
              <a:t>‹#›</a:t>
            </a:fld>
            <a:endParaRPr lang="en-US"/>
          </a:p>
        </p:txBody>
      </p:sp>
    </p:spTree>
    <p:extLst>
      <p:ext uri="{BB962C8B-B14F-4D97-AF65-F5344CB8AC3E}">
        <p14:creationId xmlns:p14="http://schemas.microsoft.com/office/powerpoint/2010/main" xmlns="" val="16424422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85800" y="457200"/>
            <a:ext cx="7769225" cy="1143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2"/>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85800" y="1739900"/>
            <a:ext cx="7769225" cy="46624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2"/>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8" name="Rectangle 4"/>
          <p:cNvSpPr>
            <a:spLocks noGrp="1" noChangeArrowheads="1"/>
          </p:cNvSpPr>
          <p:nvPr>
            <p:ph type="dt" sz="half" idx="2"/>
          </p:nvPr>
        </p:nvSpPr>
        <p:spPr bwMode="auto">
          <a:xfrm>
            <a:off x="1462088" y="6553200"/>
            <a:ext cx="1462087" cy="152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eaLnBrk="1" hangingPunct="1">
              <a:defRPr sz="1000" b="1">
                <a:solidFill>
                  <a:schemeClr val="folHlink"/>
                </a:solidFill>
                <a:effectLst>
                  <a:outerShdw blurRad="38100" dist="38100" dir="2700000" algn="tl">
                    <a:srgbClr val="000000"/>
                  </a:outerShdw>
                </a:effectLst>
                <a:latin typeface="+mn-lt"/>
                <a:cs typeface="+mn-cs"/>
              </a:defRPr>
            </a:lvl1pPr>
          </a:lstStyle>
          <a:p>
            <a:pPr>
              <a:defRPr/>
            </a:pPr>
            <a:endParaRPr lang="en-US"/>
          </a:p>
        </p:txBody>
      </p:sp>
      <p:sp>
        <p:nvSpPr>
          <p:cNvPr id="62469" name="Rectangle 5"/>
          <p:cNvSpPr>
            <a:spLocks noGrp="1" noChangeArrowheads="1"/>
          </p:cNvSpPr>
          <p:nvPr>
            <p:ph type="ftr" sz="quarter" idx="3"/>
          </p:nvPr>
        </p:nvSpPr>
        <p:spPr bwMode="auto">
          <a:xfrm>
            <a:off x="3124200" y="6553200"/>
            <a:ext cx="2895600" cy="152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ctr" eaLnBrk="1" hangingPunct="1">
              <a:defRPr sz="1000" b="1">
                <a:solidFill>
                  <a:schemeClr val="folHlink"/>
                </a:solidFill>
                <a:effectLst>
                  <a:outerShdw blurRad="38100" dist="38100" dir="2700000" algn="tl">
                    <a:srgbClr val="000000"/>
                  </a:outerShdw>
                </a:effectLst>
                <a:latin typeface="+mn-lt"/>
                <a:cs typeface="+mn-cs"/>
              </a:defRPr>
            </a:lvl1pPr>
          </a:lstStyle>
          <a:p>
            <a:pPr>
              <a:defRPr/>
            </a:pPr>
            <a:endParaRPr lang="en-US"/>
          </a:p>
        </p:txBody>
      </p:sp>
      <p:sp>
        <p:nvSpPr>
          <p:cNvPr id="62470" name="Rectangle 6"/>
          <p:cNvSpPr>
            <a:spLocks noGrp="1" noChangeArrowheads="1"/>
          </p:cNvSpPr>
          <p:nvPr>
            <p:ph type="sldNum" sz="quarter" idx="4"/>
          </p:nvPr>
        </p:nvSpPr>
        <p:spPr bwMode="auto">
          <a:xfrm>
            <a:off x="7010400" y="6553200"/>
            <a:ext cx="1905000" cy="152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eaLnBrk="1" hangingPunct="1">
              <a:defRPr sz="1000" b="1">
                <a:solidFill>
                  <a:schemeClr val="folHlink"/>
                </a:solidFill>
                <a:effectLst>
                  <a:outerShdw blurRad="38100" dist="38100" dir="2700000" algn="tl">
                    <a:srgbClr val="000000"/>
                  </a:outerShdw>
                </a:effectLst>
                <a:latin typeface="+mn-lt"/>
                <a:cs typeface="+mn-cs"/>
              </a:defRPr>
            </a:lvl1pPr>
          </a:lstStyle>
          <a:p>
            <a:pPr>
              <a:defRPr/>
            </a:pPr>
            <a:fld id="{BD96CE00-9F84-B046-96F5-7F9326A9E775}" type="slidenum">
              <a:rPr lang="en-US"/>
              <a:pPr>
                <a:defRPr/>
              </a:pPr>
              <a:t>‹#›</a:t>
            </a:fld>
            <a:endParaRPr lang="en-US"/>
          </a:p>
        </p:txBody>
      </p:sp>
      <p:pic>
        <p:nvPicPr>
          <p:cNvPr id="3" name="Picture 2">
            <a:extLst>
              <a:ext uri="{FF2B5EF4-FFF2-40B4-BE49-F238E27FC236}">
                <a16:creationId xmlns:a16="http://schemas.microsoft.com/office/drawing/2014/main" xmlns="" id="{123392A4-1323-8348-96EB-B0FFD21E5829}"/>
              </a:ext>
            </a:extLst>
          </p:cNvPr>
          <p:cNvPicPr>
            <a:picLocks noChangeAspect="1"/>
          </p:cNvPicPr>
          <p:nvPr userDrawn="1"/>
        </p:nvPicPr>
        <p:blipFill>
          <a:blip r:embed="rId21" cstate="print">
            <a:extLst>
              <a:ext uri="{28A0092B-C50C-407E-A947-70E740481C1C}">
                <a14:useLocalDpi xmlns:a14="http://schemas.microsoft.com/office/drawing/2010/main" xmlns="" val="0"/>
              </a:ext>
            </a:extLst>
          </a:blip>
          <a:stretch>
            <a:fillRect/>
          </a:stretch>
        </p:blipFill>
        <p:spPr>
          <a:xfrm>
            <a:off x="73596" y="6155281"/>
            <a:ext cx="1224408" cy="645026"/>
          </a:xfrm>
          <a:prstGeom prst="rect">
            <a:avLst/>
          </a:prstGeom>
        </p:spPr>
      </p:pic>
    </p:spTree>
  </p:cSld>
  <p:clrMap bg1="dk2" tx1="lt1" bg2="dk1" tx2="lt2" accent1="accent1" accent2="accent2" accent3="accent3" accent4="accent4" accent5="accent5" accent6="accent6" hlink="hlink" folHlink="folHlink"/>
  <p:sldLayoutIdLst>
    <p:sldLayoutId id="2147483831"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transition/>
  <p:txStyles>
    <p:titleStyle>
      <a:lvl1pPr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mj-lt"/>
          <a:ea typeface="+mj-ea"/>
          <a:cs typeface="ＭＳ Ｐゴシック" charset="0"/>
        </a:defRPr>
      </a:lvl1pPr>
      <a:lvl2pPr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defRPr>
      </a:lvl6pPr>
      <a:lvl7pPr marL="914400"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defRPr>
      </a:lvl7pPr>
      <a:lvl8pPr marL="1371600"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defRPr>
      </a:lvl8pPr>
      <a:lvl9pPr marL="1828800" algn="ctr" rtl="0" eaLnBrk="1" fontAlgn="base" hangingPunct="1">
        <a:lnSpc>
          <a:spcPct val="90000"/>
        </a:lnSpc>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defRPr>
      </a:lvl9pPr>
    </p:titleStyle>
    <p:bodyStyle>
      <a:lvl1pPr marL="282575" indent="-282575" algn="l" rtl="0" eaLnBrk="1" fontAlgn="base" hangingPunct="1">
        <a:lnSpc>
          <a:spcPct val="90000"/>
        </a:lnSpc>
        <a:spcBef>
          <a:spcPct val="50000"/>
        </a:spcBef>
        <a:spcAft>
          <a:spcPct val="0"/>
        </a:spcAft>
        <a:buClr>
          <a:schemeClr val="tx2"/>
        </a:buClr>
        <a:buSzPct val="120000"/>
        <a:buChar char="•"/>
        <a:defRPr sz="3200" b="1">
          <a:solidFill>
            <a:schemeClr val="tx1"/>
          </a:solidFill>
          <a:effectLst>
            <a:outerShdw blurRad="38100" dist="38100" dir="2700000" algn="tl">
              <a:srgbClr val="000000"/>
            </a:outerShdw>
          </a:effectLst>
          <a:latin typeface="+mn-lt"/>
          <a:ea typeface="+mn-ea"/>
          <a:cs typeface="ＭＳ Ｐゴシック" charset="0"/>
        </a:defRPr>
      </a:lvl1pPr>
      <a:lvl2pPr marL="863600" indent="-292100" algn="l" rtl="0" eaLnBrk="1" fontAlgn="base" hangingPunct="1">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ea typeface="+mn-ea"/>
        </a:defRPr>
      </a:lvl2pPr>
      <a:lvl3pPr marL="1320800" indent="-292100" algn="l" rtl="0" eaLnBrk="1" fontAlgn="base" hangingPunct="1">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ea typeface="+mn-ea"/>
        </a:defRPr>
      </a:lvl3pPr>
      <a:lvl4pPr marL="1790700" indent="-292100" algn="l" rtl="0" eaLnBrk="1" fontAlgn="base" hangingPunct="1">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ea typeface="+mn-ea"/>
        </a:defRPr>
      </a:lvl4pPr>
      <a:lvl5pPr marL="2235200" indent="-292100" algn="l" rtl="0" eaLnBrk="1" fontAlgn="base" hangingPunct="1">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ea typeface="+mn-ea"/>
        </a:defRPr>
      </a:lvl5pPr>
      <a:lvl6pPr marL="2692400" indent="-292100" algn="l" rtl="0" eaLnBrk="1" fontAlgn="base" hangingPunct="1">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ea typeface="+mn-ea"/>
        </a:defRPr>
      </a:lvl6pPr>
      <a:lvl7pPr marL="3149600" indent="-292100" algn="l" rtl="0" eaLnBrk="1" fontAlgn="base" hangingPunct="1">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ea typeface="+mn-ea"/>
        </a:defRPr>
      </a:lvl7pPr>
      <a:lvl8pPr marL="3606800" indent="-292100" algn="l" rtl="0" eaLnBrk="1" fontAlgn="base" hangingPunct="1">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ea typeface="+mn-ea"/>
        </a:defRPr>
      </a:lvl8pPr>
      <a:lvl9pPr marL="4064000" indent="-292100" algn="l" rtl="0" eaLnBrk="1" fontAlgn="base" hangingPunct="1">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a:ln w="11430"/>
                <a:solidFill>
                  <a:srgbClr val="FF0000"/>
                </a:solidFill>
                <a:effectLst>
                  <a:outerShdw blurRad="76200" dist="50800" dir="5400000" algn="tl" rotWithShape="0">
                    <a:srgbClr val="000000">
                      <a:alpha val="65000"/>
                    </a:srgbClr>
                  </a:outerShdw>
                </a:effectLst>
              </a:rPr>
              <a:t>PLEASE</a:t>
            </a:r>
          </a:p>
        </p:txBody>
      </p:sp>
      <p:sp>
        <p:nvSpPr>
          <p:cNvPr id="4" name="Content Placeholder 3"/>
          <p:cNvSpPr>
            <a:spLocks noGrp="1"/>
          </p:cNvSpPr>
          <p:nvPr>
            <p:ph idx="1"/>
          </p:nvPr>
        </p:nvSpPr>
        <p:spPr>
          <a:xfrm>
            <a:off x="0" y="1600200"/>
            <a:ext cx="9144000" cy="452596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sz="6000" b="1" i="1" spc="50" dirty="0">
                <a:ln w="11430"/>
                <a:solidFill>
                  <a:srgbClr val="FF0000"/>
                </a:solidFill>
                <a:effectLst>
                  <a:outerShdw blurRad="76200" dist="50800" dir="5400000" algn="tl" rotWithShape="0">
                    <a:srgbClr val="000000">
                      <a:alpha val="65000"/>
                    </a:srgbClr>
                  </a:outerShdw>
                </a:effectLst>
                <a:latin typeface="Cooper Black"/>
                <a:cs typeface="Cooper Black"/>
              </a:rPr>
              <a:t>Turn your cameras, phones, and electronic devices ON!!! Knowledge shared is knowledge earned!</a:t>
            </a:r>
            <a:r>
              <a:rPr lang="en-US" sz="6000" i="1" spc="50" dirty="0">
                <a:ln w="11430"/>
                <a:solidFill>
                  <a:srgbClr val="FF0000"/>
                </a:solidFill>
                <a:effectLst>
                  <a:outerShdw blurRad="76200" dist="50800" dir="5400000" algn="tl" rotWithShape="0">
                    <a:srgbClr val="000000">
                      <a:alpha val="65000"/>
                    </a:srgbClr>
                  </a:outerShdw>
                </a:effectLst>
                <a:latin typeface="Cooper Black"/>
                <a:cs typeface="Cooper Black"/>
              </a:rPr>
              <a:t> #INACEP18</a:t>
            </a:r>
            <a:endParaRPr lang="en-US" sz="6000" b="1" i="1" spc="50" dirty="0">
              <a:ln w="11430"/>
              <a:solidFill>
                <a:srgbClr val="FF0000"/>
              </a:solidFill>
              <a:effectLst>
                <a:outerShdw blurRad="76200" dist="50800" dir="5400000" algn="tl" rotWithShape="0">
                  <a:srgbClr val="000000">
                    <a:alpha val="65000"/>
                  </a:srgbClr>
                </a:outerShdw>
              </a:effectLst>
              <a:latin typeface="Cooper Black"/>
              <a:cs typeface="Cooper Black"/>
            </a:endParaRPr>
          </a:p>
        </p:txBody>
      </p:sp>
    </p:spTree>
    <p:extLst>
      <p:ext uri="{BB962C8B-B14F-4D97-AF65-F5344CB8AC3E}">
        <p14:creationId xmlns:p14="http://schemas.microsoft.com/office/powerpoint/2010/main" xmlns="" val="42644918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Boyd</a:t>
            </a:r>
          </a:p>
        </p:txBody>
      </p:sp>
      <p:pic>
        <p:nvPicPr>
          <p:cNvPr id="3" name="Picture 2" descr="F-15,_71st_Fighter_Squadron,_in_fligh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00200"/>
            <a:ext cx="4569047" cy="2666079"/>
          </a:xfrm>
          <a:prstGeom prst="rect">
            <a:avLst/>
          </a:prstGeom>
        </p:spPr>
      </p:pic>
    </p:spTree>
    <p:extLst>
      <p:ext uri="{BB962C8B-B14F-4D97-AF65-F5344CB8AC3E}">
        <p14:creationId xmlns:p14="http://schemas.microsoft.com/office/powerpoint/2010/main" xmlns="" val="18760449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Boyd</a:t>
            </a:r>
          </a:p>
        </p:txBody>
      </p:sp>
      <p:pic>
        <p:nvPicPr>
          <p:cNvPr id="3" name="Picture 2" descr="F-15,_71st_Fighter_Squadron,_in_fligh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00200"/>
            <a:ext cx="4569047" cy="2666079"/>
          </a:xfrm>
          <a:prstGeom prst="rect">
            <a:avLst/>
          </a:prstGeom>
        </p:spPr>
      </p:pic>
      <p:pic>
        <p:nvPicPr>
          <p:cNvPr id="4" name="Picture 3" descr="F-16_Fighting_Falco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3289" y="3387722"/>
            <a:ext cx="5816979" cy="3389765"/>
          </a:xfrm>
          <a:prstGeom prst="rect">
            <a:avLst/>
          </a:prstGeom>
        </p:spPr>
      </p:pic>
    </p:spTree>
    <p:extLst>
      <p:ext uri="{BB962C8B-B14F-4D97-AF65-F5344CB8AC3E}">
        <p14:creationId xmlns:p14="http://schemas.microsoft.com/office/powerpoint/2010/main" xmlns="" val="33929300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Boyd</a:t>
            </a:r>
          </a:p>
        </p:txBody>
      </p:sp>
      <p:pic>
        <p:nvPicPr>
          <p:cNvPr id="3" name="Picture 2" descr="F-15,_71st_Fighter_Squadron,_in_fligh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00200"/>
            <a:ext cx="4569047" cy="2666079"/>
          </a:xfrm>
          <a:prstGeom prst="rect">
            <a:avLst/>
          </a:prstGeom>
        </p:spPr>
      </p:pic>
      <p:pic>
        <p:nvPicPr>
          <p:cNvPr id="4" name="Picture 3" descr="F-16_Fighting_Falco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3289" y="3387722"/>
            <a:ext cx="5816979" cy="3389765"/>
          </a:xfrm>
          <a:prstGeom prst="rect">
            <a:avLst/>
          </a:prstGeom>
        </p:spPr>
      </p:pic>
      <p:pic>
        <p:nvPicPr>
          <p:cNvPr id="5" name="Picture 4" descr="marine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649516"/>
            <a:ext cx="4819273" cy="3208484"/>
          </a:xfrm>
          <a:prstGeom prst="rect">
            <a:avLst/>
          </a:prstGeom>
        </p:spPr>
      </p:pic>
    </p:spTree>
    <p:extLst>
      <p:ext uri="{BB962C8B-B14F-4D97-AF65-F5344CB8AC3E}">
        <p14:creationId xmlns:p14="http://schemas.microsoft.com/office/powerpoint/2010/main" xmlns="" val="31156673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Boyd</a:t>
            </a:r>
          </a:p>
        </p:txBody>
      </p:sp>
      <p:pic>
        <p:nvPicPr>
          <p:cNvPr id="3" name="Picture 2" descr="F-15,_71st_Fighter_Squadron,_in_fligh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00200"/>
            <a:ext cx="4569047" cy="2666079"/>
          </a:xfrm>
          <a:prstGeom prst="rect">
            <a:avLst/>
          </a:prstGeom>
        </p:spPr>
      </p:pic>
      <p:pic>
        <p:nvPicPr>
          <p:cNvPr id="4" name="Picture 3" descr="F-16_Fighting_Falco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3289" y="3387722"/>
            <a:ext cx="5816979" cy="3389765"/>
          </a:xfrm>
          <a:prstGeom prst="rect">
            <a:avLst/>
          </a:prstGeom>
        </p:spPr>
      </p:pic>
      <p:pic>
        <p:nvPicPr>
          <p:cNvPr id="5" name="Picture 4" descr="marine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649516"/>
            <a:ext cx="4819273" cy="3208484"/>
          </a:xfrm>
          <a:prstGeom prst="rect">
            <a:avLst/>
          </a:prstGeom>
        </p:spPr>
      </p:pic>
      <p:pic>
        <p:nvPicPr>
          <p:cNvPr id="6" name="Picture 5" descr="shockandawe.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93432" y="1293394"/>
            <a:ext cx="3573265" cy="4712244"/>
          </a:xfrm>
          <a:prstGeom prst="rect">
            <a:avLst/>
          </a:prstGeom>
        </p:spPr>
      </p:pic>
    </p:spTree>
    <p:extLst>
      <p:ext uri="{BB962C8B-B14F-4D97-AF65-F5344CB8AC3E}">
        <p14:creationId xmlns:p14="http://schemas.microsoft.com/office/powerpoint/2010/main" xmlns="" val="14923484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Boyd</a:t>
            </a:r>
          </a:p>
        </p:txBody>
      </p:sp>
      <p:pic>
        <p:nvPicPr>
          <p:cNvPr id="3" name="Picture 2" descr="F-15,_71st_Fighter_Squadron,_in_fligh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00200"/>
            <a:ext cx="4569047" cy="2666079"/>
          </a:xfrm>
          <a:prstGeom prst="rect">
            <a:avLst/>
          </a:prstGeom>
        </p:spPr>
      </p:pic>
      <p:pic>
        <p:nvPicPr>
          <p:cNvPr id="4" name="Picture 3" descr="F-16_Fighting_Falco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3289" y="3387722"/>
            <a:ext cx="5816979" cy="3389765"/>
          </a:xfrm>
          <a:prstGeom prst="rect">
            <a:avLst/>
          </a:prstGeom>
        </p:spPr>
      </p:pic>
      <p:pic>
        <p:nvPicPr>
          <p:cNvPr id="5" name="Picture 4" descr="marine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649516"/>
            <a:ext cx="4819273" cy="3208484"/>
          </a:xfrm>
          <a:prstGeom prst="rect">
            <a:avLst/>
          </a:prstGeom>
        </p:spPr>
      </p:pic>
      <p:pic>
        <p:nvPicPr>
          <p:cNvPr id="6" name="Picture 5" descr="shockandawe.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93432" y="1293394"/>
            <a:ext cx="3573265" cy="4712244"/>
          </a:xfrm>
          <a:prstGeom prst="rect">
            <a:avLst/>
          </a:prstGeom>
        </p:spPr>
      </p:pic>
      <p:pic>
        <p:nvPicPr>
          <p:cNvPr id="8" name="Picture 7" descr="OODA.Boyd.svg.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1549400"/>
            <a:ext cx="9144000" cy="3740280"/>
          </a:xfrm>
          <a:prstGeom prst="rect">
            <a:avLst/>
          </a:prstGeom>
          <a:solidFill>
            <a:schemeClr val="tx1"/>
          </a:solidFill>
        </p:spPr>
      </p:pic>
    </p:spTree>
    <p:extLst>
      <p:ext uri="{BB962C8B-B14F-4D97-AF65-F5344CB8AC3E}">
        <p14:creationId xmlns:p14="http://schemas.microsoft.com/office/powerpoint/2010/main" xmlns="" val="25028418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Boyd</a:t>
            </a:r>
          </a:p>
        </p:txBody>
      </p:sp>
      <p:pic>
        <p:nvPicPr>
          <p:cNvPr id="8" name="Picture 7" descr="OODA.Boyd.svg.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486239"/>
            <a:ext cx="9144000" cy="3740280"/>
          </a:xfrm>
          <a:prstGeom prst="rect">
            <a:avLst/>
          </a:prstGeom>
          <a:solidFill>
            <a:schemeClr val="tx1"/>
          </a:solidFill>
        </p:spPr>
      </p:pic>
    </p:spTree>
    <p:extLst>
      <p:ext uri="{BB962C8B-B14F-4D97-AF65-F5344CB8AC3E}">
        <p14:creationId xmlns:p14="http://schemas.microsoft.com/office/powerpoint/2010/main" xmlns="" val="5951938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Models = Preconceived Notions</a:t>
            </a:r>
            <a:r>
              <a:rPr lang="is-IS" dirty="0"/>
              <a:t>…</a:t>
            </a:r>
            <a:endParaRPr lang="en-US" dirty="0"/>
          </a:p>
        </p:txBody>
      </p:sp>
      <p:sp>
        <p:nvSpPr>
          <p:cNvPr id="6" name="Content Placeholder 5"/>
          <p:cNvSpPr>
            <a:spLocks noGrp="1"/>
          </p:cNvSpPr>
          <p:nvPr>
            <p:ph idx="1"/>
          </p:nvPr>
        </p:nvSpPr>
        <p:spPr/>
        <p:txBody>
          <a:bodyPr/>
          <a:lstStyle/>
          <a:p>
            <a:r>
              <a:rPr lang="is-IS" dirty="0"/>
              <a:t>… and preconceived notions are bad!</a:t>
            </a:r>
            <a:endParaRPr lang="en-US" dirty="0"/>
          </a:p>
        </p:txBody>
      </p:sp>
    </p:spTree>
    <p:extLst>
      <p:ext uri="{BB962C8B-B14F-4D97-AF65-F5344CB8AC3E}">
        <p14:creationId xmlns:p14="http://schemas.microsoft.com/office/powerpoint/2010/main" xmlns="" val="15576498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Models = Preconceived Notions</a:t>
            </a:r>
            <a:r>
              <a:rPr lang="is-IS" dirty="0"/>
              <a:t>…</a:t>
            </a:r>
            <a:endParaRPr lang="en-US" dirty="0"/>
          </a:p>
        </p:txBody>
      </p:sp>
      <p:sp>
        <p:nvSpPr>
          <p:cNvPr id="6" name="Content Placeholder 5"/>
          <p:cNvSpPr>
            <a:spLocks noGrp="1"/>
          </p:cNvSpPr>
          <p:nvPr>
            <p:ph idx="1"/>
          </p:nvPr>
        </p:nvSpPr>
        <p:spPr/>
        <p:txBody>
          <a:bodyPr/>
          <a:lstStyle/>
          <a:p>
            <a:r>
              <a:rPr lang="is-IS" dirty="0"/>
              <a:t>… and preconceived notions are bad!</a:t>
            </a:r>
            <a:endParaRPr lang="en-US" dirty="0"/>
          </a:p>
        </p:txBody>
      </p:sp>
      <p:pic>
        <p:nvPicPr>
          <p:cNvPr id="7" name="Picture 6" descr="politically-correct.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000" y="2772708"/>
            <a:ext cx="8128000" cy="3429000"/>
          </a:xfrm>
          <a:prstGeom prst="rect">
            <a:avLst/>
          </a:prstGeom>
        </p:spPr>
      </p:pic>
    </p:spTree>
    <p:extLst>
      <p:ext uri="{BB962C8B-B14F-4D97-AF65-F5344CB8AC3E}">
        <p14:creationId xmlns:p14="http://schemas.microsoft.com/office/powerpoint/2010/main" xmlns="" val="7799044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Models are OK, they help us predict!</a:t>
            </a:r>
          </a:p>
        </p:txBody>
      </p:sp>
      <p:pic>
        <p:nvPicPr>
          <p:cNvPr id="5" name="Content Placeholder 4" descr="heavy_traffic_on_freeway_commute.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4211" b="4211"/>
          <a:stretch>
            <a:fillRect/>
          </a:stretch>
        </p:blipFill>
        <p:spPr/>
      </p:pic>
    </p:spTree>
    <p:extLst>
      <p:ext uri="{BB962C8B-B14F-4D97-AF65-F5344CB8AC3E}">
        <p14:creationId xmlns:p14="http://schemas.microsoft.com/office/powerpoint/2010/main" xmlns="" val="40111039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OODA</a:t>
            </a:r>
          </a:p>
        </p:txBody>
      </p:sp>
      <p:pic>
        <p:nvPicPr>
          <p:cNvPr id="4" name="Content Placeholder 3" descr="OODA.Boyd.svg.png"/>
          <p:cNvPicPr>
            <a:picLocks noGrp="1" noChangeAspect="1"/>
          </p:cNvPicPr>
          <p:nvPr>
            <p:ph idx="1"/>
          </p:nvPr>
        </p:nvPicPr>
        <p:blipFill>
          <a:blip r:embed="rId3" cstate="print">
            <a:alphaModFix/>
            <a:extLst>
              <a:ext uri="{28A0092B-C50C-407E-A947-70E740481C1C}">
                <a14:useLocalDpi xmlns:a14="http://schemas.microsoft.com/office/drawing/2010/main" xmlns="" val="0"/>
              </a:ext>
            </a:extLst>
          </a:blip>
          <a:srcRect t="-23357" b="-23357"/>
          <a:stretch>
            <a:fillRect/>
          </a:stretch>
        </p:blipFill>
        <p:spPr>
          <a:solidFill>
            <a:schemeClr val="tx1"/>
          </a:solidFill>
        </p:spPr>
      </p:pic>
    </p:spTree>
    <p:extLst>
      <p:ext uri="{BB962C8B-B14F-4D97-AF65-F5344CB8AC3E}">
        <p14:creationId xmlns:p14="http://schemas.microsoft.com/office/powerpoint/2010/main" xmlns="" val="8231000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uicksand.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7642" y="362666"/>
            <a:ext cx="8895444" cy="5718499"/>
          </a:xfrm>
          <a:prstGeom prst="rect">
            <a:avLst/>
          </a:prstGeom>
        </p:spPr>
      </p:pic>
    </p:spTree>
    <p:extLst>
      <p:ext uri="{BB962C8B-B14F-4D97-AF65-F5344CB8AC3E}">
        <p14:creationId xmlns:p14="http://schemas.microsoft.com/office/powerpoint/2010/main" xmlns="" val="137638685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OODA</a:t>
            </a:r>
          </a:p>
        </p:txBody>
      </p:sp>
      <p:pic>
        <p:nvPicPr>
          <p:cNvPr id="4" name="Content Placeholder 3" descr="OODA.Boyd.svg.png"/>
          <p:cNvPicPr>
            <a:picLocks noGrp="1" noChangeAspect="1"/>
          </p:cNvPicPr>
          <p:nvPr>
            <p:ph idx="1"/>
          </p:nvPr>
        </p:nvPicPr>
        <p:blipFill>
          <a:blip r:embed="rId3" cstate="print">
            <a:alphaModFix/>
            <a:extLst>
              <a:ext uri="{28A0092B-C50C-407E-A947-70E740481C1C}">
                <a14:useLocalDpi xmlns:a14="http://schemas.microsoft.com/office/drawing/2010/main" xmlns="" val="0"/>
              </a:ext>
            </a:extLst>
          </a:blip>
          <a:srcRect t="-23357" b="-23357"/>
          <a:stretch>
            <a:fillRect/>
          </a:stretch>
        </p:blipFill>
        <p:spPr>
          <a:solidFill>
            <a:schemeClr val="tx1"/>
          </a:solidFill>
        </p:spPr>
      </p:pic>
    </p:spTree>
    <p:extLst>
      <p:ext uri="{BB962C8B-B14F-4D97-AF65-F5344CB8AC3E}">
        <p14:creationId xmlns:p14="http://schemas.microsoft.com/office/powerpoint/2010/main" xmlns="" val="31267167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Gödel’s Incompleteness Theorems</a:t>
            </a:r>
          </a:p>
        </p:txBody>
      </p:sp>
      <p:pic>
        <p:nvPicPr>
          <p:cNvPr id="4" name="Content Placeholder 3" descr="godel_incompleteness.gif"/>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0" r="10"/>
          <a:stretch>
            <a:fillRect/>
          </a:stretch>
        </p:blipFill>
        <p:spPr/>
      </p:pic>
    </p:spTree>
    <p:extLst>
      <p:ext uri="{BB962C8B-B14F-4D97-AF65-F5344CB8AC3E}">
        <p14:creationId xmlns:p14="http://schemas.microsoft.com/office/powerpoint/2010/main" xmlns="" val="40071629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Heisenberg’s Uncertainty Principle</a:t>
            </a:r>
          </a:p>
        </p:txBody>
      </p:sp>
      <p:pic>
        <p:nvPicPr>
          <p:cNvPr id="4" name="Content Placeholder 3" descr="heisenbergsuncertaintyprinciple.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23456" b="-23456"/>
          <a:stretch>
            <a:fillRect/>
          </a:stretch>
        </p:blipFill>
        <p:spPr/>
      </p:pic>
    </p:spTree>
    <p:extLst>
      <p:ext uri="{BB962C8B-B14F-4D97-AF65-F5344CB8AC3E}">
        <p14:creationId xmlns:p14="http://schemas.microsoft.com/office/powerpoint/2010/main" xmlns="" val="22115512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2nd Law of Thermodynamics</a:t>
            </a:r>
          </a:p>
        </p:txBody>
      </p:sp>
      <p:pic>
        <p:nvPicPr>
          <p:cNvPr id="4" name="Content Placeholder 3" descr="SecondLaw.gif"/>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22694" r="-22694"/>
          <a:stretch>
            <a:fillRect/>
          </a:stretch>
        </p:blipFill>
        <p:spPr/>
      </p:pic>
    </p:spTree>
    <p:extLst>
      <p:ext uri="{BB962C8B-B14F-4D97-AF65-F5344CB8AC3E}">
        <p14:creationId xmlns:p14="http://schemas.microsoft.com/office/powerpoint/2010/main" xmlns="" val="21023971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Book of Boyd</a:t>
            </a:r>
          </a:p>
        </p:txBody>
      </p:sp>
      <p:sp>
        <p:nvSpPr>
          <p:cNvPr id="3" name="Content Placeholder 2"/>
          <p:cNvSpPr>
            <a:spLocks noGrp="1"/>
          </p:cNvSpPr>
          <p:nvPr>
            <p:ph idx="1"/>
          </p:nvPr>
        </p:nvSpPr>
        <p:spPr/>
        <p:txBody>
          <a:bodyPr/>
          <a:lstStyle/>
          <a:p>
            <a:r>
              <a:rPr lang="en-US" dirty="0"/>
              <a:t>“Taken together, these three notions support the idea that any inward-oriented and continued effort to improve the match concept with observed reality will only increase the degree of mismatch.”</a:t>
            </a:r>
          </a:p>
        </p:txBody>
      </p:sp>
    </p:spTree>
    <p:extLst>
      <p:ext uri="{BB962C8B-B14F-4D97-AF65-F5344CB8AC3E}">
        <p14:creationId xmlns:p14="http://schemas.microsoft.com/office/powerpoint/2010/main" xmlns="" val="26729044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OODA Loop</a:t>
            </a:r>
          </a:p>
        </p:txBody>
      </p:sp>
      <p:pic>
        <p:nvPicPr>
          <p:cNvPr id="4" name="Content Placeholder 3" descr="OODA-Loop-1-1.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39" b="-1439"/>
          <a:stretch>
            <a:fillRect/>
          </a:stretch>
        </p:blipFill>
        <p:spPr/>
      </p:pic>
    </p:spTree>
    <p:extLst>
      <p:ext uri="{BB962C8B-B14F-4D97-AF65-F5344CB8AC3E}">
        <p14:creationId xmlns:p14="http://schemas.microsoft.com/office/powerpoint/2010/main" xmlns="" val="35540888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OODA Loop</a:t>
            </a:r>
          </a:p>
        </p:txBody>
      </p:sp>
      <p:pic>
        <p:nvPicPr>
          <p:cNvPr id="5" name="Content Placeholder 4" descr="OODA.Boyd.svg.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23357" b="-23357"/>
          <a:stretch>
            <a:fillRect/>
          </a:stretch>
        </p:blipFill>
        <p:spPr>
          <a:solidFill>
            <a:schemeClr val="tx1"/>
          </a:solidFill>
        </p:spPr>
      </p:pic>
    </p:spTree>
    <p:extLst>
      <p:ext uri="{BB962C8B-B14F-4D97-AF65-F5344CB8AC3E}">
        <p14:creationId xmlns:p14="http://schemas.microsoft.com/office/powerpoint/2010/main" xmlns="" val="5153077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a:t>
            </a:r>
          </a:p>
        </p:txBody>
      </p:sp>
      <p:pic>
        <p:nvPicPr>
          <p:cNvPr id="5" name="Content Placeholder 4" descr="Screen Shot 2016-04-21 at 5.01.45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6086" r="-36086"/>
          <a:stretch>
            <a:fillRect/>
          </a:stretch>
        </p:blipFill>
        <p:spPr/>
      </p:pic>
    </p:spTree>
    <p:extLst>
      <p:ext uri="{BB962C8B-B14F-4D97-AF65-F5344CB8AC3E}">
        <p14:creationId xmlns:p14="http://schemas.microsoft.com/office/powerpoint/2010/main" xmlns="" val="20501700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a:t>
            </a:r>
          </a:p>
        </p:txBody>
      </p:sp>
      <p:pic>
        <p:nvPicPr>
          <p:cNvPr id="5" name="Content Placeholder 4" descr="Screen Shot 2016-04-21 at 5.01.45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6086" r="-36086"/>
          <a:stretch>
            <a:fillRect/>
          </a:stretch>
        </p:blipFill>
        <p:spPr/>
      </p:pic>
    </p:spTree>
    <p:extLst>
      <p:ext uri="{BB962C8B-B14F-4D97-AF65-F5344CB8AC3E}">
        <p14:creationId xmlns:p14="http://schemas.microsoft.com/office/powerpoint/2010/main" xmlns="" val="7001519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
            </a:r>
          </a:p>
        </p:txBody>
      </p:sp>
      <p:pic>
        <p:nvPicPr>
          <p:cNvPr id="4" name="Content Placeholder 3" descr="Screen Shot 2016-04-21 at 5.06.10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8181" r="-38181"/>
          <a:stretch>
            <a:fillRect/>
          </a:stretch>
        </p:blipFill>
        <p:spPr/>
      </p:pic>
    </p:spTree>
    <p:extLst>
      <p:ext uri="{BB962C8B-B14F-4D97-AF65-F5344CB8AC3E}">
        <p14:creationId xmlns:p14="http://schemas.microsoft.com/office/powerpoint/2010/main" xmlns="" val="13281531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4648200"/>
            <a:ext cx="7769225" cy="2209800"/>
          </a:xfrm>
        </p:spPr>
        <p:txBody>
          <a:bodyPr/>
          <a:lstStyle/>
          <a:p>
            <a:pPr algn="l">
              <a:lnSpc>
                <a:spcPct val="100000"/>
              </a:lnSpc>
              <a:spcBef>
                <a:spcPts val="0"/>
              </a:spcBef>
            </a:pPr>
            <a:r>
              <a:rPr lang="en-US" dirty="0" err="1"/>
              <a:t>Howie</a:t>
            </a:r>
            <a:r>
              <a:rPr lang="en-US" dirty="0"/>
              <a:t> Mell, MD, MPH, FACEP</a:t>
            </a:r>
          </a:p>
          <a:p>
            <a:pPr algn="l">
              <a:lnSpc>
                <a:spcPct val="100000"/>
              </a:lnSpc>
              <a:spcBef>
                <a:spcPts val="0"/>
              </a:spcBef>
            </a:pPr>
            <a:r>
              <a:rPr lang="en-US" dirty="0"/>
              <a:t>Reservist Emergency Physician</a:t>
            </a:r>
          </a:p>
          <a:p>
            <a:pPr algn="l">
              <a:lnSpc>
                <a:spcPct val="100000"/>
              </a:lnSpc>
              <a:spcBef>
                <a:spcPts val="0"/>
              </a:spcBef>
            </a:pPr>
            <a:r>
              <a:rPr lang="en-US" dirty="0" err="1"/>
              <a:t>Vituity</a:t>
            </a:r>
            <a:endParaRPr lang="en-US" dirty="0"/>
          </a:p>
          <a:p>
            <a:pPr algn="l">
              <a:lnSpc>
                <a:spcPct val="100000"/>
              </a:lnSpc>
              <a:spcBef>
                <a:spcPts val="0"/>
              </a:spcBef>
            </a:pPr>
            <a:r>
              <a:rPr lang="en-US" dirty="0"/>
              <a:t>Twitter: @</a:t>
            </a:r>
            <a:r>
              <a:rPr lang="en-US" dirty="0" err="1"/>
              <a:t>drhowiemell</a:t>
            </a:r>
            <a:r>
              <a:rPr lang="en-US" dirty="0"/>
              <a:t> #INACEP18</a:t>
            </a:r>
          </a:p>
        </p:txBody>
      </p:sp>
      <p:sp>
        <p:nvSpPr>
          <p:cNvPr id="3" name="Title 2"/>
          <p:cNvSpPr>
            <a:spLocks noGrp="1"/>
          </p:cNvSpPr>
          <p:nvPr>
            <p:ph type="ctrTitle"/>
          </p:nvPr>
        </p:nvSpPr>
        <p:spPr>
          <a:xfrm>
            <a:off x="685800" y="226080"/>
            <a:ext cx="7772400" cy="2963434"/>
          </a:xfrm>
        </p:spPr>
        <p:txBody>
          <a:bodyPr/>
          <a:lstStyle/>
          <a:p>
            <a:r>
              <a:rPr lang="en-US" sz="4400" i="1" dirty="0">
                <a:effectLst/>
              </a:rPr>
              <a:t>How to Swim in Quicksand: What Emergency Physicians Can Learn From Fighter Pilots, Marines, and the Architect of 'Shock and Awe’</a:t>
            </a:r>
            <a:endParaRPr lang="en-US" sz="4400" i="1" dirty="0"/>
          </a:p>
        </p:txBody>
      </p:sp>
    </p:spTree>
    <p:extLst>
      <p:ext uri="{BB962C8B-B14F-4D97-AF65-F5344CB8AC3E}">
        <p14:creationId xmlns:p14="http://schemas.microsoft.com/office/powerpoint/2010/main" xmlns="" val="6209986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
            </a:r>
          </a:p>
        </p:txBody>
      </p:sp>
      <p:sp>
        <p:nvSpPr>
          <p:cNvPr id="7" name="Text Placeholder 6"/>
          <p:cNvSpPr>
            <a:spLocks noGrp="1"/>
          </p:cNvSpPr>
          <p:nvPr>
            <p:ph type="body" idx="1"/>
          </p:nvPr>
        </p:nvSpPr>
        <p:spPr/>
        <p:txBody>
          <a:bodyPr/>
          <a:lstStyle/>
          <a:p>
            <a:r>
              <a:rPr lang="en-US" dirty="0"/>
              <a:t>Destructive Deduction</a:t>
            </a:r>
          </a:p>
        </p:txBody>
      </p:sp>
      <p:sp>
        <p:nvSpPr>
          <p:cNvPr id="8" name="Content Placeholder 7"/>
          <p:cNvSpPr>
            <a:spLocks noGrp="1"/>
          </p:cNvSpPr>
          <p:nvPr>
            <p:ph sz="half" idx="2"/>
          </p:nvPr>
        </p:nvSpPr>
        <p:spPr/>
        <p:txBody>
          <a:bodyPr/>
          <a:lstStyle/>
          <a:p>
            <a:r>
              <a:rPr lang="en-US" dirty="0"/>
              <a:t>Analyze and pull apart mental concepts into discrete parts or constitutive elements</a:t>
            </a:r>
          </a:p>
        </p:txBody>
      </p:sp>
      <p:sp>
        <p:nvSpPr>
          <p:cNvPr id="9" name="Text Placeholder 8"/>
          <p:cNvSpPr>
            <a:spLocks noGrp="1"/>
          </p:cNvSpPr>
          <p:nvPr>
            <p:ph type="body" sz="quarter" idx="3"/>
          </p:nvPr>
        </p:nvSpPr>
        <p:spPr/>
        <p:txBody>
          <a:bodyPr/>
          <a:lstStyle/>
          <a:p>
            <a:r>
              <a:rPr lang="en-US" dirty="0"/>
              <a:t>Creative Induction</a:t>
            </a:r>
          </a:p>
        </p:txBody>
      </p:sp>
      <p:sp>
        <p:nvSpPr>
          <p:cNvPr id="10" name="Content Placeholder 9"/>
          <p:cNvSpPr>
            <a:spLocks noGrp="1"/>
          </p:cNvSpPr>
          <p:nvPr>
            <p:ph sz="quarter" idx="4"/>
          </p:nvPr>
        </p:nvSpPr>
        <p:spPr/>
        <p:txBody>
          <a:bodyPr/>
          <a:lstStyle/>
          <a:p>
            <a:r>
              <a:rPr lang="en-US" dirty="0"/>
              <a:t>using the old fragments to form new mental concepts that more closely align with what is observed to be really happening.</a:t>
            </a:r>
          </a:p>
        </p:txBody>
      </p:sp>
    </p:spTree>
    <p:extLst>
      <p:ext uri="{BB962C8B-B14F-4D97-AF65-F5344CB8AC3E}">
        <p14:creationId xmlns:p14="http://schemas.microsoft.com/office/powerpoint/2010/main" xmlns="" val="24952448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
            </a:r>
          </a:p>
        </p:txBody>
      </p:sp>
      <p:pic>
        <p:nvPicPr>
          <p:cNvPr id="4" name="Content Placeholder 3" descr="Screen Shot 2016-04-21 at 5.06.10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8181" r="-38181"/>
          <a:stretch>
            <a:fillRect/>
          </a:stretch>
        </p:blipFill>
        <p:spPr/>
      </p:pic>
    </p:spTree>
    <p:extLst>
      <p:ext uri="{BB962C8B-B14F-4D97-AF65-F5344CB8AC3E}">
        <p14:creationId xmlns:p14="http://schemas.microsoft.com/office/powerpoint/2010/main" xmlns="" val="20296110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
            </a:r>
          </a:p>
        </p:txBody>
      </p:sp>
      <p:pic>
        <p:nvPicPr>
          <p:cNvPr id="4" name="Content Placeholder 3" descr="Screen Shot 2016-04-21 at 5.06.10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8181" r="-38181"/>
          <a:stretch>
            <a:fillRect/>
          </a:stretch>
        </p:blipFill>
        <p:spPr/>
      </p:pic>
    </p:spTree>
    <p:extLst>
      <p:ext uri="{BB962C8B-B14F-4D97-AF65-F5344CB8AC3E}">
        <p14:creationId xmlns:p14="http://schemas.microsoft.com/office/powerpoint/2010/main" xmlns="" val="38562739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Orient</a:t>
            </a:r>
          </a:p>
        </p:txBody>
      </p:sp>
      <p:sp>
        <p:nvSpPr>
          <p:cNvPr id="3" name="Content Placeholder 2"/>
          <p:cNvSpPr>
            <a:spLocks noGrp="1"/>
          </p:cNvSpPr>
          <p:nvPr>
            <p:ph idx="1"/>
          </p:nvPr>
        </p:nvSpPr>
        <p:spPr/>
        <p:txBody>
          <a:bodyPr/>
          <a:lstStyle/>
          <a:p>
            <a:r>
              <a:rPr lang="en-US" dirty="0"/>
              <a:t>Build a robust toolbox of mental models.</a:t>
            </a:r>
          </a:p>
        </p:txBody>
      </p:sp>
    </p:spTree>
    <p:extLst>
      <p:ext uri="{BB962C8B-B14F-4D97-AF65-F5344CB8AC3E}">
        <p14:creationId xmlns:p14="http://schemas.microsoft.com/office/powerpoint/2010/main" xmlns="" val="12057562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Orient</a:t>
            </a:r>
          </a:p>
        </p:txBody>
      </p:sp>
      <p:sp>
        <p:nvSpPr>
          <p:cNvPr id="3" name="Content Placeholder 2"/>
          <p:cNvSpPr>
            <a:spLocks noGrp="1"/>
          </p:cNvSpPr>
          <p:nvPr>
            <p:ph idx="1"/>
          </p:nvPr>
        </p:nvSpPr>
        <p:spPr/>
        <p:txBody>
          <a:bodyPr/>
          <a:lstStyle/>
          <a:p>
            <a:r>
              <a:rPr lang="en-US" dirty="0"/>
              <a:t>Build a robust toolbox of mental models.</a:t>
            </a:r>
          </a:p>
          <a:p>
            <a:r>
              <a:rPr lang="en-US" dirty="0"/>
              <a:t>Start destroying and creating mental models.</a:t>
            </a:r>
          </a:p>
        </p:txBody>
      </p:sp>
    </p:spTree>
    <p:extLst>
      <p:ext uri="{BB962C8B-B14F-4D97-AF65-F5344CB8AC3E}">
        <p14:creationId xmlns:p14="http://schemas.microsoft.com/office/powerpoint/2010/main" xmlns="" val="21861807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Orient</a:t>
            </a:r>
          </a:p>
        </p:txBody>
      </p:sp>
      <p:sp>
        <p:nvSpPr>
          <p:cNvPr id="3" name="Content Placeholder 2"/>
          <p:cNvSpPr>
            <a:spLocks noGrp="1"/>
          </p:cNvSpPr>
          <p:nvPr>
            <p:ph idx="1"/>
          </p:nvPr>
        </p:nvSpPr>
        <p:spPr/>
        <p:txBody>
          <a:bodyPr/>
          <a:lstStyle/>
          <a:p>
            <a:r>
              <a:rPr lang="en-US" dirty="0"/>
              <a:t>Build a robust toolbox of mental models.</a:t>
            </a:r>
          </a:p>
          <a:p>
            <a:r>
              <a:rPr lang="en-US" dirty="0"/>
              <a:t>Start destroying and creating mental models.</a:t>
            </a:r>
          </a:p>
          <a:p>
            <a:r>
              <a:rPr lang="en-US" dirty="0"/>
              <a:t>Never stop orienting.</a:t>
            </a:r>
          </a:p>
        </p:txBody>
      </p:sp>
    </p:spTree>
    <p:extLst>
      <p:ext uri="{BB962C8B-B14F-4D97-AF65-F5344CB8AC3E}">
        <p14:creationId xmlns:p14="http://schemas.microsoft.com/office/powerpoint/2010/main" xmlns="" val="9210433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Orient</a:t>
            </a:r>
          </a:p>
        </p:txBody>
      </p:sp>
      <p:sp>
        <p:nvSpPr>
          <p:cNvPr id="3" name="Content Placeholder 2"/>
          <p:cNvSpPr>
            <a:spLocks noGrp="1"/>
          </p:cNvSpPr>
          <p:nvPr>
            <p:ph idx="1"/>
          </p:nvPr>
        </p:nvSpPr>
        <p:spPr/>
        <p:txBody>
          <a:bodyPr/>
          <a:lstStyle/>
          <a:p>
            <a:r>
              <a:rPr lang="en-US" dirty="0"/>
              <a:t>Build a robust toolbox of mental models.</a:t>
            </a:r>
          </a:p>
          <a:p>
            <a:r>
              <a:rPr lang="en-US" dirty="0"/>
              <a:t>Start destroying and creating mental models.</a:t>
            </a:r>
          </a:p>
          <a:p>
            <a:r>
              <a:rPr lang="en-US" dirty="0"/>
              <a:t>Never stop orienting.</a:t>
            </a:r>
          </a:p>
          <a:p>
            <a:r>
              <a:rPr lang="en-US" dirty="0"/>
              <a:t>Try to validate mental models before operation.</a:t>
            </a:r>
          </a:p>
        </p:txBody>
      </p:sp>
    </p:spTree>
    <p:extLst>
      <p:ext uri="{BB962C8B-B14F-4D97-AF65-F5344CB8AC3E}">
        <p14:creationId xmlns:p14="http://schemas.microsoft.com/office/powerpoint/2010/main" xmlns="" val="249091129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Decide (Hypothesis)</a:t>
            </a:r>
          </a:p>
        </p:txBody>
      </p:sp>
      <p:pic>
        <p:nvPicPr>
          <p:cNvPr id="4" name="Content Placeholder 3" descr="Screen Shot 2016-04-21 at 5.23.02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92553" r="-92553"/>
          <a:stretch>
            <a:fillRect/>
          </a:stretch>
        </p:blipFill>
        <p:spPr/>
      </p:pic>
    </p:spTree>
    <p:extLst>
      <p:ext uri="{BB962C8B-B14F-4D97-AF65-F5344CB8AC3E}">
        <p14:creationId xmlns:p14="http://schemas.microsoft.com/office/powerpoint/2010/main" xmlns="" val="235573784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Decide (Hypothesis)</a:t>
            </a:r>
          </a:p>
        </p:txBody>
      </p:sp>
      <p:pic>
        <p:nvPicPr>
          <p:cNvPr id="4" name="Content Placeholder 3" descr="Screen Shot 2016-04-21 at 5.23.02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92553" r="-92553"/>
          <a:stretch>
            <a:fillRect/>
          </a:stretch>
        </p:blipFill>
        <p:spPr/>
      </p:pic>
    </p:spTree>
    <p:extLst>
      <p:ext uri="{BB962C8B-B14F-4D97-AF65-F5344CB8AC3E}">
        <p14:creationId xmlns:p14="http://schemas.microsoft.com/office/powerpoint/2010/main" xmlns="" val="35364076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(Test)</a:t>
            </a:r>
          </a:p>
        </p:txBody>
      </p:sp>
      <p:pic>
        <p:nvPicPr>
          <p:cNvPr id="4" name="Content Placeholder 3" descr="Screen Shot 2016-04-21 at 5.25.44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53726" r="-153726"/>
          <a:stretch>
            <a:fillRect/>
          </a:stretch>
        </p:blipFill>
        <p:spPr/>
      </p:pic>
    </p:spTree>
    <p:extLst>
      <p:ext uri="{BB962C8B-B14F-4D97-AF65-F5344CB8AC3E}">
        <p14:creationId xmlns:p14="http://schemas.microsoft.com/office/powerpoint/2010/main" xmlns="" val="9702549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1 versus System 2</a:t>
            </a:r>
          </a:p>
        </p:txBody>
      </p:sp>
      <p:sp>
        <p:nvSpPr>
          <p:cNvPr id="4" name="Text Placeholder 3"/>
          <p:cNvSpPr>
            <a:spLocks noGrp="1"/>
          </p:cNvSpPr>
          <p:nvPr>
            <p:ph type="body" idx="1"/>
          </p:nvPr>
        </p:nvSpPr>
        <p:spPr/>
        <p:txBody>
          <a:bodyPr/>
          <a:lstStyle/>
          <a:p>
            <a:r>
              <a:rPr lang="en-US" sz="4000" dirty="0"/>
              <a:t>System 1</a:t>
            </a:r>
          </a:p>
        </p:txBody>
      </p:sp>
      <p:sp>
        <p:nvSpPr>
          <p:cNvPr id="5" name="Content Placeholder 4"/>
          <p:cNvSpPr>
            <a:spLocks noGrp="1"/>
          </p:cNvSpPr>
          <p:nvPr>
            <p:ph sz="half" idx="2"/>
          </p:nvPr>
        </p:nvSpPr>
        <p:spPr/>
        <p:txBody>
          <a:bodyPr/>
          <a:lstStyle/>
          <a:p>
            <a:r>
              <a:rPr lang="en-US" sz="3200" dirty="0"/>
              <a:t>Kirk</a:t>
            </a:r>
          </a:p>
          <a:p>
            <a:pPr lvl="1"/>
            <a:r>
              <a:rPr lang="en-US" sz="2800" dirty="0"/>
              <a:t>Quick</a:t>
            </a:r>
          </a:p>
          <a:p>
            <a:pPr lvl="1"/>
            <a:r>
              <a:rPr lang="en-US" sz="2800" dirty="0"/>
              <a:t>“Lazy”</a:t>
            </a:r>
          </a:p>
          <a:p>
            <a:pPr lvl="1"/>
            <a:r>
              <a:rPr lang="en-US" sz="2800" dirty="0"/>
              <a:t>Go by feel</a:t>
            </a:r>
          </a:p>
          <a:p>
            <a:pPr marL="0" indent="-9525">
              <a:buNone/>
            </a:pPr>
            <a:r>
              <a:rPr lang="en-US" sz="3200" dirty="0"/>
              <a:t>Realm of experts!</a:t>
            </a:r>
          </a:p>
        </p:txBody>
      </p:sp>
      <p:sp>
        <p:nvSpPr>
          <p:cNvPr id="6" name="Text Placeholder 5"/>
          <p:cNvSpPr>
            <a:spLocks noGrp="1"/>
          </p:cNvSpPr>
          <p:nvPr>
            <p:ph type="body" sz="quarter" idx="3"/>
          </p:nvPr>
        </p:nvSpPr>
        <p:spPr/>
        <p:txBody>
          <a:bodyPr/>
          <a:lstStyle/>
          <a:p>
            <a:r>
              <a:rPr lang="en-US" sz="4000" dirty="0"/>
              <a:t>System 2</a:t>
            </a:r>
          </a:p>
        </p:txBody>
      </p:sp>
      <p:sp>
        <p:nvSpPr>
          <p:cNvPr id="7" name="Content Placeholder 6"/>
          <p:cNvSpPr>
            <a:spLocks noGrp="1"/>
          </p:cNvSpPr>
          <p:nvPr>
            <p:ph sz="quarter" idx="4"/>
          </p:nvPr>
        </p:nvSpPr>
        <p:spPr/>
        <p:txBody>
          <a:bodyPr/>
          <a:lstStyle/>
          <a:p>
            <a:r>
              <a:rPr lang="en-US" sz="3200" dirty="0"/>
              <a:t>Spock</a:t>
            </a:r>
          </a:p>
          <a:p>
            <a:pPr lvl="1"/>
            <a:r>
              <a:rPr lang="en-US" sz="2800" dirty="0"/>
              <a:t>Thoughtful</a:t>
            </a:r>
          </a:p>
          <a:p>
            <a:pPr lvl="1"/>
            <a:r>
              <a:rPr lang="en-US" sz="2800" dirty="0"/>
              <a:t>Slow and Deliberative</a:t>
            </a:r>
          </a:p>
          <a:p>
            <a:pPr lvl="1"/>
            <a:r>
              <a:rPr lang="en-US" sz="2800" dirty="0"/>
              <a:t>Darling of the psych world</a:t>
            </a:r>
            <a:endParaRPr lang="en-US" sz="3200" dirty="0"/>
          </a:p>
          <a:p>
            <a:pPr marL="0" indent="-9525">
              <a:buNone/>
            </a:pPr>
            <a:r>
              <a:rPr lang="en-US" sz="3200" dirty="0"/>
              <a:t>Taught not experienced</a:t>
            </a:r>
          </a:p>
          <a:p>
            <a:pPr lvl="1"/>
            <a:endParaRPr lang="en-US" dirty="0"/>
          </a:p>
        </p:txBody>
      </p:sp>
    </p:spTree>
    <p:extLst>
      <p:ext uri="{BB962C8B-B14F-4D97-AF65-F5344CB8AC3E}">
        <p14:creationId xmlns:p14="http://schemas.microsoft.com/office/powerpoint/2010/main" xmlns="" val="229519656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(Test)</a:t>
            </a:r>
          </a:p>
        </p:txBody>
      </p:sp>
      <p:pic>
        <p:nvPicPr>
          <p:cNvPr id="4" name="Content Placeholder 3" descr="Screen Shot 2016-04-21 at 5.25.44 PM.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53726" r="-153726"/>
          <a:stretch>
            <a:fillRect/>
          </a:stretch>
        </p:blipFill>
        <p:spPr/>
      </p:pic>
    </p:spTree>
    <p:extLst>
      <p:ext uri="{BB962C8B-B14F-4D97-AF65-F5344CB8AC3E}">
        <p14:creationId xmlns:p14="http://schemas.microsoft.com/office/powerpoint/2010/main" xmlns="" val="22539399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about Tempo</a:t>
            </a:r>
          </a:p>
        </p:txBody>
      </p:sp>
      <p:pic>
        <p:nvPicPr>
          <p:cNvPr id="4" name="Content Placeholder 3" descr="nascar-top-speed_fc228672-3570-441a-88fc-4744ee82d8d9.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310" b="-3310"/>
          <a:stretch>
            <a:fillRect/>
          </a:stretch>
        </p:blipFill>
        <p:spPr/>
      </p:pic>
    </p:spTree>
    <p:extLst>
      <p:ext uri="{BB962C8B-B14F-4D97-AF65-F5344CB8AC3E}">
        <p14:creationId xmlns:p14="http://schemas.microsoft.com/office/powerpoint/2010/main" xmlns="" val="20375276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lets take this to the real world</a:t>
            </a:r>
            <a:r>
              <a:rPr lang="is-IS" dirty="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13819157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The Case</a:t>
            </a:r>
          </a:p>
        </p:txBody>
      </p:sp>
      <p:sp>
        <p:nvSpPr>
          <p:cNvPr id="27651" name="Rectangle 3"/>
          <p:cNvSpPr>
            <a:spLocks noGrp="1" noChangeArrowheads="1"/>
          </p:cNvSpPr>
          <p:nvPr>
            <p:ph type="body" idx="1"/>
          </p:nvPr>
        </p:nvSpPr>
        <p:spPr/>
        <p:txBody>
          <a:bodyPr/>
          <a:lstStyle/>
          <a:p>
            <a:r>
              <a:rPr lang="en-US"/>
              <a:t>The patient is a 60ish year old Cambodian male</a:t>
            </a:r>
          </a:p>
          <a:p>
            <a:r>
              <a:rPr lang="en-US"/>
              <a:t>He is cyanotic, tachypneic, tachycardic and hypertensive </a:t>
            </a:r>
          </a:p>
        </p:txBody>
      </p:sp>
    </p:spTree>
    <p:extLst>
      <p:ext uri="{BB962C8B-B14F-4D97-AF65-F5344CB8AC3E}">
        <p14:creationId xmlns:p14="http://schemas.microsoft.com/office/powerpoint/2010/main" xmlns="" val="6592187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The Case</a:t>
            </a:r>
          </a:p>
        </p:txBody>
      </p:sp>
      <p:sp>
        <p:nvSpPr>
          <p:cNvPr id="28675" name="Rectangle 3"/>
          <p:cNvSpPr>
            <a:spLocks noGrp="1" noChangeArrowheads="1"/>
          </p:cNvSpPr>
          <p:nvPr>
            <p:ph type="body" idx="1"/>
          </p:nvPr>
        </p:nvSpPr>
        <p:spPr/>
        <p:txBody>
          <a:bodyPr/>
          <a:lstStyle/>
          <a:p>
            <a:r>
              <a:rPr lang="en-US"/>
              <a:t>He was brought in by paramedics who state that he had been in some respiratory distress </a:t>
            </a:r>
          </a:p>
          <a:p>
            <a:pPr lvl="1"/>
            <a:r>
              <a:rPr lang="en-US"/>
              <a:t>received an albuterol via nebulizer en route. </a:t>
            </a:r>
          </a:p>
        </p:txBody>
      </p:sp>
    </p:spTree>
    <p:extLst>
      <p:ext uri="{BB962C8B-B14F-4D97-AF65-F5344CB8AC3E}">
        <p14:creationId xmlns:p14="http://schemas.microsoft.com/office/powerpoint/2010/main" xmlns="" val="3564682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The Case</a:t>
            </a:r>
          </a:p>
        </p:txBody>
      </p:sp>
      <p:sp>
        <p:nvSpPr>
          <p:cNvPr id="29699" name="Rectangle 3"/>
          <p:cNvSpPr>
            <a:spLocks noGrp="1" noChangeArrowheads="1"/>
          </p:cNvSpPr>
          <p:nvPr>
            <p:ph type="body" idx="1"/>
          </p:nvPr>
        </p:nvSpPr>
        <p:spPr/>
        <p:txBody>
          <a:bodyPr/>
          <a:lstStyle/>
          <a:p>
            <a:r>
              <a:rPr lang="en-US"/>
              <a:t>HPI</a:t>
            </a:r>
          </a:p>
          <a:p>
            <a:pPr lvl="1"/>
            <a:r>
              <a:rPr lang="en-US"/>
              <a:t>Sudden onset of respiratory distress after direct inhalation of some gas that was produced after mixing household cleaning products that included sodium hydroxide, chloride and bleach.</a:t>
            </a:r>
          </a:p>
        </p:txBody>
      </p:sp>
    </p:spTree>
    <p:extLst>
      <p:ext uri="{BB962C8B-B14F-4D97-AF65-F5344CB8AC3E}">
        <p14:creationId xmlns:p14="http://schemas.microsoft.com/office/powerpoint/2010/main" xmlns="" val="71142085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The Case</a:t>
            </a:r>
          </a:p>
        </p:txBody>
      </p:sp>
      <p:sp>
        <p:nvSpPr>
          <p:cNvPr id="30723" name="Rectangle 3"/>
          <p:cNvSpPr>
            <a:spLocks noGrp="1" noChangeArrowheads="1"/>
          </p:cNvSpPr>
          <p:nvPr>
            <p:ph type="body" idx="1"/>
          </p:nvPr>
        </p:nvSpPr>
        <p:spPr/>
        <p:txBody>
          <a:bodyPr/>
          <a:lstStyle/>
          <a:p>
            <a:r>
              <a:rPr lang="en-US" dirty="0"/>
              <a:t>HPI</a:t>
            </a:r>
          </a:p>
          <a:p>
            <a:pPr lvl="1"/>
            <a:r>
              <a:rPr lang="en-US" dirty="0"/>
              <a:t>He was cleaning a drain in the bathroom when this happened</a:t>
            </a:r>
          </a:p>
          <a:p>
            <a:pPr lvl="1"/>
            <a:r>
              <a:rPr lang="en-US" dirty="0"/>
              <a:t>The patient spent a significant amount of time in the bathroom trying to open up a vent</a:t>
            </a:r>
          </a:p>
          <a:p>
            <a:pPr lvl="1"/>
            <a:r>
              <a:rPr lang="en-US" dirty="0"/>
              <a:t>He fell off a stool and struck his shoulder, unknown LOC. He was not immobilized by EMS.</a:t>
            </a:r>
          </a:p>
          <a:p>
            <a:pPr lvl="1"/>
            <a:endParaRPr lang="en-US" dirty="0"/>
          </a:p>
        </p:txBody>
      </p:sp>
    </p:spTree>
    <p:extLst>
      <p:ext uri="{BB962C8B-B14F-4D97-AF65-F5344CB8AC3E}">
        <p14:creationId xmlns:p14="http://schemas.microsoft.com/office/powerpoint/2010/main" xmlns="" val="203433947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The Case</a:t>
            </a:r>
          </a:p>
        </p:txBody>
      </p:sp>
      <p:sp>
        <p:nvSpPr>
          <p:cNvPr id="31747" name="Rectangle 3"/>
          <p:cNvSpPr>
            <a:spLocks noGrp="1" noChangeArrowheads="1"/>
          </p:cNvSpPr>
          <p:nvPr>
            <p:ph type="body" idx="1"/>
          </p:nvPr>
        </p:nvSpPr>
        <p:spPr/>
        <p:txBody>
          <a:bodyPr/>
          <a:lstStyle/>
          <a:p>
            <a:r>
              <a:rPr lang="en-US" altLang="ja-JP" dirty="0">
                <a:latin typeface="Arial"/>
              </a:rPr>
              <a:t>The Trauma Team was activated and primary assessment, </a:t>
            </a:r>
            <a:r>
              <a:rPr lang="en-US" altLang="ja-JP" dirty="0" err="1">
                <a:latin typeface="Arial"/>
              </a:rPr>
              <a:t>eFAST</a:t>
            </a:r>
            <a:r>
              <a:rPr lang="en-US" altLang="ja-JP" dirty="0">
                <a:latin typeface="Arial"/>
              </a:rPr>
              <a:t>, and secondary assessment performed. The patient was immobilized due to the fall (hey, this was 2006 after all)!</a:t>
            </a:r>
            <a:endParaRPr lang="en-US" dirty="0"/>
          </a:p>
          <a:p>
            <a:pPr lvl="1"/>
            <a:endParaRPr lang="en-US" dirty="0"/>
          </a:p>
        </p:txBody>
      </p:sp>
    </p:spTree>
    <p:extLst>
      <p:ext uri="{BB962C8B-B14F-4D97-AF65-F5344CB8AC3E}">
        <p14:creationId xmlns:p14="http://schemas.microsoft.com/office/powerpoint/2010/main" xmlns="" val="13496184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The Case</a:t>
            </a:r>
          </a:p>
        </p:txBody>
      </p:sp>
      <p:sp>
        <p:nvSpPr>
          <p:cNvPr id="31747" name="Rectangle 3"/>
          <p:cNvSpPr>
            <a:spLocks noGrp="1" noChangeArrowheads="1"/>
          </p:cNvSpPr>
          <p:nvPr>
            <p:ph type="body" idx="1"/>
          </p:nvPr>
        </p:nvSpPr>
        <p:spPr/>
        <p:txBody>
          <a:bodyPr/>
          <a:lstStyle/>
          <a:p>
            <a:r>
              <a:rPr lang="ja-JP" altLang="en-US">
                <a:latin typeface="Arial"/>
              </a:rPr>
              <a:t>“</a:t>
            </a:r>
            <a:r>
              <a:rPr lang="en-US"/>
              <a:t>He was in severe respiratory distress, and given his history and symptoms, we did feel he would benefit from endotracheal intubation.</a:t>
            </a:r>
            <a:r>
              <a:rPr lang="ja-JP" altLang="en-US">
                <a:latin typeface="Arial"/>
              </a:rPr>
              <a:t>”</a:t>
            </a:r>
            <a:endParaRPr lang="en-US"/>
          </a:p>
          <a:p>
            <a:pPr lvl="1"/>
            <a:r>
              <a:rPr lang="en-US"/>
              <a:t>He was successfully intubated on the first attempt</a:t>
            </a:r>
          </a:p>
          <a:p>
            <a:pPr lvl="1"/>
            <a:endParaRPr lang="en-US"/>
          </a:p>
        </p:txBody>
      </p:sp>
    </p:spTree>
    <p:extLst>
      <p:ext uri="{BB962C8B-B14F-4D97-AF65-F5344CB8AC3E}">
        <p14:creationId xmlns:p14="http://schemas.microsoft.com/office/powerpoint/2010/main" xmlns="" val="161239198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The case…</a:t>
            </a:r>
          </a:p>
        </p:txBody>
      </p:sp>
      <p:sp>
        <p:nvSpPr>
          <p:cNvPr id="26627" name="Rectangle 3"/>
          <p:cNvSpPr>
            <a:spLocks noGrp="1" noChangeArrowheads="1"/>
          </p:cNvSpPr>
          <p:nvPr>
            <p:ph type="body" idx="1"/>
          </p:nvPr>
        </p:nvSpPr>
        <p:spPr/>
        <p:txBody>
          <a:bodyPr/>
          <a:lstStyle/>
          <a:p>
            <a:r>
              <a:rPr lang="en-US"/>
              <a:t>Patient has been intubated and is on a vent.</a:t>
            </a:r>
          </a:p>
          <a:p>
            <a:r>
              <a:rPr lang="en-US"/>
              <a:t>What tests would you order now?</a:t>
            </a:r>
          </a:p>
        </p:txBody>
      </p:sp>
    </p:spTree>
    <p:extLst>
      <p:ext uri="{BB962C8B-B14F-4D97-AF65-F5344CB8AC3E}">
        <p14:creationId xmlns:p14="http://schemas.microsoft.com/office/powerpoint/2010/main" xmlns="" val="17276991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1 versus System 2</a:t>
            </a:r>
          </a:p>
        </p:txBody>
      </p:sp>
      <p:sp>
        <p:nvSpPr>
          <p:cNvPr id="4" name="Text Placeholder 3"/>
          <p:cNvSpPr>
            <a:spLocks noGrp="1"/>
          </p:cNvSpPr>
          <p:nvPr>
            <p:ph type="body" idx="1"/>
          </p:nvPr>
        </p:nvSpPr>
        <p:spPr/>
        <p:txBody>
          <a:bodyPr/>
          <a:lstStyle/>
          <a:p>
            <a:r>
              <a:rPr lang="en-US" sz="4000" dirty="0"/>
              <a:t>System 1</a:t>
            </a:r>
          </a:p>
        </p:txBody>
      </p:sp>
      <p:sp>
        <p:nvSpPr>
          <p:cNvPr id="5" name="Content Placeholder 4"/>
          <p:cNvSpPr>
            <a:spLocks noGrp="1"/>
          </p:cNvSpPr>
          <p:nvPr>
            <p:ph sz="half" idx="2"/>
          </p:nvPr>
        </p:nvSpPr>
        <p:spPr/>
        <p:txBody>
          <a:bodyPr/>
          <a:lstStyle/>
          <a:p>
            <a:r>
              <a:rPr lang="en-US" sz="3200" dirty="0"/>
              <a:t>Kirk</a:t>
            </a:r>
          </a:p>
          <a:p>
            <a:pPr lvl="1"/>
            <a:r>
              <a:rPr lang="en-US" sz="2800" dirty="0"/>
              <a:t>Quick</a:t>
            </a:r>
          </a:p>
          <a:p>
            <a:pPr lvl="1"/>
            <a:r>
              <a:rPr lang="en-US" sz="2800" dirty="0"/>
              <a:t>“Lazy”</a:t>
            </a:r>
          </a:p>
          <a:p>
            <a:pPr lvl="1"/>
            <a:r>
              <a:rPr lang="en-US" sz="2800" dirty="0"/>
              <a:t>Go by feel</a:t>
            </a:r>
          </a:p>
          <a:p>
            <a:pPr marL="0" indent="-9525">
              <a:buNone/>
            </a:pPr>
            <a:r>
              <a:rPr lang="en-US" sz="3200" dirty="0"/>
              <a:t>Realm of experts!</a:t>
            </a:r>
          </a:p>
        </p:txBody>
      </p:sp>
      <p:sp>
        <p:nvSpPr>
          <p:cNvPr id="6" name="Text Placeholder 5"/>
          <p:cNvSpPr>
            <a:spLocks noGrp="1"/>
          </p:cNvSpPr>
          <p:nvPr>
            <p:ph type="body" sz="quarter" idx="3"/>
          </p:nvPr>
        </p:nvSpPr>
        <p:spPr/>
        <p:txBody>
          <a:bodyPr/>
          <a:lstStyle/>
          <a:p>
            <a:r>
              <a:rPr lang="en-US" sz="4000" dirty="0"/>
              <a:t>System 2</a:t>
            </a:r>
          </a:p>
        </p:txBody>
      </p:sp>
      <p:sp>
        <p:nvSpPr>
          <p:cNvPr id="7" name="Content Placeholder 6"/>
          <p:cNvSpPr>
            <a:spLocks noGrp="1"/>
          </p:cNvSpPr>
          <p:nvPr>
            <p:ph sz="quarter" idx="4"/>
          </p:nvPr>
        </p:nvSpPr>
        <p:spPr/>
        <p:txBody>
          <a:bodyPr/>
          <a:lstStyle/>
          <a:p>
            <a:r>
              <a:rPr lang="en-US" sz="3200" dirty="0"/>
              <a:t>Spock</a:t>
            </a:r>
          </a:p>
          <a:p>
            <a:pPr lvl="1"/>
            <a:r>
              <a:rPr lang="en-US" sz="2800" dirty="0"/>
              <a:t>Thoughtful</a:t>
            </a:r>
          </a:p>
          <a:p>
            <a:pPr lvl="1"/>
            <a:r>
              <a:rPr lang="en-US" sz="2800" dirty="0"/>
              <a:t>Slow and Deliberative</a:t>
            </a:r>
          </a:p>
          <a:p>
            <a:pPr lvl="1"/>
            <a:r>
              <a:rPr lang="en-US" sz="2800" dirty="0"/>
              <a:t>Darling of the psych world</a:t>
            </a:r>
            <a:endParaRPr lang="en-US" sz="3200" dirty="0"/>
          </a:p>
          <a:p>
            <a:pPr marL="0" indent="-9525">
              <a:buNone/>
            </a:pPr>
            <a:r>
              <a:rPr lang="en-US" sz="3200" dirty="0"/>
              <a:t>Taught not experienced</a:t>
            </a:r>
          </a:p>
          <a:p>
            <a:pPr lvl="1"/>
            <a:endParaRPr lang="en-US" dirty="0"/>
          </a:p>
        </p:txBody>
      </p:sp>
    </p:spTree>
    <p:extLst>
      <p:ext uri="{BB962C8B-B14F-4D97-AF65-F5344CB8AC3E}">
        <p14:creationId xmlns:p14="http://schemas.microsoft.com/office/powerpoint/2010/main" xmlns="" val="33352781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The case…</a:t>
            </a:r>
          </a:p>
        </p:txBody>
      </p:sp>
      <p:sp>
        <p:nvSpPr>
          <p:cNvPr id="32771" name="Rectangle 3"/>
          <p:cNvSpPr>
            <a:spLocks noGrp="1" noChangeArrowheads="1"/>
          </p:cNvSpPr>
          <p:nvPr>
            <p:ph type="body" idx="1"/>
          </p:nvPr>
        </p:nvSpPr>
        <p:spPr/>
        <p:txBody>
          <a:bodyPr/>
          <a:lstStyle/>
          <a:p>
            <a:r>
              <a:rPr lang="en-US"/>
              <a:t>History</a:t>
            </a:r>
          </a:p>
          <a:p>
            <a:pPr lvl="1"/>
            <a:r>
              <a:rPr lang="en-US"/>
              <a:t>1.  Left thalamic CVA November 2005 with hemisensory and dyscoordination deficits.</a:t>
            </a:r>
          </a:p>
          <a:p>
            <a:pPr lvl="1"/>
            <a:r>
              <a:rPr lang="en-US"/>
              <a:t>2.  Cirrhosis secondary to Hep B</a:t>
            </a:r>
          </a:p>
          <a:p>
            <a:pPr lvl="1"/>
            <a:r>
              <a:rPr lang="en-US"/>
              <a:t>3.  Grade 1 esophageal varices secondary to cirrhosis.</a:t>
            </a:r>
          </a:p>
          <a:p>
            <a:pPr lvl="1"/>
            <a:r>
              <a:rPr lang="en-US"/>
              <a:t>4.  Hepatoma status post radiofrequency ablation in March 2003.</a:t>
            </a:r>
          </a:p>
        </p:txBody>
      </p:sp>
    </p:spTree>
    <p:extLst>
      <p:ext uri="{BB962C8B-B14F-4D97-AF65-F5344CB8AC3E}">
        <p14:creationId xmlns:p14="http://schemas.microsoft.com/office/powerpoint/2010/main" xmlns="" val="226907753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The case…</a:t>
            </a:r>
          </a:p>
        </p:txBody>
      </p:sp>
      <p:sp>
        <p:nvSpPr>
          <p:cNvPr id="33795" name="Rectangle 3"/>
          <p:cNvSpPr>
            <a:spLocks noGrp="1" noChangeArrowheads="1"/>
          </p:cNvSpPr>
          <p:nvPr>
            <p:ph type="body" idx="1"/>
          </p:nvPr>
        </p:nvSpPr>
        <p:spPr/>
        <p:txBody>
          <a:bodyPr/>
          <a:lstStyle/>
          <a:p>
            <a:r>
              <a:rPr lang="en-US"/>
              <a:t>History</a:t>
            </a:r>
          </a:p>
          <a:p>
            <a:pPr lvl="1"/>
            <a:r>
              <a:rPr lang="en-US"/>
              <a:t>5.  GERD</a:t>
            </a:r>
          </a:p>
          <a:p>
            <a:pPr lvl="1"/>
            <a:r>
              <a:rPr lang="en-US"/>
              <a:t>6.  Loeffler's pneumonia due to Strongyloides infection</a:t>
            </a:r>
          </a:p>
          <a:p>
            <a:pPr lvl="1"/>
            <a:r>
              <a:rPr lang="en-US"/>
              <a:t>7.  Diverticulitis</a:t>
            </a:r>
          </a:p>
          <a:p>
            <a:pPr lvl="1"/>
            <a:r>
              <a:rPr lang="en-US"/>
              <a:t>8.  Chronic gastritis with recurrent H. pylori infection</a:t>
            </a:r>
          </a:p>
        </p:txBody>
      </p:sp>
    </p:spTree>
    <p:extLst>
      <p:ext uri="{BB962C8B-B14F-4D97-AF65-F5344CB8AC3E}">
        <p14:creationId xmlns:p14="http://schemas.microsoft.com/office/powerpoint/2010/main" xmlns="" val="255037306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The case…</a:t>
            </a:r>
          </a:p>
        </p:txBody>
      </p:sp>
      <p:sp>
        <p:nvSpPr>
          <p:cNvPr id="34819" name="Rectangle 3"/>
          <p:cNvSpPr>
            <a:spLocks noGrp="1" noChangeArrowheads="1"/>
          </p:cNvSpPr>
          <p:nvPr>
            <p:ph type="body" idx="1"/>
          </p:nvPr>
        </p:nvSpPr>
        <p:spPr/>
        <p:txBody>
          <a:bodyPr/>
          <a:lstStyle/>
          <a:p>
            <a:r>
              <a:rPr lang="en-US"/>
              <a:t>History</a:t>
            </a:r>
          </a:p>
          <a:p>
            <a:pPr lvl="1"/>
            <a:r>
              <a:rPr lang="en-US"/>
              <a:t>9.  Chronic mild eosinophilia and neutropenia dating back to 1997.</a:t>
            </a:r>
          </a:p>
          <a:p>
            <a:pPr lvl="1"/>
            <a:r>
              <a:rPr lang="en-US"/>
              <a:t>10. Mild intermittent asthma.</a:t>
            </a:r>
          </a:p>
          <a:p>
            <a:pPr lvl="1"/>
            <a:r>
              <a:rPr lang="en-US"/>
              <a:t>11.  Left bicipital tendonitis status post injection May 2004.</a:t>
            </a:r>
          </a:p>
          <a:p>
            <a:pPr lvl="1"/>
            <a:r>
              <a:rPr lang="en-US"/>
              <a:t>12.  Tobacco addiction.</a:t>
            </a:r>
          </a:p>
          <a:p>
            <a:pPr lvl="1"/>
            <a:endParaRPr lang="en-US"/>
          </a:p>
        </p:txBody>
      </p:sp>
    </p:spTree>
    <p:extLst>
      <p:ext uri="{BB962C8B-B14F-4D97-AF65-F5344CB8AC3E}">
        <p14:creationId xmlns:p14="http://schemas.microsoft.com/office/powerpoint/2010/main" xmlns="" val="215687702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The case…</a:t>
            </a:r>
          </a:p>
        </p:txBody>
      </p:sp>
      <p:sp>
        <p:nvSpPr>
          <p:cNvPr id="35843" name="Rectangle 3"/>
          <p:cNvSpPr>
            <a:spLocks noGrp="1" noChangeArrowheads="1"/>
          </p:cNvSpPr>
          <p:nvPr>
            <p:ph type="body" idx="1"/>
          </p:nvPr>
        </p:nvSpPr>
        <p:spPr/>
        <p:txBody>
          <a:bodyPr/>
          <a:lstStyle/>
          <a:p>
            <a:r>
              <a:rPr lang="en-US"/>
              <a:t>Meds</a:t>
            </a:r>
          </a:p>
          <a:p>
            <a:pPr lvl="1"/>
            <a:r>
              <a:rPr lang="en-US"/>
              <a:t>Tylenol, Aspirin,Calcium Polycarbophil (Fiber), Colace, Glipizide, Lisinopril, Pantoprazole, Simvastatin, Senna, and Tramadol</a:t>
            </a:r>
          </a:p>
        </p:txBody>
      </p:sp>
    </p:spTree>
    <p:extLst>
      <p:ext uri="{BB962C8B-B14F-4D97-AF65-F5344CB8AC3E}">
        <p14:creationId xmlns:p14="http://schemas.microsoft.com/office/powerpoint/2010/main" xmlns="" val="298313094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The case…</a:t>
            </a:r>
          </a:p>
        </p:txBody>
      </p:sp>
      <p:graphicFrame>
        <p:nvGraphicFramePr>
          <p:cNvPr id="36868" name="Object 4"/>
          <p:cNvGraphicFramePr>
            <a:graphicFrameLocks noGrp="1" noChangeAspect="1"/>
          </p:cNvGraphicFramePr>
          <p:nvPr>
            <p:ph idx="1"/>
            <p:extLst>
              <p:ext uri="{D42A27DB-BD31-4B8C-83A1-F6EECF244321}">
                <p14:modId xmlns:p14="http://schemas.microsoft.com/office/powerpoint/2010/main" xmlns="" val="2568343170"/>
              </p:ext>
            </p:extLst>
          </p:nvPr>
        </p:nvGraphicFramePr>
        <p:xfrm>
          <a:off x="1219200" y="1600200"/>
          <a:ext cx="6858000" cy="5148263"/>
        </p:xfrm>
        <a:graphic>
          <a:graphicData uri="http://schemas.openxmlformats.org/presentationml/2006/ole">
            <p:oleObj spid="_x0000_s12307" name="Acrobat Document" r:id="rId3" imgW="7542857" imgH="5830114" progId="AcroExch.Document.DC">
              <p:embed/>
            </p:oleObj>
          </a:graphicData>
        </a:graphic>
      </p:graphicFrame>
      <p:sp>
        <p:nvSpPr>
          <p:cNvPr id="2" name="Rectangle 1">
            <a:extLst>
              <a:ext uri="{FF2B5EF4-FFF2-40B4-BE49-F238E27FC236}">
                <a16:creationId xmlns:a16="http://schemas.microsoft.com/office/drawing/2014/main" xmlns="" id="{23B746FE-EA9C-DA43-A422-056E937C42AB}"/>
              </a:ext>
            </a:extLst>
          </p:cNvPr>
          <p:cNvSpPr/>
          <p:nvPr/>
        </p:nvSpPr>
        <p:spPr bwMode="auto">
          <a:xfrm>
            <a:off x="1272988" y="1600200"/>
            <a:ext cx="5109883" cy="96370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xmlns="" val="237342353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The case…</a:t>
            </a:r>
          </a:p>
        </p:txBody>
      </p:sp>
      <p:sp>
        <p:nvSpPr>
          <p:cNvPr id="38917" name="Rectangle 5"/>
          <p:cNvSpPr>
            <a:spLocks noGrp="1" noChangeArrowheads="1"/>
          </p:cNvSpPr>
          <p:nvPr>
            <p:ph type="body" idx="1"/>
          </p:nvPr>
        </p:nvSpPr>
        <p:spPr/>
        <p:txBody>
          <a:bodyPr/>
          <a:lstStyle/>
          <a:p>
            <a:r>
              <a:rPr lang="en-US"/>
              <a:t>Emergency coronary angiography was performed which demonstrated a severe left main artery stenosis and severe proximal LAD stenosis.  </a:t>
            </a:r>
          </a:p>
          <a:p>
            <a:r>
              <a:rPr lang="en-US"/>
              <a:t>There was TIMI 3 flow in all vessels and there was over 50%, spontaneous, ST elevation resolution.</a:t>
            </a:r>
          </a:p>
        </p:txBody>
      </p:sp>
    </p:spTree>
    <p:extLst>
      <p:ext uri="{BB962C8B-B14F-4D97-AF65-F5344CB8AC3E}">
        <p14:creationId xmlns:p14="http://schemas.microsoft.com/office/powerpoint/2010/main" xmlns="" val="384673930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The case…</a:t>
            </a:r>
          </a:p>
        </p:txBody>
      </p:sp>
      <p:sp>
        <p:nvSpPr>
          <p:cNvPr id="40963" name="Rectangle 3"/>
          <p:cNvSpPr>
            <a:spLocks noGrp="1" noChangeArrowheads="1"/>
          </p:cNvSpPr>
          <p:nvPr>
            <p:ph type="body" idx="1"/>
          </p:nvPr>
        </p:nvSpPr>
        <p:spPr/>
        <p:txBody>
          <a:bodyPr/>
          <a:lstStyle/>
          <a:p>
            <a:r>
              <a:rPr lang="en-US"/>
              <a:t>Emergency revascularization was not performed, but an intra-aortic balloon pump was inserted.   </a:t>
            </a:r>
          </a:p>
          <a:p>
            <a:r>
              <a:rPr lang="en-US"/>
              <a:t>He was hemodynamically unstable with atrial fibrillation.  </a:t>
            </a:r>
          </a:p>
          <a:p>
            <a:r>
              <a:rPr lang="en-US"/>
              <a:t>This was treated successfully with DC cardioversion and intravenous amiodarone.</a:t>
            </a:r>
          </a:p>
        </p:txBody>
      </p:sp>
    </p:spTree>
    <p:extLst>
      <p:ext uri="{BB962C8B-B14F-4D97-AF65-F5344CB8AC3E}">
        <p14:creationId xmlns:p14="http://schemas.microsoft.com/office/powerpoint/2010/main" xmlns="" val="109829288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The case…</a:t>
            </a:r>
          </a:p>
        </p:txBody>
      </p:sp>
      <p:sp>
        <p:nvSpPr>
          <p:cNvPr id="41987" name="Rectangle 3"/>
          <p:cNvSpPr>
            <a:spLocks noGrp="1" noChangeArrowheads="1"/>
          </p:cNvSpPr>
          <p:nvPr>
            <p:ph type="body" idx="1"/>
          </p:nvPr>
        </p:nvSpPr>
        <p:spPr/>
        <p:txBody>
          <a:bodyPr/>
          <a:lstStyle/>
          <a:p>
            <a:r>
              <a:rPr lang="en-US" dirty="0"/>
              <a:t>In the setting of his cardiogenic shock, ACE inhibitors as well as beta blockers were held.  </a:t>
            </a:r>
          </a:p>
          <a:p>
            <a:r>
              <a:rPr lang="en-US" dirty="0"/>
              <a:t>Cardiothoracic surgery was consulted.  </a:t>
            </a:r>
          </a:p>
          <a:p>
            <a:r>
              <a:rPr lang="en-US" dirty="0"/>
              <a:t>Cardiothoracic surgery reviewed the patient and agreed to proceed with urgent CABG.</a:t>
            </a:r>
          </a:p>
        </p:txBody>
      </p:sp>
    </p:spTree>
    <p:extLst>
      <p:ext uri="{BB962C8B-B14F-4D97-AF65-F5344CB8AC3E}">
        <p14:creationId xmlns:p14="http://schemas.microsoft.com/office/powerpoint/2010/main" xmlns="" val="15752506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The case…</a:t>
            </a:r>
          </a:p>
        </p:txBody>
      </p:sp>
      <p:sp>
        <p:nvSpPr>
          <p:cNvPr id="43011" name="Rectangle 3"/>
          <p:cNvSpPr>
            <a:spLocks noGrp="1" noChangeArrowheads="1"/>
          </p:cNvSpPr>
          <p:nvPr>
            <p:ph type="body" idx="1"/>
          </p:nvPr>
        </p:nvSpPr>
        <p:spPr/>
        <p:txBody>
          <a:bodyPr/>
          <a:lstStyle/>
          <a:p>
            <a:r>
              <a:rPr lang="en-US"/>
              <a:t>The patient died of MSOF during recovery from his CABG.</a:t>
            </a:r>
          </a:p>
        </p:txBody>
      </p:sp>
    </p:spTree>
    <p:extLst>
      <p:ext uri="{BB962C8B-B14F-4D97-AF65-F5344CB8AC3E}">
        <p14:creationId xmlns:p14="http://schemas.microsoft.com/office/powerpoint/2010/main" xmlns="" val="268970258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OODA Loop</a:t>
            </a:r>
          </a:p>
        </p:txBody>
      </p:sp>
      <p:pic>
        <p:nvPicPr>
          <p:cNvPr id="4" name="Content Placeholder 3" descr="OODA.Boyd.svg.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23357" b="-23357"/>
          <a:stretch>
            <a:fillRect/>
          </a:stretch>
        </p:blipFill>
        <p:spPr>
          <a:solidFill>
            <a:schemeClr val="tx1"/>
          </a:solidFill>
        </p:spPr>
      </p:pic>
    </p:spTree>
    <p:extLst>
      <p:ext uri="{BB962C8B-B14F-4D97-AF65-F5344CB8AC3E}">
        <p14:creationId xmlns:p14="http://schemas.microsoft.com/office/powerpoint/2010/main" xmlns="" val="29108668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1</a:t>
            </a:r>
          </a:p>
        </p:txBody>
      </p:sp>
      <p:pic>
        <p:nvPicPr>
          <p:cNvPr id="3" name="Content Placeholder 2" descr="DirtyHarry.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9516" b="-9516"/>
          <a:stretch>
            <a:fillRect/>
          </a:stretch>
        </p:blipFill>
        <p:spPr/>
      </p:pic>
    </p:spTree>
    <p:extLst>
      <p:ext uri="{BB962C8B-B14F-4D97-AF65-F5344CB8AC3E}">
        <p14:creationId xmlns:p14="http://schemas.microsoft.com/office/powerpoint/2010/main" xmlns="" val="182775421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Words</a:t>
            </a:r>
          </a:p>
        </p:txBody>
      </p:sp>
      <p:sp>
        <p:nvSpPr>
          <p:cNvPr id="3" name="Content Placeholder 2"/>
          <p:cNvSpPr>
            <a:spLocks noGrp="1"/>
          </p:cNvSpPr>
          <p:nvPr>
            <p:ph idx="1"/>
          </p:nvPr>
        </p:nvSpPr>
        <p:spPr/>
        <p:txBody>
          <a:bodyPr/>
          <a:lstStyle/>
          <a:p>
            <a:r>
              <a:rPr lang="en-US" sz="2300" b="0" kern="1200" dirty="0">
                <a:effectLst/>
              </a:rPr>
              <a:t>If you can keep your head when all about you</a:t>
            </a:r>
          </a:p>
          <a:p>
            <a:r>
              <a:rPr lang="en-US" sz="2300" b="0" kern="1200" dirty="0">
                <a:effectLst/>
              </a:rPr>
              <a:t>Are losing theirs and blaming it on you</a:t>
            </a:r>
            <a:r>
              <a:rPr lang="mr-IN" sz="2300" b="0" kern="1200" dirty="0">
                <a:effectLst/>
              </a:rPr>
              <a:t>…</a:t>
            </a:r>
            <a:r>
              <a:rPr lang="en-US" sz="2300" b="0" kern="1200" dirty="0">
                <a:effectLst/>
              </a:rPr>
              <a:t>    </a:t>
            </a:r>
          </a:p>
          <a:p>
            <a:r>
              <a:rPr lang="mr-IN" sz="2300" b="0" kern="1200" dirty="0">
                <a:effectLst/>
              </a:rPr>
              <a:t>…</a:t>
            </a:r>
            <a:r>
              <a:rPr lang="en-US" sz="2300" b="0" kern="1200" dirty="0">
                <a:effectLst/>
              </a:rPr>
              <a:t>If neither foes nor loving friends can hurt you,</a:t>
            </a:r>
          </a:p>
          <a:p>
            <a:r>
              <a:rPr lang="en-US" sz="2300" b="0" kern="1200" dirty="0">
                <a:effectLst/>
              </a:rPr>
              <a:t>If all men count with you, but none too much;</a:t>
            </a:r>
          </a:p>
          <a:p>
            <a:r>
              <a:rPr lang="en-US" sz="2300" b="0" kern="1200" dirty="0">
                <a:effectLst/>
              </a:rPr>
              <a:t>If you can fill the unforgiving minute</a:t>
            </a:r>
          </a:p>
          <a:p>
            <a:r>
              <a:rPr lang="en-US" sz="2300" b="0" kern="1200" dirty="0">
                <a:effectLst/>
              </a:rPr>
              <a:t>With sixty seconds’ worth of distance run,   </a:t>
            </a:r>
          </a:p>
          <a:p>
            <a:r>
              <a:rPr lang="en-US" sz="2300" b="0" kern="1200" dirty="0">
                <a:effectLst/>
              </a:rPr>
              <a:t>Yours is the Earth and everything that’s in it</a:t>
            </a:r>
            <a:r>
              <a:rPr lang="mr-IN" sz="2300" b="0" kern="1200" dirty="0">
                <a:effectLst/>
              </a:rPr>
              <a:t>…</a:t>
            </a:r>
            <a:r>
              <a:rPr lang="en-US" sz="2300" b="0" kern="1200" dirty="0">
                <a:effectLst/>
              </a:rPr>
              <a:t> </a:t>
            </a:r>
          </a:p>
        </p:txBody>
      </p:sp>
    </p:spTree>
    <p:extLst>
      <p:ext uri="{BB962C8B-B14F-4D97-AF65-F5344CB8AC3E}">
        <p14:creationId xmlns:p14="http://schemas.microsoft.com/office/powerpoint/2010/main" xmlns="" val="44986076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Words</a:t>
            </a:r>
          </a:p>
        </p:txBody>
      </p:sp>
      <p:sp>
        <p:nvSpPr>
          <p:cNvPr id="3" name="Content Placeholder 2"/>
          <p:cNvSpPr>
            <a:spLocks noGrp="1"/>
          </p:cNvSpPr>
          <p:nvPr>
            <p:ph idx="1"/>
          </p:nvPr>
        </p:nvSpPr>
        <p:spPr/>
        <p:txBody>
          <a:bodyPr/>
          <a:lstStyle/>
          <a:p>
            <a:r>
              <a:rPr lang="en-US" sz="2300" b="0" kern="1200" dirty="0">
                <a:effectLst/>
              </a:rPr>
              <a:t>If you can keep your head when all about you</a:t>
            </a:r>
          </a:p>
          <a:p>
            <a:r>
              <a:rPr lang="en-US" sz="2300" b="0" kern="1200" dirty="0">
                <a:effectLst/>
              </a:rPr>
              <a:t>Are losing theirs and blaming it on you</a:t>
            </a:r>
            <a:r>
              <a:rPr lang="mr-IN" sz="2300" b="0" kern="1200" dirty="0">
                <a:effectLst/>
              </a:rPr>
              <a:t>…</a:t>
            </a:r>
            <a:r>
              <a:rPr lang="en-US" sz="2300" b="0" kern="1200" dirty="0">
                <a:effectLst/>
              </a:rPr>
              <a:t>    </a:t>
            </a:r>
          </a:p>
          <a:p>
            <a:r>
              <a:rPr lang="mr-IN" sz="2300" b="0" kern="1200" dirty="0">
                <a:effectLst/>
              </a:rPr>
              <a:t>…</a:t>
            </a:r>
            <a:r>
              <a:rPr lang="en-US" sz="2300" b="0" kern="1200" dirty="0">
                <a:effectLst/>
              </a:rPr>
              <a:t>If neither foes nor loving friends can hurt you,</a:t>
            </a:r>
          </a:p>
          <a:p>
            <a:r>
              <a:rPr lang="en-US" sz="2300" b="0" kern="1200" dirty="0">
                <a:effectLst/>
              </a:rPr>
              <a:t>If all men count with you, but none too much;</a:t>
            </a:r>
          </a:p>
          <a:p>
            <a:r>
              <a:rPr lang="en-US" sz="2300" b="0" kern="1200" dirty="0">
                <a:effectLst/>
              </a:rPr>
              <a:t>If you can fill the unforgiving minute</a:t>
            </a:r>
          </a:p>
          <a:p>
            <a:r>
              <a:rPr lang="en-US" sz="2300" b="0" kern="1200" dirty="0">
                <a:effectLst/>
              </a:rPr>
              <a:t>With sixty seconds’ worth of distance run,   </a:t>
            </a:r>
          </a:p>
          <a:p>
            <a:r>
              <a:rPr lang="en-US" sz="2300" b="0" kern="1200" dirty="0">
                <a:effectLst/>
              </a:rPr>
              <a:t>Yours is the Earth and everything that’s in it</a:t>
            </a:r>
            <a:r>
              <a:rPr lang="mr-IN" sz="2300" b="0" kern="1200" dirty="0">
                <a:effectLst/>
              </a:rPr>
              <a:t>…</a:t>
            </a:r>
            <a:endParaRPr lang="en-US" sz="2300" b="0" kern="1200" dirty="0">
              <a:effectLst/>
            </a:endParaRPr>
          </a:p>
          <a:p>
            <a:endParaRPr lang="en-US" sz="2300" b="0" kern="1200" dirty="0">
              <a:effectLst/>
            </a:endParaRPr>
          </a:p>
          <a:p>
            <a:pPr algn="r"/>
            <a:r>
              <a:rPr lang="en-US" sz="2300" b="0" kern="1200" dirty="0">
                <a:effectLst/>
              </a:rPr>
              <a:t>And—which is more—you’ll be a Emergency Physician my friend!</a:t>
            </a:r>
          </a:p>
        </p:txBody>
      </p:sp>
    </p:spTree>
    <p:extLst>
      <p:ext uri="{BB962C8B-B14F-4D97-AF65-F5344CB8AC3E}">
        <p14:creationId xmlns:p14="http://schemas.microsoft.com/office/powerpoint/2010/main" xmlns="" val="195142816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6856607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2</a:t>
            </a:r>
          </a:p>
        </p:txBody>
      </p:sp>
      <p:pic>
        <p:nvPicPr>
          <p:cNvPr id="5" name="Content Placeholder 4" descr="Dispatcher_1000.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0012" b="-10012"/>
          <a:stretch>
            <a:fillRect/>
          </a:stretch>
        </p:blipFill>
        <p:spPr/>
      </p:pic>
    </p:spTree>
    <p:extLst>
      <p:ext uri="{BB962C8B-B14F-4D97-AF65-F5344CB8AC3E}">
        <p14:creationId xmlns:p14="http://schemas.microsoft.com/office/powerpoint/2010/main" xmlns="" val="2337997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Versus Man Chess</a:t>
            </a:r>
          </a:p>
        </p:txBody>
      </p:sp>
      <p:pic>
        <p:nvPicPr>
          <p:cNvPr id="8" name="Content Placeholder 7" descr="Kasparov_and_the_machine.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71436" r="-71436"/>
          <a:stretch>
            <a:fillRect/>
          </a:stretch>
        </p:blipFill>
        <p:spPr/>
      </p:pic>
    </p:spTree>
    <p:extLst>
      <p:ext uri="{BB962C8B-B14F-4D97-AF65-F5344CB8AC3E}">
        <p14:creationId xmlns:p14="http://schemas.microsoft.com/office/powerpoint/2010/main" xmlns="" val="16595537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this?</a:t>
            </a:r>
          </a:p>
        </p:txBody>
      </p:sp>
      <p:pic>
        <p:nvPicPr>
          <p:cNvPr id="4" name="Content Placeholder 3" descr="JohnBoyd_Pilot.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66310" r="-66310"/>
          <a:stretch>
            <a:fillRect/>
          </a:stretch>
        </p:blipFill>
        <p:spPr/>
      </p:pic>
    </p:spTree>
    <p:extLst>
      <p:ext uri="{BB962C8B-B14F-4D97-AF65-F5344CB8AC3E}">
        <p14:creationId xmlns:p14="http://schemas.microsoft.com/office/powerpoint/2010/main" xmlns="" val="753181783"/>
      </p:ext>
    </p:extLst>
  </p:cSld>
  <p:clrMapOvr>
    <a:masterClrMapping/>
  </p:clrMapOvr>
  <p:transition/>
</p:sld>
</file>

<file path=ppt/theme/theme1.xml><?xml version="1.0" encoding="utf-8"?>
<a:theme xmlns:a="http://schemas.openxmlformats.org/drawingml/2006/main" name="UofIMarble">
  <a:themeElements>
    <a:clrScheme name="">
      <a:dk1>
        <a:srgbClr val="000000"/>
      </a:dk1>
      <a:lt1>
        <a:srgbClr val="FFFFFF"/>
      </a:lt1>
      <a:dk2>
        <a:srgbClr val="0C0448"/>
      </a:dk2>
      <a:lt2>
        <a:srgbClr val="FFFF66"/>
      </a:lt2>
      <a:accent1>
        <a:srgbClr val="FF9966"/>
      </a:accent1>
      <a:accent2>
        <a:srgbClr val="FFFF66"/>
      </a:accent2>
      <a:accent3>
        <a:srgbClr val="AAAAB1"/>
      </a:accent3>
      <a:accent4>
        <a:srgbClr val="DADADA"/>
      </a:accent4>
      <a:accent5>
        <a:srgbClr val="FFCAB8"/>
      </a:accent5>
      <a:accent6>
        <a:srgbClr val="E7E75C"/>
      </a:accent6>
      <a:hlink>
        <a:srgbClr val="00CC66"/>
      </a:hlink>
      <a:folHlink>
        <a:srgbClr val="6699FF"/>
      </a:folHlink>
    </a:clrScheme>
    <a:fontScheme name="May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May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y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y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y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y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y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y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yo 8">
        <a:dk1>
          <a:srgbClr val="000000"/>
        </a:dk1>
        <a:lt1>
          <a:srgbClr val="FFFFFF"/>
        </a:lt1>
        <a:dk2>
          <a:srgbClr val="000066"/>
        </a:dk2>
        <a:lt2>
          <a:srgbClr val="FFFF00"/>
        </a:lt2>
        <a:accent1>
          <a:srgbClr val="FF6600"/>
        </a:accent1>
        <a:accent2>
          <a:srgbClr val="FF9933"/>
        </a:accent2>
        <a:accent3>
          <a:srgbClr val="AAAAB8"/>
        </a:accent3>
        <a:accent4>
          <a:srgbClr val="DADADA"/>
        </a:accent4>
        <a:accent5>
          <a:srgbClr val="FFB8AA"/>
        </a:accent5>
        <a:accent6>
          <a:srgbClr val="E78A2D"/>
        </a:accent6>
        <a:hlink>
          <a:srgbClr val="33CCFF"/>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Vituity® PowerPoint Mock-Up v 1.1</Template>
  <TotalTime>2983</TotalTime>
  <Words>2930</Words>
  <Application>Microsoft Office PowerPoint</Application>
  <PresentationFormat>On-screen Show (4:3)</PresentationFormat>
  <Paragraphs>259</Paragraphs>
  <Slides>62</Slides>
  <Notes>36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UofIMarble</vt:lpstr>
      <vt:lpstr>Acrobat Document</vt:lpstr>
      <vt:lpstr>PLEASE</vt:lpstr>
      <vt:lpstr>Slide 2</vt:lpstr>
      <vt:lpstr>How to Swim in Quicksand: What Emergency Physicians Can Learn From Fighter Pilots, Marines, and the Architect of 'Shock and Awe’</vt:lpstr>
      <vt:lpstr>System 1 versus System 2</vt:lpstr>
      <vt:lpstr>System 1 versus System 2</vt:lpstr>
      <vt:lpstr>System 1</vt:lpstr>
      <vt:lpstr>System 2</vt:lpstr>
      <vt:lpstr>Computer Versus Man Chess</vt:lpstr>
      <vt:lpstr>Who is this?</vt:lpstr>
      <vt:lpstr>John Boyd</vt:lpstr>
      <vt:lpstr>John Boyd</vt:lpstr>
      <vt:lpstr>John Boyd</vt:lpstr>
      <vt:lpstr>John Boyd</vt:lpstr>
      <vt:lpstr>John Boyd</vt:lpstr>
      <vt:lpstr>John Boyd</vt:lpstr>
      <vt:lpstr>Mental Models = Preconceived Notions…</vt:lpstr>
      <vt:lpstr>Mental Models = Preconceived Notions…</vt:lpstr>
      <vt:lpstr>Mental Models are OK, they help us predict!</vt:lpstr>
      <vt:lpstr>OODA</vt:lpstr>
      <vt:lpstr>OODA</vt:lpstr>
      <vt:lpstr>Gödel’s Incompleteness Theorems</vt:lpstr>
      <vt:lpstr>Heisenberg’s Uncertainty Principle</vt:lpstr>
      <vt:lpstr>2nd Law of Thermodynamics</vt:lpstr>
      <vt:lpstr>From the Book of Boyd</vt:lpstr>
      <vt:lpstr>The OODA Loop</vt:lpstr>
      <vt:lpstr>The OODA Loop</vt:lpstr>
      <vt:lpstr>Observe</vt:lpstr>
      <vt:lpstr>Observe</vt:lpstr>
      <vt:lpstr>Orient</vt:lpstr>
      <vt:lpstr>Orient</vt:lpstr>
      <vt:lpstr>Orient</vt:lpstr>
      <vt:lpstr>Orient</vt:lpstr>
      <vt:lpstr>How to Orient</vt:lpstr>
      <vt:lpstr>How to Orient</vt:lpstr>
      <vt:lpstr>How to Orient</vt:lpstr>
      <vt:lpstr>How to Orient</vt:lpstr>
      <vt:lpstr>Decide (Hypothesis)</vt:lpstr>
      <vt:lpstr>Decide (Hypothesis)</vt:lpstr>
      <vt:lpstr>Act (Test)</vt:lpstr>
      <vt:lpstr>Act (Test)</vt:lpstr>
      <vt:lpstr>A word about Tempo</vt:lpstr>
      <vt:lpstr>So lets take this to the real world…</vt:lpstr>
      <vt:lpstr>The Case</vt:lpstr>
      <vt:lpstr>The Case</vt:lpstr>
      <vt:lpstr>The Case</vt:lpstr>
      <vt:lpstr>The Case</vt:lpstr>
      <vt:lpstr>The Case</vt:lpstr>
      <vt:lpstr>The Case</vt:lpstr>
      <vt:lpstr>The case…</vt:lpstr>
      <vt:lpstr>The case…</vt:lpstr>
      <vt:lpstr>The case…</vt:lpstr>
      <vt:lpstr>The case…</vt:lpstr>
      <vt:lpstr>The case…</vt:lpstr>
      <vt:lpstr>The case…</vt:lpstr>
      <vt:lpstr>The case…</vt:lpstr>
      <vt:lpstr>The case…</vt:lpstr>
      <vt:lpstr>The case…</vt:lpstr>
      <vt:lpstr>The case…</vt:lpstr>
      <vt:lpstr>The OODA Loop</vt:lpstr>
      <vt:lpstr>Closing Words</vt:lpstr>
      <vt:lpstr>Closing Words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Blue Chess and the Case of the Unlucky Immigrant</dc:title>
  <dc:creator>Howard Mell</dc:creator>
  <cp:lastModifiedBy>Sue</cp:lastModifiedBy>
  <cp:revision>29</cp:revision>
  <dcterms:created xsi:type="dcterms:W3CDTF">2016-04-20T14:42:19Z</dcterms:created>
  <dcterms:modified xsi:type="dcterms:W3CDTF">2018-04-12T21:08:47Z</dcterms:modified>
</cp:coreProperties>
</file>