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diagrams/quickStyle1.xml" ContentType="application/vnd.openxmlformats-officedocument.drawingml.diagramStyl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diagrams/data7.xml" ContentType="application/vnd.openxmlformats-officedocument.drawingml.diagramData+xml"/>
  <Default Extension="wdp" ContentType="image/vnd.ms-photo"/>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diagrams/data5.xml" ContentType="application/vnd.openxmlformats-officedocument.drawingml.diagramData+xml"/>
  <Override PartName="/ppt/notesSlides/notesSlide40.xml" ContentType="application/vnd.openxmlformats-officedocument.presentationml.notesSlide+xml"/>
  <Override PartName="/ppt/diagrams/colors7.xml" ContentType="application/vnd.openxmlformats-officedocument.drawingml.diagramColors+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46"/>
  </p:notesMasterIdLst>
  <p:sldIdLst>
    <p:sldId id="256" r:id="rId2"/>
    <p:sldId id="306" r:id="rId3"/>
    <p:sldId id="307" r:id="rId4"/>
    <p:sldId id="267" r:id="rId5"/>
    <p:sldId id="268" r:id="rId6"/>
    <p:sldId id="269" r:id="rId7"/>
    <p:sldId id="270" r:id="rId8"/>
    <p:sldId id="271" r:id="rId9"/>
    <p:sldId id="272" r:id="rId10"/>
    <p:sldId id="273" r:id="rId11"/>
    <p:sldId id="260" r:id="rId12"/>
    <p:sldId id="266" r:id="rId13"/>
    <p:sldId id="274" r:id="rId14"/>
    <p:sldId id="275" r:id="rId15"/>
    <p:sldId id="294" r:id="rId16"/>
    <p:sldId id="276" r:id="rId17"/>
    <p:sldId id="277" r:id="rId18"/>
    <p:sldId id="278" r:id="rId19"/>
    <p:sldId id="279" r:id="rId20"/>
    <p:sldId id="280" r:id="rId21"/>
    <p:sldId id="281" r:id="rId22"/>
    <p:sldId id="282" r:id="rId23"/>
    <p:sldId id="283" r:id="rId24"/>
    <p:sldId id="305" r:id="rId25"/>
    <p:sldId id="284" r:id="rId26"/>
    <p:sldId id="285" r:id="rId27"/>
    <p:sldId id="286" r:id="rId28"/>
    <p:sldId id="287" r:id="rId29"/>
    <p:sldId id="288" r:id="rId30"/>
    <p:sldId id="289" r:id="rId31"/>
    <p:sldId id="290" r:id="rId32"/>
    <p:sldId id="303" r:id="rId33"/>
    <p:sldId id="292" r:id="rId34"/>
    <p:sldId id="261" r:id="rId35"/>
    <p:sldId id="262" r:id="rId36"/>
    <p:sldId id="295" r:id="rId37"/>
    <p:sldId id="296" r:id="rId38"/>
    <p:sldId id="297" r:id="rId39"/>
    <p:sldId id="298" r:id="rId40"/>
    <p:sldId id="299" r:id="rId41"/>
    <p:sldId id="300" r:id="rId42"/>
    <p:sldId id="301" r:id="rId43"/>
    <p:sldId id="302" r:id="rId44"/>
    <p:sldId id="29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31"/>
    <p:restoredTop sz="76903"/>
  </p:normalViewPr>
  <p:slideViewPr>
    <p:cSldViewPr snapToGrid="0" snapToObjects="1">
      <p:cViewPr varScale="1">
        <p:scale>
          <a:sx n="79" d="100"/>
          <a:sy n="79" d="100"/>
        </p:scale>
        <p:origin x="-222"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07C04F-7210-4033-A531-3938DDE077AD}" type="doc">
      <dgm:prSet loTypeId="urn:microsoft.com/office/officeart/2005/8/layout/venn1" loCatId="relationship" qsTypeId="urn:microsoft.com/office/officeart/2005/8/quickstyle/simple1" qsCatId="simple" csTypeId="urn:microsoft.com/office/officeart/2005/8/colors/colorful1#1" csCatId="colorful" phldr="1"/>
      <dgm:spPr/>
      <dgm:t>
        <a:bodyPr/>
        <a:lstStyle/>
        <a:p>
          <a:endParaRPr lang="en-US"/>
        </a:p>
      </dgm:t>
    </dgm:pt>
    <dgm:pt modelId="{9318AA1B-07BB-4041-8B94-5BA5FD94E485}">
      <dgm:prSet custT="1"/>
      <dgm:spPr/>
      <dgm:t>
        <a:bodyPr/>
        <a:lstStyle/>
        <a:p>
          <a:pPr rtl="0"/>
          <a:r>
            <a:rPr lang="en-US" sz="4000" dirty="0">
              <a:latin typeface="Calibri" pitchFamily="34" charset="0"/>
            </a:rPr>
            <a:t>Recognize and accept that you have bias</a:t>
          </a:r>
        </a:p>
      </dgm:t>
    </dgm:pt>
    <dgm:pt modelId="{FEB18595-BFB7-4292-BE38-01B85EC6BB13}" type="parTrans" cxnId="{D7E44F22-2E1F-4AA1-8FC8-AE3E09222EB3}">
      <dgm:prSet/>
      <dgm:spPr/>
      <dgm:t>
        <a:bodyPr/>
        <a:lstStyle/>
        <a:p>
          <a:endParaRPr lang="en-US" sz="2800">
            <a:latin typeface="Calibri" pitchFamily="34" charset="0"/>
          </a:endParaRPr>
        </a:p>
      </dgm:t>
    </dgm:pt>
    <dgm:pt modelId="{6C227515-419C-46E1-90DA-1D6B8E378A22}" type="sibTrans" cxnId="{D7E44F22-2E1F-4AA1-8FC8-AE3E09222EB3}">
      <dgm:prSet/>
      <dgm:spPr/>
      <dgm:t>
        <a:bodyPr/>
        <a:lstStyle/>
        <a:p>
          <a:endParaRPr lang="en-US" sz="2800">
            <a:latin typeface="Calibri" pitchFamily="34" charset="0"/>
          </a:endParaRPr>
        </a:p>
      </dgm:t>
    </dgm:pt>
    <dgm:pt modelId="{0F8B8BE5-C8E8-4C0F-939A-9B7D7CF2A060}" type="pres">
      <dgm:prSet presAssocID="{6907C04F-7210-4033-A531-3938DDE077AD}" presName="compositeShape" presStyleCnt="0">
        <dgm:presLayoutVars>
          <dgm:chMax val="7"/>
          <dgm:dir/>
          <dgm:resizeHandles val="exact"/>
        </dgm:presLayoutVars>
      </dgm:prSet>
      <dgm:spPr/>
      <dgm:t>
        <a:bodyPr/>
        <a:lstStyle/>
        <a:p>
          <a:endParaRPr lang="en-US"/>
        </a:p>
      </dgm:t>
    </dgm:pt>
    <dgm:pt modelId="{E8940201-A146-4DD4-99B5-75407BCE304F}" type="pres">
      <dgm:prSet presAssocID="{9318AA1B-07BB-4041-8B94-5BA5FD94E485}" presName="circ1TxSh" presStyleLbl="vennNode1" presStyleIdx="0" presStyleCnt="1" custLinFactNeighborY="1351"/>
      <dgm:spPr/>
      <dgm:t>
        <a:bodyPr/>
        <a:lstStyle/>
        <a:p>
          <a:endParaRPr lang="en-US"/>
        </a:p>
      </dgm:t>
    </dgm:pt>
  </dgm:ptLst>
  <dgm:cxnLst>
    <dgm:cxn modelId="{BC2BCCFE-E9A0-7F41-B68B-542B556609A9}" type="presOf" srcId="{9318AA1B-07BB-4041-8B94-5BA5FD94E485}" destId="{E8940201-A146-4DD4-99B5-75407BCE304F}" srcOrd="0" destOrd="0" presId="urn:microsoft.com/office/officeart/2005/8/layout/venn1"/>
    <dgm:cxn modelId="{303894E2-05AF-B740-8693-A55A9831D914}" type="presOf" srcId="{6907C04F-7210-4033-A531-3938DDE077AD}" destId="{0F8B8BE5-C8E8-4C0F-939A-9B7D7CF2A060}" srcOrd="0" destOrd="0" presId="urn:microsoft.com/office/officeart/2005/8/layout/venn1"/>
    <dgm:cxn modelId="{D7E44F22-2E1F-4AA1-8FC8-AE3E09222EB3}" srcId="{6907C04F-7210-4033-A531-3938DDE077AD}" destId="{9318AA1B-07BB-4041-8B94-5BA5FD94E485}" srcOrd="0" destOrd="0" parTransId="{FEB18595-BFB7-4292-BE38-01B85EC6BB13}" sibTransId="{6C227515-419C-46E1-90DA-1D6B8E378A22}"/>
    <dgm:cxn modelId="{DEA6B0AB-8273-A546-91F5-82A356B0045D}" type="presParOf" srcId="{0F8B8BE5-C8E8-4C0F-939A-9B7D7CF2A060}" destId="{E8940201-A146-4DD4-99B5-75407BCE304F}" srcOrd="0"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07C04F-7210-4033-A531-3938DDE077AD}" type="doc">
      <dgm:prSet loTypeId="urn:microsoft.com/office/officeart/2005/8/layout/venn1" loCatId="relationship" qsTypeId="urn:microsoft.com/office/officeart/2005/8/quickstyle/simple1" qsCatId="simple" csTypeId="urn:microsoft.com/office/officeart/2005/8/colors/colorful1#2" csCatId="colorful" phldr="1"/>
      <dgm:spPr/>
      <dgm:t>
        <a:bodyPr/>
        <a:lstStyle/>
        <a:p>
          <a:endParaRPr lang="en-US"/>
        </a:p>
      </dgm:t>
    </dgm:pt>
    <dgm:pt modelId="{D21997BC-C087-40E1-9F6B-B14978B9F74E}">
      <dgm:prSet custT="1"/>
      <dgm:spPr>
        <a:solidFill>
          <a:schemeClr val="accent3">
            <a:alpha val="50000"/>
          </a:schemeClr>
        </a:solidFill>
      </dgm:spPr>
      <dgm:t>
        <a:bodyPr/>
        <a:lstStyle/>
        <a:p>
          <a:pPr rtl="0"/>
          <a:r>
            <a:rPr lang="en-US" sz="4000" dirty="0">
              <a:latin typeface="Calibri" pitchFamily="34" charset="0"/>
            </a:rPr>
            <a:t>Develop the capacity to use a flashlight on yourself</a:t>
          </a:r>
        </a:p>
      </dgm:t>
    </dgm:pt>
    <dgm:pt modelId="{72217450-0587-4BF2-B4A1-CEA989A6A152}" type="parTrans" cxnId="{DA2B60A0-1843-4CD8-B58E-C306C162AB2D}">
      <dgm:prSet/>
      <dgm:spPr/>
      <dgm:t>
        <a:bodyPr/>
        <a:lstStyle/>
        <a:p>
          <a:endParaRPr lang="en-US" sz="2800">
            <a:latin typeface="Calibri" pitchFamily="34" charset="0"/>
          </a:endParaRPr>
        </a:p>
      </dgm:t>
    </dgm:pt>
    <dgm:pt modelId="{6FD958BA-8C3E-4FF0-B37A-EFC8F19D4C14}" type="sibTrans" cxnId="{DA2B60A0-1843-4CD8-B58E-C306C162AB2D}">
      <dgm:prSet/>
      <dgm:spPr/>
      <dgm:t>
        <a:bodyPr/>
        <a:lstStyle/>
        <a:p>
          <a:endParaRPr lang="en-US" sz="2800">
            <a:latin typeface="Calibri" pitchFamily="34" charset="0"/>
          </a:endParaRPr>
        </a:p>
      </dgm:t>
    </dgm:pt>
    <dgm:pt modelId="{0F8B8BE5-C8E8-4C0F-939A-9B7D7CF2A060}" type="pres">
      <dgm:prSet presAssocID="{6907C04F-7210-4033-A531-3938DDE077AD}" presName="compositeShape" presStyleCnt="0">
        <dgm:presLayoutVars>
          <dgm:chMax val="7"/>
          <dgm:dir/>
          <dgm:resizeHandles val="exact"/>
        </dgm:presLayoutVars>
      </dgm:prSet>
      <dgm:spPr/>
      <dgm:t>
        <a:bodyPr/>
        <a:lstStyle/>
        <a:p>
          <a:endParaRPr lang="en-US"/>
        </a:p>
      </dgm:t>
    </dgm:pt>
    <dgm:pt modelId="{3863EA94-1E4E-437A-9649-5D69D9820BE9}" type="pres">
      <dgm:prSet presAssocID="{D21997BC-C087-40E1-9F6B-B14978B9F74E}" presName="circ1TxSh" presStyleLbl="vennNode1" presStyleIdx="0" presStyleCnt="1"/>
      <dgm:spPr/>
      <dgm:t>
        <a:bodyPr/>
        <a:lstStyle/>
        <a:p>
          <a:endParaRPr lang="en-US"/>
        </a:p>
      </dgm:t>
    </dgm:pt>
  </dgm:ptLst>
  <dgm:cxnLst>
    <dgm:cxn modelId="{DA2B60A0-1843-4CD8-B58E-C306C162AB2D}" srcId="{6907C04F-7210-4033-A531-3938DDE077AD}" destId="{D21997BC-C087-40E1-9F6B-B14978B9F74E}" srcOrd="0" destOrd="0" parTransId="{72217450-0587-4BF2-B4A1-CEA989A6A152}" sibTransId="{6FD958BA-8C3E-4FF0-B37A-EFC8F19D4C14}"/>
    <dgm:cxn modelId="{80779E89-5CC5-A943-A763-E7B4F9475B7F}" type="presOf" srcId="{6907C04F-7210-4033-A531-3938DDE077AD}" destId="{0F8B8BE5-C8E8-4C0F-939A-9B7D7CF2A060}" srcOrd="0" destOrd="0" presId="urn:microsoft.com/office/officeart/2005/8/layout/venn1"/>
    <dgm:cxn modelId="{EE32707A-8915-D646-B0B2-C79D80A5F980}" type="presOf" srcId="{D21997BC-C087-40E1-9F6B-B14978B9F74E}" destId="{3863EA94-1E4E-437A-9649-5D69D9820BE9}" srcOrd="0" destOrd="0" presId="urn:microsoft.com/office/officeart/2005/8/layout/venn1"/>
    <dgm:cxn modelId="{7AA23201-57C6-A944-AB34-D79F49C3BE3C}" type="presParOf" srcId="{0F8B8BE5-C8E8-4C0F-939A-9B7D7CF2A060}" destId="{3863EA94-1E4E-437A-9649-5D69D9820BE9}" srcOrd="0"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07C04F-7210-4033-A531-3938DDE077AD}" type="doc">
      <dgm:prSet loTypeId="urn:microsoft.com/office/officeart/2005/8/layout/venn1" loCatId="relationship" qsTypeId="urn:microsoft.com/office/officeart/2005/8/quickstyle/simple1" qsCatId="simple" csTypeId="urn:microsoft.com/office/officeart/2005/8/colors/colorful1#3" csCatId="colorful" phldr="1"/>
      <dgm:spPr/>
      <dgm:t>
        <a:bodyPr/>
        <a:lstStyle/>
        <a:p>
          <a:endParaRPr lang="en-US"/>
        </a:p>
      </dgm:t>
    </dgm:pt>
    <dgm:pt modelId="{F6073AF8-F5C2-4D51-9C4C-E0140AC20124}">
      <dgm:prSet custT="1"/>
      <dgm:spPr>
        <a:solidFill>
          <a:schemeClr val="accent4">
            <a:alpha val="50000"/>
          </a:schemeClr>
        </a:solidFill>
      </dgm:spPr>
      <dgm:t>
        <a:bodyPr/>
        <a:lstStyle/>
        <a:p>
          <a:pPr rtl="0"/>
          <a:r>
            <a:rPr lang="en-US" sz="4000" dirty="0">
              <a:latin typeface="Calibri" pitchFamily="34" charset="0"/>
            </a:rPr>
            <a:t>Practice “Constructive Uncertainty”</a:t>
          </a:r>
        </a:p>
      </dgm:t>
    </dgm:pt>
    <dgm:pt modelId="{D60506E8-5926-4FF9-921E-3DA198995AB3}" type="parTrans" cxnId="{1533ECB9-2FA4-4762-A4BE-436ABA3585F8}">
      <dgm:prSet/>
      <dgm:spPr/>
      <dgm:t>
        <a:bodyPr/>
        <a:lstStyle/>
        <a:p>
          <a:endParaRPr lang="en-US" sz="2800">
            <a:latin typeface="Calibri" pitchFamily="34" charset="0"/>
          </a:endParaRPr>
        </a:p>
      </dgm:t>
    </dgm:pt>
    <dgm:pt modelId="{212DBA29-88DD-4694-9819-07767BB6C286}" type="sibTrans" cxnId="{1533ECB9-2FA4-4762-A4BE-436ABA3585F8}">
      <dgm:prSet/>
      <dgm:spPr/>
      <dgm:t>
        <a:bodyPr/>
        <a:lstStyle/>
        <a:p>
          <a:endParaRPr lang="en-US" sz="2800">
            <a:latin typeface="Calibri" pitchFamily="34" charset="0"/>
          </a:endParaRPr>
        </a:p>
      </dgm:t>
    </dgm:pt>
    <dgm:pt modelId="{0F8B8BE5-C8E8-4C0F-939A-9B7D7CF2A060}" type="pres">
      <dgm:prSet presAssocID="{6907C04F-7210-4033-A531-3938DDE077AD}" presName="compositeShape" presStyleCnt="0">
        <dgm:presLayoutVars>
          <dgm:chMax val="7"/>
          <dgm:dir/>
          <dgm:resizeHandles val="exact"/>
        </dgm:presLayoutVars>
      </dgm:prSet>
      <dgm:spPr/>
      <dgm:t>
        <a:bodyPr/>
        <a:lstStyle/>
        <a:p>
          <a:endParaRPr lang="en-US"/>
        </a:p>
      </dgm:t>
    </dgm:pt>
    <dgm:pt modelId="{9A54C420-0119-4013-9093-EAD0C81A6C37}" type="pres">
      <dgm:prSet presAssocID="{F6073AF8-F5C2-4D51-9C4C-E0140AC20124}" presName="circ1TxSh" presStyleLbl="vennNode1" presStyleIdx="0" presStyleCnt="1"/>
      <dgm:spPr/>
      <dgm:t>
        <a:bodyPr/>
        <a:lstStyle/>
        <a:p>
          <a:endParaRPr lang="en-US"/>
        </a:p>
      </dgm:t>
    </dgm:pt>
  </dgm:ptLst>
  <dgm:cxnLst>
    <dgm:cxn modelId="{5762FE11-8635-F74C-95DA-4B39C6CE9C4A}" type="presOf" srcId="{6907C04F-7210-4033-A531-3938DDE077AD}" destId="{0F8B8BE5-C8E8-4C0F-939A-9B7D7CF2A060}" srcOrd="0" destOrd="0" presId="urn:microsoft.com/office/officeart/2005/8/layout/venn1"/>
    <dgm:cxn modelId="{1533ECB9-2FA4-4762-A4BE-436ABA3585F8}" srcId="{6907C04F-7210-4033-A531-3938DDE077AD}" destId="{F6073AF8-F5C2-4D51-9C4C-E0140AC20124}" srcOrd="0" destOrd="0" parTransId="{D60506E8-5926-4FF9-921E-3DA198995AB3}" sibTransId="{212DBA29-88DD-4694-9819-07767BB6C286}"/>
    <dgm:cxn modelId="{65A21968-1840-CC4B-B814-9E9939312186}" type="presOf" srcId="{F6073AF8-F5C2-4D51-9C4C-E0140AC20124}" destId="{9A54C420-0119-4013-9093-EAD0C81A6C37}" srcOrd="0" destOrd="0" presId="urn:microsoft.com/office/officeart/2005/8/layout/venn1"/>
    <dgm:cxn modelId="{9690BD60-7FD2-1B43-A4FC-4275A95674DE}" type="presParOf" srcId="{0F8B8BE5-C8E8-4C0F-939A-9B7D7CF2A060}" destId="{9A54C420-0119-4013-9093-EAD0C81A6C37}" srcOrd="0"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07C04F-7210-4033-A531-3938DDE077AD}" type="doc">
      <dgm:prSet loTypeId="urn:microsoft.com/office/officeart/2005/8/layout/venn1" loCatId="relationship" qsTypeId="urn:microsoft.com/office/officeart/2005/8/quickstyle/simple1" qsCatId="simple" csTypeId="urn:microsoft.com/office/officeart/2005/8/colors/colorful1#4" csCatId="colorful" phldr="1"/>
      <dgm:spPr/>
      <dgm:t>
        <a:bodyPr/>
        <a:lstStyle/>
        <a:p>
          <a:endParaRPr lang="en-US"/>
        </a:p>
      </dgm:t>
    </dgm:pt>
    <dgm:pt modelId="{0CBDC2C1-7B53-4FF8-9613-E27EDC34DB7B}">
      <dgm:prSet custT="1"/>
      <dgm:spPr>
        <a:solidFill>
          <a:schemeClr val="accent1">
            <a:alpha val="50000"/>
          </a:schemeClr>
        </a:solidFill>
      </dgm:spPr>
      <dgm:t>
        <a:bodyPr/>
        <a:lstStyle/>
        <a:p>
          <a:pPr rtl="0"/>
          <a:r>
            <a:rPr lang="en-US" sz="4000">
              <a:latin typeface="Calibri" pitchFamily="34" charset="0"/>
            </a:rPr>
            <a:t>Explore awkwardness, and discomfort</a:t>
          </a:r>
          <a:endParaRPr lang="en-US" sz="4000" dirty="0">
            <a:latin typeface="Calibri" pitchFamily="34" charset="0"/>
          </a:endParaRPr>
        </a:p>
      </dgm:t>
    </dgm:pt>
    <dgm:pt modelId="{E8FBA250-9129-4D20-A337-0F1EB032DEAB}" type="parTrans" cxnId="{FAA38896-C8CD-4230-84D1-CB9295E6AF6A}">
      <dgm:prSet/>
      <dgm:spPr/>
      <dgm:t>
        <a:bodyPr/>
        <a:lstStyle/>
        <a:p>
          <a:endParaRPr lang="en-US" sz="2800">
            <a:latin typeface="Calibri" pitchFamily="34" charset="0"/>
          </a:endParaRPr>
        </a:p>
      </dgm:t>
    </dgm:pt>
    <dgm:pt modelId="{4DEE7FD4-F40C-4868-9AF0-A983F9774EB8}" type="sibTrans" cxnId="{FAA38896-C8CD-4230-84D1-CB9295E6AF6A}">
      <dgm:prSet/>
      <dgm:spPr/>
      <dgm:t>
        <a:bodyPr/>
        <a:lstStyle/>
        <a:p>
          <a:endParaRPr lang="en-US" sz="2800">
            <a:latin typeface="Calibri" pitchFamily="34" charset="0"/>
          </a:endParaRPr>
        </a:p>
      </dgm:t>
    </dgm:pt>
    <dgm:pt modelId="{0F8B8BE5-C8E8-4C0F-939A-9B7D7CF2A060}" type="pres">
      <dgm:prSet presAssocID="{6907C04F-7210-4033-A531-3938DDE077AD}" presName="compositeShape" presStyleCnt="0">
        <dgm:presLayoutVars>
          <dgm:chMax val="7"/>
          <dgm:dir/>
          <dgm:resizeHandles val="exact"/>
        </dgm:presLayoutVars>
      </dgm:prSet>
      <dgm:spPr/>
      <dgm:t>
        <a:bodyPr/>
        <a:lstStyle/>
        <a:p>
          <a:endParaRPr lang="en-US"/>
        </a:p>
      </dgm:t>
    </dgm:pt>
    <dgm:pt modelId="{D4E2F073-97C8-4950-A51A-7D40AF5EF770}" type="pres">
      <dgm:prSet presAssocID="{0CBDC2C1-7B53-4FF8-9613-E27EDC34DB7B}" presName="circ1TxSh" presStyleLbl="vennNode1" presStyleIdx="0" presStyleCnt="1"/>
      <dgm:spPr/>
      <dgm:t>
        <a:bodyPr/>
        <a:lstStyle/>
        <a:p>
          <a:endParaRPr lang="en-US"/>
        </a:p>
      </dgm:t>
    </dgm:pt>
  </dgm:ptLst>
  <dgm:cxnLst>
    <dgm:cxn modelId="{C57F461B-4FB6-194F-A7BA-607AFA043CC6}" type="presOf" srcId="{0CBDC2C1-7B53-4FF8-9613-E27EDC34DB7B}" destId="{D4E2F073-97C8-4950-A51A-7D40AF5EF770}" srcOrd="0" destOrd="0" presId="urn:microsoft.com/office/officeart/2005/8/layout/venn1"/>
    <dgm:cxn modelId="{FAA38896-C8CD-4230-84D1-CB9295E6AF6A}" srcId="{6907C04F-7210-4033-A531-3938DDE077AD}" destId="{0CBDC2C1-7B53-4FF8-9613-E27EDC34DB7B}" srcOrd="0" destOrd="0" parTransId="{E8FBA250-9129-4D20-A337-0F1EB032DEAB}" sibTransId="{4DEE7FD4-F40C-4868-9AF0-A983F9774EB8}"/>
    <dgm:cxn modelId="{734147BF-4178-F645-8D31-91D3097D5444}" type="presOf" srcId="{6907C04F-7210-4033-A531-3938DDE077AD}" destId="{0F8B8BE5-C8E8-4C0F-939A-9B7D7CF2A060}" srcOrd="0" destOrd="0" presId="urn:microsoft.com/office/officeart/2005/8/layout/venn1"/>
    <dgm:cxn modelId="{418FCB1C-7229-184A-9EF2-7B5D9F193474}" type="presParOf" srcId="{0F8B8BE5-C8E8-4C0F-939A-9B7D7CF2A060}" destId="{D4E2F073-97C8-4950-A51A-7D40AF5EF770}" srcOrd="0"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07C04F-7210-4033-A531-3938DDE077AD}" type="doc">
      <dgm:prSet loTypeId="urn:microsoft.com/office/officeart/2005/8/layout/venn1" loCatId="relationship" qsTypeId="urn:microsoft.com/office/officeart/2005/8/quickstyle/simple1" qsCatId="simple" csTypeId="urn:microsoft.com/office/officeart/2005/8/colors/colorful1#5" csCatId="colorful" phldr="1"/>
      <dgm:spPr/>
      <dgm:t>
        <a:bodyPr/>
        <a:lstStyle/>
        <a:p>
          <a:endParaRPr lang="en-US"/>
        </a:p>
      </dgm:t>
    </dgm:pt>
    <dgm:pt modelId="{D1FB0720-996C-4DA8-BC99-237CABB653D8}">
      <dgm:prSet custT="1"/>
      <dgm:spPr>
        <a:solidFill>
          <a:schemeClr val="accent6">
            <a:alpha val="50000"/>
          </a:schemeClr>
        </a:solidFill>
      </dgm:spPr>
      <dgm:t>
        <a:bodyPr/>
        <a:lstStyle/>
        <a:p>
          <a:pPr rtl="0"/>
          <a:r>
            <a:rPr lang="en-US" sz="4000">
              <a:latin typeface="Calibri" pitchFamily="34" charset="0"/>
            </a:rPr>
            <a:t>Engage with people you consider “others” and expose yourself to positive role models in that group</a:t>
          </a:r>
          <a:endParaRPr lang="en-US" sz="4000" dirty="0">
            <a:latin typeface="Calibri" pitchFamily="34" charset="0"/>
          </a:endParaRPr>
        </a:p>
      </dgm:t>
    </dgm:pt>
    <dgm:pt modelId="{9D98A527-BD08-484B-9848-0EE333B4C95A}" type="parTrans" cxnId="{6C887FC5-3DAB-4F10-806C-3A72015E404D}">
      <dgm:prSet/>
      <dgm:spPr/>
      <dgm:t>
        <a:bodyPr/>
        <a:lstStyle/>
        <a:p>
          <a:endParaRPr lang="en-US" sz="2800">
            <a:latin typeface="Calibri" pitchFamily="34" charset="0"/>
          </a:endParaRPr>
        </a:p>
      </dgm:t>
    </dgm:pt>
    <dgm:pt modelId="{F45DD1A2-285C-493D-BD66-4E19BAE09566}" type="sibTrans" cxnId="{6C887FC5-3DAB-4F10-806C-3A72015E404D}">
      <dgm:prSet/>
      <dgm:spPr/>
      <dgm:t>
        <a:bodyPr/>
        <a:lstStyle/>
        <a:p>
          <a:endParaRPr lang="en-US" sz="2800">
            <a:latin typeface="Calibri" pitchFamily="34" charset="0"/>
          </a:endParaRPr>
        </a:p>
      </dgm:t>
    </dgm:pt>
    <dgm:pt modelId="{0F8B8BE5-C8E8-4C0F-939A-9B7D7CF2A060}" type="pres">
      <dgm:prSet presAssocID="{6907C04F-7210-4033-A531-3938DDE077AD}" presName="compositeShape" presStyleCnt="0">
        <dgm:presLayoutVars>
          <dgm:chMax val="7"/>
          <dgm:dir/>
          <dgm:resizeHandles val="exact"/>
        </dgm:presLayoutVars>
      </dgm:prSet>
      <dgm:spPr/>
      <dgm:t>
        <a:bodyPr/>
        <a:lstStyle/>
        <a:p>
          <a:endParaRPr lang="en-US"/>
        </a:p>
      </dgm:t>
    </dgm:pt>
    <dgm:pt modelId="{77CC382D-A255-4404-B734-8B7D4F9A537A}" type="pres">
      <dgm:prSet presAssocID="{D1FB0720-996C-4DA8-BC99-237CABB653D8}" presName="circ1TxSh" presStyleLbl="vennNode1" presStyleIdx="0" presStyleCnt="1"/>
      <dgm:spPr/>
      <dgm:t>
        <a:bodyPr/>
        <a:lstStyle/>
        <a:p>
          <a:endParaRPr lang="en-US"/>
        </a:p>
      </dgm:t>
    </dgm:pt>
  </dgm:ptLst>
  <dgm:cxnLst>
    <dgm:cxn modelId="{6C887FC5-3DAB-4F10-806C-3A72015E404D}" srcId="{6907C04F-7210-4033-A531-3938DDE077AD}" destId="{D1FB0720-996C-4DA8-BC99-237CABB653D8}" srcOrd="0" destOrd="0" parTransId="{9D98A527-BD08-484B-9848-0EE333B4C95A}" sibTransId="{F45DD1A2-285C-493D-BD66-4E19BAE09566}"/>
    <dgm:cxn modelId="{DE538020-2065-4447-8F86-316F59564B77}" type="presOf" srcId="{6907C04F-7210-4033-A531-3938DDE077AD}" destId="{0F8B8BE5-C8E8-4C0F-939A-9B7D7CF2A060}" srcOrd="0" destOrd="0" presId="urn:microsoft.com/office/officeart/2005/8/layout/venn1"/>
    <dgm:cxn modelId="{0CDBD502-E65A-2848-AF10-D72E28BAAA74}" type="presOf" srcId="{D1FB0720-996C-4DA8-BC99-237CABB653D8}" destId="{77CC382D-A255-4404-B734-8B7D4F9A537A}" srcOrd="0" destOrd="0" presId="urn:microsoft.com/office/officeart/2005/8/layout/venn1"/>
    <dgm:cxn modelId="{4A69E5E4-5F40-BC45-AA3B-4711155A5BE4}" type="presParOf" srcId="{0F8B8BE5-C8E8-4C0F-939A-9B7D7CF2A060}" destId="{77CC382D-A255-4404-B734-8B7D4F9A537A}" srcOrd="0"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07C04F-7210-4033-A531-3938DDE077AD}" type="doc">
      <dgm:prSet loTypeId="urn:microsoft.com/office/officeart/2005/8/layout/venn1" loCatId="relationship" qsTypeId="urn:microsoft.com/office/officeart/2005/8/quickstyle/simple1" qsCatId="simple" csTypeId="urn:microsoft.com/office/officeart/2005/8/colors/colorful1#6" csCatId="colorful" phldr="1"/>
      <dgm:spPr/>
      <dgm:t>
        <a:bodyPr/>
        <a:lstStyle/>
        <a:p>
          <a:endParaRPr lang="en-US"/>
        </a:p>
      </dgm:t>
    </dgm:pt>
    <dgm:pt modelId="{F19023CA-BF1A-4613-B6A9-5774D8C17537}">
      <dgm:prSet custT="1"/>
      <dgm:spPr/>
      <dgm:t>
        <a:bodyPr/>
        <a:lstStyle/>
        <a:p>
          <a:pPr rtl="0"/>
          <a:r>
            <a:rPr lang="en-US" sz="4000" dirty="0">
              <a:latin typeface="Calibri" pitchFamily="34" charset="0"/>
            </a:rPr>
            <a:t>Get feedback</a:t>
          </a:r>
        </a:p>
      </dgm:t>
    </dgm:pt>
    <dgm:pt modelId="{E04AA1AA-CF40-4926-AF96-CFF8250AD425}" type="parTrans" cxnId="{734E5CFE-1E28-4477-AE83-8BECA152435A}">
      <dgm:prSet/>
      <dgm:spPr/>
      <dgm:t>
        <a:bodyPr/>
        <a:lstStyle/>
        <a:p>
          <a:endParaRPr lang="en-US" sz="2800">
            <a:latin typeface="Calibri" pitchFamily="34" charset="0"/>
          </a:endParaRPr>
        </a:p>
      </dgm:t>
    </dgm:pt>
    <dgm:pt modelId="{F5068DEF-EE52-4404-BCFA-49BBF4AB8CB2}" type="sibTrans" cxnId="{734E5CFE-1E28-4477-AE83-8BECA152435A}">
      <dgm:prSet/>
      <dgm:spPr/>
      <dgm:t>
        <a:bodyPr/>
        <a:lstStyle/>
        <a:p>
          <a:endParaRPr lang="en-US" sz="2800">
            <a:latin typeface="Calibri" pitchFamily="34" charset="0"/>
          </a:endParaRPr>
        </a:p>
      </dgm:t>
    </dgm:pt>
    <dgm:pt modelId="{0F8B8BE5-C8E8-4C0F-939A-9B7D7CF2A060}" type="pres">
      <dgm:prSet presAssocID="{6907C04F-7210-4033-A531-3938DDE077AD}" presName="compositeShape" presStyleCnt="0">
        <dgm:presLayoutVars>
          <dgm:chMax val="7"/>
          <dgm:dir/>
          <dgm:resizeHandles val="exact"/>
        </dgm:presLayoutVars>
      </dgm:prSet>
      <dgm:spPr/>
      <dgm:t>
        <a:bodyPr/>
        <a:lstStyle/>
        <a:p>
          <a:endParaRPr lang="en-US"/>
        </a:p>
      </dgm:t>
    </dgm:pt>
    <dgm:pt modelId="{4EDFCFFA-CB5A-45B5-851E-3A7D1A1BC141}" type="pres">
      <dgm:prSet presAssocID="{F19023CA-BF1A-4613-B6A9-5774D8C17537}" presName="circ1TxSh" presStyleLbl="vennNode1" presStyleIdx="0" presStyleCnt="1"/>
      <dgm:spPr/>
      <dgm:t>
        <a:bodyPr/>
        <a:lstStyle/>
        <a:p>
          <a:endParaRPr lang="en-US"/>
        </a:p>
      </dgm:t>
    </dgm:pt>
  </dgm:ptLst>
  <dgm:cxnLst>
    <dgm:cxn modelId="{527A23D5-7F6D-0647-AF95-462B5883721A}" type="presOf" srcId="{F19023CA-BF1A-4613-B6A9-5774D8C17537}" destId="{4EDFCFFA-CB5A-45B5-851E-3A7D1A1BC141}" srcOrd="0" destOrd="0" presId="urn:microsoft.com/office/officeart/2005/8/layout/venn1"/>
    <dgm:cxn modelId="{0851050F-2F04-2C42-97D5-633C3F5F2FB7}" type="presOf" srcId="{6907C04F-7210-4033-A531-3938DDE077AD}" destId="{0F8B8BE5-C8E8-4C0F-939A-9B7D7CF2A060}" srcOrd="0" destOrd="0" presId="urn:microsoft.com/office/officeart/2005/8/layout/venn1"/>
    <dgm:cxn modelId="{734E5CFE-1E28-4477-AE83-8BECA152435A}" srcId="{6907C04F-7210-4033-A531-3938DDE077AD}" destId="{F19023CA-BF1A-4613-B6A9-5774D8C17537}" srcOrd="0" destOrd="0" parTransId="{E04AA1AA-CF40-4926-AF96-CFF8250AD425}" sibTransId="{F5068DEF-EE52-4404-BCFA-49BBF4AB8CB2}"/>
    <dgm:cxn modelId="{7864EB8F-4428-2645-ACCF-6E7217C7DF5D}" type="presParOf" srcId="{0F8B8BE5-C8E8-4C0F-939A-9B7D7CF2A060}" destId="{4EDFCFFA-CB5A-45B5-851E-3A7D1A1BC141}" srcOrd="0"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07C04F-7210-4033-A531-3938DDE077AD}" type="doc">
      <dgm:prSet loTypeId="urn:microsoft.com/office/officeart/2005/8/layout/venn1" loCatId="relationship" qsTypeId="urn:microsoft.com/office/officeart/2005/8/quickstyle/simple1" qsCatId="simple" csTypeId="urn:microsoft.com/office/officeart/2005/8/colors/colorful1#7" csCatId="colorful" phldr="1"/>
      <dgm:spPr/>
      <dgm:t>
        <a:bodyPr/>
        <a:lstStyle/>
        <a:p>
          <a:endParaRPr lang="en-US"/>
        </a:p>
      </dgm:t>
    </dgm:pt>
    <dgm:pt modelId="{9318AA1B-07BB-4041-8B94-5BA5FD94E485}">
      <dgm:prSet custT="1"/>
      <dgm:spPr/>
      <dgm:t>
        <a:bodyPr/>
        <a:lstStyle/>
        <a:p>
          <a:pPr rtl="0"/>
          <a:r>
            <a:rPr lang="en-US" sz="1800">
              <a:latin typeface="Calibri" pitchFamily="34" charset="0"/>
            </a:rPr>
            <a:t>Recognize and accept that you have bias</a:t>
          </a:r>
          <a:endParaRPr lang="en-US" sz="1800" dirty="0">
            <a:latin typeface="Calibri" pitchFamily="34" charset="0"/>
          </a:endParaRPr>
        </a:p>
      </dgm:t>
    </dgm:pt>
    <dgm:pt modelId="{FEB18595-BFB7-4292-BE38-01B85EC6BB13}" type="parTrans" cxnId="{D7E44F22-2E1F-4AA1-8FC8-AE3E09222EB3}">
      <dgm:prSet/>
      <dgm:spPr/>
      <dgm:t>
        <a:bodyPr/>
        <a:lstStyle/>
        <a:p>
          <a:endParaRPr lang="en-US" sz="2800">
            <a:latin typeface="Calibri" pitchFamily="34" charset="0"/>
          </a:endParaRPr>
        </a:p>
      </dgm:t>
    </dgm:pt>
    <dgm:pt modelId="{6C227515-419C-46E1-90DA-1D6B8E378A22}" type="sibTrans" cxnId="{D7E44F22-2E1F-4AA1-8FC8-AE3E09222EB3}">
      <dgm:prSet/>
      <dgm:spPr/>
      <dgm:t>
        <a:bodyPr/>
        <a:lstStyle/>
        <a:p>
          <a:endParaRPr lang="en-US" sz="2800">
            <a:latin typeface="Calibri" pitchFamily="34" charset="0"/>
          </a:endParaRPr>
        </a:p>
      </dgm:t>
    </dgm:pt>
    <dgm:pt modelId="{D21997BC-C087-40E1-9F6B-B14978B9F74E}">
      <dgm:prSet custT="1"/>
      <dgm:spPr/>
      <dgm:t>
        <a:bodyPr/>
        <a:lstStyle/>
        <a:p>
          <a:pPr rtl="0"/>
          <a:r>
            <a:rPr lang="en-US" sz="1800">
              <a:latin typeface="Calibri" pitchFamily="34" charset="0"/>
            </a:rPr>
            <a:t>Develop the capacity to use a flashlight on yourself</a:t>
          </a:r>
          <a:endParaRPr lang="en-US" sz="1800" dirty="0">
            <a:latin typeface="Calibri" pitchFamily="34" charset="0"/>
          </a:endParaRPr>
        </a:p>
      </dgm:t>
    </dgm:pt>
    <dgm:pt modelId="{72217450-0587-4BF2-B4A1-CEA989A6A152}" type="parTrans" cxnId="{DA2B60A0-1843-4CD8-B58E-C306C162AB2D}">
      <dgm:prSet/>
      <dgm:spPr/>
      <dgm:t>
        <a:bodyPr/>
        <a:lstStyle/>
        <a:p>
          <a:endParaRPr lang="en-US" sz="2800">
            <a:latin typeface="Calibri" pitchFamily="34" charset="0"/>
          </a:endParaRPr>
        </a:p>
      </dgm:t>
    </dgm:pt>
    <dgm:pt modelId="{6FD958BA-8C3E-4FF0-B37A-EFC8F19D4C14}" type="sibTrans" cxnId="{DA2B60A0-1843-4CD8-B58E-C306C162AB2D}">
      <dgm:prSet/>
      <dgm:spPr/>
      <dgm:t>
        <a:bodyPr/>
        <a:lstStyle/>
        <a:p>
          <a:endParaRPr lang="en-US" sz="2800">
            <a:latin typeface="Calibri" pitchFamily="34" charset="0"/>
          </a:endParaRPr>
        </a:p>
      </dgm:t>
    </dgm:pt>
    <dgm:pt modelId="{F6073AF8-F5C2-4D51-9C4C-E0140AC20124}">
      <dgm:prSet custT="1"/>
      <dgm:spPr/>
      <dgm:t>
        <a:bodyPr/>
        <a:lstStyle/>
        <a:p>
          <a:pPr rtl="0"/>
          <a:r>
            <a:rPr lang="en-US" sz="1800">
              <a:latin typeface="Calibri" pitchFamily="34" charset="0"/>
            </a:rPr>
            <a:t>Practice “Constructive Uncertainty”</a:t>
          </a:r>
          <a:endParaRPr lang="en-US" sz="1800" dirty="0">
            <a:latin typeface="Calibri" pitchFamily="34" charset="0"/>
          </a:endParaRPr>
        </a:p>
      </dgm:t>
    </dgm:pt>
    <dgm:pt modelId="{D60506E8-5926-4FF9-921E-3DA198995AB3}" type="parTrans" cxnId="{1533ECB9-2FA4-4762-A4BE-436ABA3585F8}">
      <dgm:prSet/>
      <dgm:spPr/>
      <dgm:t>
        <a:bodyPr/>
        <a:lstStyle/>
        <a:p>
          <a:endParaRPr lang="en-US" sz="2800">
            <a:latin typeface="Calibri" pitchFamily="34" charset="0"/>
          </a:endParaRPr>
        </a:p>
      </dgm:t>
    </dgm:pt>
    <dgm:pt modelId="{212DBA29-88DD-4694-9819-07767BB6C286}" type="sibTrans" cxnId="{1533ECB9-2FA4-4762-A4BE-436ABA3585F8}">
      <dgm:prSet/>
      <dgm:spPr/>
      <dgm:t>
        <a:bodyPr/>
        <a:lstStyle/>
        <a:p>
          <a:endParaRPr lang="en-US" sz="2800">
            <a:latin typeface="Calibri" pitchFamily="34" charset="0"/>
          </a:endParaRPr>
        </a:p>
      </dgm:t>
    </dgm:pt>
    <dgm:pt modelId="{0CBDC2C1-7B53-4FF8-9613-E27EDC34DB7B}">
      <dgm:prSet custT="1"/>
      <dgm:spPr/>
      <dgm:t>
        <a:bodyPr/>
        <a:lstStyle/>
        <a:p>
          <a:pPr rtl="0"/>
          <a:r>
            <a:rPr lang="en-US" sz="1800">
              <a:latin typeface="Calibri" pitchFamily="34" charset="0"/>
            </a:rPr>
            <a:t>Explore awkwardness, and discomfort</a:t>
          </a:r>
          <a:endParaRPr lang="en-US" sz="1800" dirty="0">
            <a:latin typeface="Calibri" pitchFamily="34" charset="0"/>
          </a:endParaRPr>
        </a:p>
      </dgm:t>
    </dgm:pt>
    <dgm:pt modelId="{E8FBA250-9129-4D20-A337-0F1EB032DEAB}" type="parTrans" cxnId="{FAA38896-C8CD-4230-84D1-CB9295E6AF6A}">
      <dgm:prSet/>
      <dgm:spPr/>
      <dgm:t>
        <a:bodyPr/>
        <a:lstStyle/>
        <a:p>
          <a:endParaRPr lang="en-US" sz="2800">
            <a:latin typeface="Calibri" pitchFamily="34" charset="0"/>
          </a:endParaRPr>
        </a:p>
      </dgm:t>
    </dgm:pt>
    <dgm:pt modelId="{4DEE7FD4-F40C-4868-9AF0-A983F9774EB8}" type="sibTrans" cxnId="{FAA38896-C8CD-4230-84D1-CB9295E6AF6A}">
      <dgm:prSet/>
      <dgm:spPr/>
      <dgm:t>
        <a:bodyPr/>
        <a:lstStyle/>
        <a:p>
          <a:endParaRPr lang="en-US" sz="2800">
            <a:latin typeface="Calibri" pitchFamily="34" charset="0"/>
          </a:endParaRPr>
        </a:p>
      </dgm:t>
    </dgm:pt>
    <dgm:pt modelId="{D1FB0720-996C-4DA8-BC99-237CABB653D8}">
      <dgm:prSet custT="1"/>
      <dgm:spPr/>
      <dgm:t>
        <a:bodyPr/>
        <a:lstStyle/>
        <a:p>
          <a:pPr rtl="0"/>
          <a:r>
            <a:rPr lang="en-US" sz="1800">
              <a:latin typeface="Calibri" pitchFamily="34" charset="0"/>
            </a:rPr>
            <a:t>Engage with people you consider “others” and expose yourself to positive role models in that group</a:t>
          </a:r>
          <a:endParaRPr lang="en-US" sz="1800" dirty="0">
            <a:latin typeface="Calibri" pitchFamily="34" charset="0"/>
          </a:endParaRPr>
        </a:p>
      </dgm:t>
    </dgm:pt>
    <dgm:pt modelId="{9D98A527-BD08-484B-9848-0EE333B4C95A}" type="parTrans" cxnId="{6C887FC5-3DAB-4F10-806C-3A72015E404D}">
      <dgm:prSet/>
      <dgm:spPr/>
      <dgm:t>
        <a:bodyPr/>
        <a:lstStyle/>
        <a:p>
          <a:endParaRPr lang="en-US" sz="2800">
            <a:latin typeface="Calibri" pitchFamily="34" charset="0"/>
          </a:endParaRPr>
        </a:p>
      </dgm:t>
    </dgm:pt>
    <dgm:pt modelId="{F45DD1A2-285C-493D-BD66-4E19BAE09566}" type="sibTrans" cxnId="{6C887FC5-3DAB-4F10-806C-3A72015E404D}">
      <dgm:prSet/>
      <dgm:spPr/>
      <dgm:t>
        <a:bodyPr/>
        <a:lstStyle/>
        <a:p>
          <a:endParaRPr lang="en-US" sz="2800">
            <a:latin typeface="Calibri" pitchFamily="34" charset="0"/>
          </a:endParaRPr>
        </a:p>
      </dgm:t>
    </dgm:pt>
    <dgm:pt modelId="{F19023CA-BF1A-4613-B6A9-5774D8C17537}">
      <dgm:prSet custT="1"/>
      <dgm:spPr/>
      <dgm:t>
        <a:bodyPr/>
        <a:lstStyle/>
        <a:p>
          <a:pPr rtl="0"/>
          <a:r>
            <a:rPr lang="en-US" sz="1800" dirty="0">
              <a:latin typeface="Calibri" pitchFamily="34" charset="0"/>
            </a:rPr>
            <a:t>Get feedback</a:t>
          </a:r>
        </a:p>
      </dgm:t>
    </dgm:pt>
    <dgm:pt modelId="{E04AA1AA-CF40-4926-AF96-CFF8250AD425}" type="parTrans" cxnId="{734E5CFE-1E28-4477-AE83-8BECA152435A}">
      <dgm:prSet/>
      <dgm:spPr/>
      <dgm:t>
        <a:bodyPr/>
        <a:lstStyle/>
        <a:p>
          <a:endParaRPr lang="en-US" sz="2800">
            <a:latin typeface="Calibri" pitchFamily="34" charset="0"/>
          </a:endParaRPr>
        </a:p>
      </dgm:t>
    </dgm:pt>
    <dgm:pt modelId="{F5068DEF-EE52-4404-BCFA-49BBF4AB8CB2}" type="sibTrans" cxnId="{734E5CFE-1E28-4477-AE83-8BECA152435A}">
      <dgm:prSet/>
      <dgm:spPr/>
      <dgm:t>
        <a:bodyPr/>
        <a:lstStyle/>
        <a:p>
          <a:endParaRPr lang="en-US" sz="2800">
            <a:latin typeface="Calibri" pitchFamily="34" charset="0"/>
          </a:endParaRPr>
        </a:p>
      </dgm:t>
    </dgm:pt>
    <dgm:pt modelId="{0F8B8BE5-C8E8-4C0F-939A-9B7D7CF2A060}" type="pres">
      <dgm:prSet presAssocID="{6907C04F-7210-4033-A531-3938DDE077AD}" presName="compositeShape" presStyleCnt="0">
        <dgm:presLayoutVars>
          <dgm:chMax val="7"/>
          <dgm:dir/>
          <dgm:resizeHandles val="exact"/>
        </dgm:presLayoutVars>
      </dgm:prSet>
      <dgm:spPr/>
      <dgm:t>
        <a:bodyPr/>
        <a:lstStyle/>
        <a:p>
          <a:endParaRPr lang="en-US"/>
        </a:p>
      </dgm:t>
    </dgm:pt>
    <dgm:pt modelId="{54D771A2-1465-449B-895A-1848A6C7EB2A}" type="pres">
      <dgm:prSet presAssocID="{9318AA1B-07BB-4041-8B94-5BA5FD94E485}" presName="circ1" presStyleLbl="vennNode1" presStyleIdx="0" presStyleCnt="6"/>
      <dgm:spPr/>
    </dgm:pt>
    <dgm:pt modelId="{E76D0A2E-60C4-410D-A783-6C48BBA3D4D4}" type="pres">
      <dgm:prSet presAssocID="{9318AA1B-07BB-4041-8B94-5BA5FD94E485}" presName="circ1Tx" presStyleLbl="revTx" presStyleIdx="0" presStyleCnt="0">
        <dgm:presLayoutVars>
          <dgm:chMax val="0"/>
          <dgm:chPref val="0"/>
          <dgm:bulletEnabled val="1"/>
        </dgm:presLayoutVars>
      </dgm:prSet>
      <dgm:spPr/>
      <dgm:t>
        <a:bodyPr/>
        <a:lstStyle/>
        <a:p>
          <a:endParaRPr lang="en-US"/>
        </a:p>
      </dgm:t>
    </dgm:pt>
    <dgm:pt modelId="{973C6577-2F03-4124-BB72-B94432145713}" type="pres">
      <dgm:prSet presAssocID="{D21997BC-C087-40E1-9F6B-B14978B9F74E}" presName="circ2" presStyleLbl="vennNode1" presStyleIdx="1" presStyleCnt="6"/>
      <dgm:spPr/>
    </dgm:pt>
    <dgm:pt modelId="{26C5E0F1-29B0-45B5-8D86-6A4B29DA3C85}" type="pres">
      <dgm:prSet presAssocID="{D21997BC-C087-40E1-9F6B-B14978B9F74E}" presName="circ2Tx" presStyleLbl="revTx" presStyleIdx="0" presStyleCnt="0">
        <dgm:presLayoutVars>
          <dgm:chMax val="0"/>
          <dgm:chPref val="0"/>
          <dgm:bulletEnabled val="1"/>
        </dgm:presLayoutVars>
      </dgm:prSet>
      <dgm:spPr/>
      <dgm:t>
        <a:bodyPr/>
        <a:lstStyle/>
        <a:p>
          <a:endParaRPr lang="en-US"/>
        </a:p>
      </dgm:t>
    </dgm:pt>
    <dgm:pt modelId="{DC1D5173-CD64-4FD6-930E-0D7B74AB61DA}" type="pres">
      <dgm:prSet presAssocID="{F6073AF8-F5C2-4D51-9C4C-E0140AC20124}" presName="circ3" presStyleLbl="vennNode1" presStyleIdx="2" presStyleCnt="6"/>
      <dgm:spPr/>
    </dgm:pt>
    <dgm:pt modelId="{D7077E35-1208-447D-A3CA-3B6D120ED0C3}" type="pres">
      <dgm:prSet presAssocID="{F6073AF8-F5C2-4D51-9C4C-E0140AC20124}" presName="circ3Tx" presStyleLbl="revTx" presStyleIdx="0" presStyleCnt="0">
        <dgm:presLayoutVars>
          <dgm:chMax val="0"/>
          <dgm:chPref val="0"/>
          <dgm:bulletEnabled val="1"/>
        </dgm:presLayoutVars>
      </dgm:prSet>
      <dgm:spPr/>
      <dgm:t>
        <a:bodyPr/>
        <a:lstStyle/>
        <a:p>
          <a:endParaRPr lang="en-US"/>
        </a:p>
      </dgm:t>
    </dgm:pt>
    <dgm:pt modelId="{F52CF464-F57A-4C0A-9D31-815ACF9F5264}" type="pres">
      <dgm:prSet presAssocID="{0CBDC2C1-7B53-4FF8-9613-E27EDC34DB7B}" presName="circ4" presStyleLbl="vennNode1" presStyleIdx="3" presStyleCnt="6"/>
      <dgm:spPr/>
    </dgm:pt>
    <dgm:pt modelId="{11CD8D61-AA39-47FB-B94C-6737DD3C351A}" type="pres">
      <dgm:prSet presAssocID="{0CBDC2C1-7B53-4FF8-9613-E27EDC34DB7B}" presName="circ4Tx" presStyleLbl="revTx" presStyleIdx="0" presStyleCnt="0">
        <dgm:presLayoutVars>
          <dgm:chMax val="0"/>
          <dgm:chPref val="0"/>
          <dgm:bulletEnabled val="1"/>
        </dgm:presLayoutVars>
      </dgm:prSet>
      <dgm:spPr/>
      <dgm:t>
        <a:bodyPr/>
        <a:lstStyle/>
        <a:p>
          <a:endParaRPr lang="en-US"/>
        </a:p>
      </dgm:t>
    </dgm:pt>
    <dgm:pt modelId="{5B370E4C-92DD-48F6-A2EE-CB30753FDAE0}" type="pres">
      <dgm:prSet presAssocID="{D1FB0720-996C-4DA8-BC99-237CABB653D8}" presName="circ5" presStyleLbl="vennNode1" presStyleIdx="4" presStyleCnt="6"/>
      <dgm:spPr/>
    </dgm:pt>
    <dgm:pt modelId="{7EE97E27-FFF2-4FC8-B5E1-E151778EEB7A}" type="pres">
      <dgm:prSet presAssocID="{D1FB0720-996C-4DA8-BC99-237CABB653D8}" presName="circ5Tx" presStyleLbl="revTx" presStyleIdx="0" presStyleCnt="0">
        <dgm:presLayoutVars>
          <dgm:chMax val="0"/>
          <dgm:chPref val="0"/>
          <dgm:bulletEnabled val="1"/>
        </dgm:presLayoutVars>
      </dgm:prSet>
      <dgm:spPr/>
      <dgm:t>
        <a:bodyPr/>
        <a:lstStyle/>
        <a:p>
          <a:endParaRPr lang="en-US"/>
        </a:p>
      </dgm:t>
    </dgm:pt>
    <dgm:pt modelId="{531654AD-2215-4D5F-9DB8-3B894F06B29D}" type="pres">
      <dgm:prSet presAssocID="{F19023CA-BF1A-4613-B6A9-5774D8C17537}" presName="circ6" presStyleLbl="vennNode1" presStyleIdx="5" presStyleCnt="6"/>
      <dgm:spPr/>
    </dgm:pt>
    <dgm:pt modelId="{823412D0-65CA-48D5-A89F-29247DD06EF7}" type="pres">
      <dgm:prSet presAssocID="{F19023CA-BF1A-4613-B6A9-5774D8C17537}" presName="circ6Tx" presStyleLbl="revTx" presStyleIdx="0" presStyleCnt="0">
        <dgm:presLayoutVars>
          <dgm:chMax val="0"/>
          <dgm:chPref val="0"/>
          <dgm:bulletEnabled val="1"/>
        </dgm:presLayoutVars>
      </dgm:prSet>
      <dgm:spPr/>
      <dgm:t>
        <a:bodyPr/>
        <a:lstStyle/>
        <a:p>
          <a:endParaRPr lang="en-US"/>
        </a:p>
      </dgm:t>
    </dgm:pt>
  </dgm:ptLst>
  <dgm:cxnLst>
    <dgm:cxn modelId="{6C887FC5-3DAB-4F10-806C-3A72015E404D}" srcId="{6907C04F-7210-4033-A531-3938DDE077AD}" destId="{D1FB0720-996C-4DA8-BC99-237CABB653D8}" srcOrd="4" destOrd="0" parTransId="{9D98A527-BD08-484B-9848-0EE333B4C95A}" sibTransId="{F45DD1A2-285C-493D-BD66-4E19BAE09566}"/>
    <dgm:cxn modelId="{DA2B60A0-1843-4CD8-B58E-C306C162AB2D}" srcId="{6907C04F-7210-4033-A531-3938DDE077AD}" destId="{D21997BC-C087-40E1-9F6B-B14978B9F74E}" srcOrd="1" destOrd="0" parTransId="{72217450-0587-4BF2-B4A1-CEA989A6A152}" sibTransId="{6FD958BA-8C3E-4FF0-B37A-EFC8F19D4C14}"/>
    <dgm:cxn modelId="{A8B5E5A8-0C3F-5D46-A35F-383A131E5E82}" type="presOf" srcId="{F19023CA-BF1A-4613-B6A9-5774D8C17537}" destId="{823412D0-65CA-48D5-A89F-29247DD06EF7}" srcOrd="0" destOrd="0" presId="urn:microsoft.com/office/officeart/2005/8/layout/venn1"/>
    <dgm:cxn modelId="{D7E44F22-2E1F-4AA1-8FC8-AE3E09222EB3}" srcId="{6907C04F-7210-4033-A531-3938DDE077AD}" destId="{9318AA1B-07BB-4041-8B94-5BA5FD94E485}" srcOrd="0" destOrd="0" parTransId="{FEB18595-BFB7-4292-BE38-01B85EC6BB13}" sibTransId="{6C227515-419C-46E1-90DA-1D6B8E378A22}"/>
    <dgm:cxn modelId="{1533ECB9-2FA4-4762-A4BE-436ABA3585F8}" srcId="{6907C04F-7210-4033-A531-3938DDE077AD}" destId="{F6073AF8-F5C2-4D51-9C4C-E0140AC20124}" srcOrd="2" destOrd="0" parTransId="{D60506E8-5926-4FF9-921E-3DA198995AB3}" sibTransId="{212DBA29-88DD-4694-9819-07767BB6C286}"/>
    <dgm:cxn modelId="{0F73B68C-8E46-2D45-8777-E70DA1F83D79}" type="presOf" srcId="{D1FB0720-996C-4DA8-BC99-237CABB653D8}" destId="{7EE97E27-FFF2-4FC8-B5E1-E151778EEB7A}" srcOrd="0" destOrd="0" presId="urn:microsoft.com/office/officeart/2005/8/layout/venn1"/>
    <dgm:cxn modelId="{FAA38896-C8CD-4230-84D1-CB9295E6AF6A}" srcId="{6907C04F-7210-4033-A531-3938DDE077AD}" destId="{0CBDC2C1-7B53-4FF8-9613-E27EDC34DB7B}" srcOrd="3" destOrd="0" parTransId="{E8FBA250-9129-4D20-A337-0F1EB032DEAB}" sibTransId="{4DEE7FD4-F40C-4868-9AF0-A983F9774EB8}"/>
    <dgm:cxn modelId="{4577F7B2-0F32-4841-8A5A-89A983EF9FED}" type="presOf" srcId="{D21997BC-C087-40E1-9F6B-B14978B9F74E}" destId="{26C5E0F1-29B0-45B5-8D86-6A4B29DA3C85}" srcOrd="0" destOrd="0" presId="urn:microsoft.com/office/officeart/2005/8/layout/venn1"/>
    <dgm:cxn modelId="{A76DE6FA-9EBC-0A49-A41B-5056BB14D47A}" type="presOf" srcId="{9318AA1B-07BB-4041-8B94-5BA5FD94E485}" destId="{E76D0A2E-60C4-410D-A783-6C48BBA3D4D4}" srcOrd="0" destOrd="0" presId="urn:microsoft.com/office/officeart/2005/8/layout/venn1"/>
    <dgm:cxn modelId="{734E5CFE-1E28-4477-AE83-8BECA152435A}" srcId="{6907C04F-7210-4033-A531-3938DDE077AD}" destId="{F19023CA-BF1A-4613-B6A9-5774D8C17537}" srcOrd="5" destOrd="0" parTransId="{E04AA1AA-CF40-4926-AF96-CFF8250AD425}" sibTransId="{F5068DEF-EE52-4404-BCFA-49BBF4AB8CB2}"/>
    <dgm:cxn modelId="{A5D84B98-6399-974D-B12A-F3129C80CF5A}" type="presOf" srcId="{0CBDC2C1-7B53-4FF8-9613-E27EDC34DB7B}" destId="{11CD8D61-AA39-47FB-B94C-6737DD3C351A}" srcOrd="0" destOrd="0" presId="urn:microsoft.com/office/officeart/2005/8/layout/venn1"/>
    <dgm:cxn modelId="{D3E00248-36AA-6B4B-A0D6-A46CD5444817}" type="presOf" srcId="{6907C04F-7210-4033-A531-3938DDE077AD}" destId="{0F8B8BE5-C8E8-4C0F-939A-9B7D7CF2A060}" srcOrd="0" destOrd="0" presId="urn:microsoft.com/office/officeart/2005/8/layout/venn1"/>
    <dgm:cxn modelId="{AB87C458-C8F1-FC48-9F24-ACAE064FE005}" type="presOf" srcId="{F6073AF8-F5C2-4D51-9C4C-E0140AC20124}" destId="{D7077E35-1208-447D-A3CA-3B6D120ED0C3}" srcOrd="0" destOrd="0" presId="urn:microsoft.com/office/officeart/2005/8/layout/venn1"/>
    <dgm:cxn modelId="{4F90F8AF-7DB9-584B-ABC2-53DC03A55D85}" type="presParOf" srcId="{0F8B8BE5-C8E8-4C0F-939A-9B7D7CF2A060}" destId="{54D771A2-1465-449B-895A-1848A6C7EB2A}" srcOrd="0" destOrd="0" presId="urn:microsoft.com/office/officeart/2005/8/layout/venn1"/>
    <dgm:cxn modelId="{A34D2E3E-BFF0-5440-85E0-208FD00BA503}" type="presParOf" srcId="{0F8B8BE5-C8E8-4C0F-939A-9B7D7CF2A060}" destId="{E76D0A2E-60C4-410D-A783-6C48BBA3D4D4}" srcOrd="1" destOrd="0" presId="urn:microsoft.com/office/officeart/2005/8/layout/venn1"/>
    <dgm:cxn modelId="{FC120A8A-74BE-6548-9B8E-7E16F6989FFF}" type="presParOf" srcId="{0F8B8BE5-C8E8-4C0F-939A-9B7D7CF2A060}" destId="{973C6577-2F03-4124-BB72-B94432145713}" srcOrd="2" destOrd="0" presId="urn:microsoft.com/office/officeart/2005/8/layout/venn1"/>
    <dgm:cxn modelId="{52000FD9-7508-4448-8DCC-B0F9228A2B29}" type="presParOf" srcId="{0F8B8BE5-C8E8-4C0F-939A-9B7D7CF2A060}" destId="{26C5E0F1-29B0-45B5-8D86-6A4B29DA3C85}" srcOrd="3" destOrd="0" presId="urn:microsoft.com/office/officeart/2005/8/layout/venn1"/>
    <dgm:cxn modelId="{8FE77DBD-20A9-3047-AF00-3BE7D6CEDDA7}" type="presParOf" srcId="{0F8B8BE5-C8E8-4C0F-939A-9B7D7CF2A060}" destId="{DC1D5173-CD64-4FD6-930E-0D7B74AB61DA}" srcOrd="4" destOrd="0" presId="urn:microsoft.com/office/officeart/2005/8/layout/venn1"/>
    <dgm:cxn modelId="{BA898AE4-4223-1748-88BE-AB088AB96FC1}" type="presParOf" srcId="{0F8B8BE5-C8E8-4C0F-939A-9B7D7CF2A060}" destId="{D7077E35-1208-447D-A3CA-3B6D120ED0C3}" srcOrd="5" destOrd="0" presId="urn:microsoft.com/office/officeart/2005/8/layout/venn1"/>
    <dgm:cxn modelId="{07185727-17A4-3C41-8754-B0687F39DF3A}" type="presParOf" srcId="{0F8B8BE5-C8E8-4C0F-939A-9B7D7CF2A060}" destId="{F52CF464-F57A-4C0A-9D31-815ACF9F5264}" srcOrd="6" destOrd="0" presId="urn:microsoft.com/office/officeart/2005/8/layout/venn1"/>
    <dgm:cxn modelId="{841970C6-6F67-EE43-A014-EE1C32F75557}" type="presParOf" srcId="{0F8B8BE5-C8E8-4C0F-939A-9B7D7CF2A060}" destId="{11CD8D61-AA39-47FB-B94C-6737DD3C351A}" srcOrd="7" destOrd="0" presId="urn:microsoft.com/office/officeart/2005/8/layout/venn1"/>
    <dgm:cxn modelId="{6ECAD032-3205-264A-B812-0519347A92B7}" type="presParOf" srcId="{0F8B8BE5-C8E8-4C0F-939A-9B7D7CF2A060}" destId="{5B370E4C-92DD-48F6-A2EE-CB30753FDAE0}" srcOrd="8" destOrd="0" presId="urn:microsoft.com/office/officeart/2005/8/layout/venn1"/>
    <dgm:cxn modelId="{3E48ED24-4A99-FA42-99A5-608FD747EBE5}" type="presParOf" srcId="{0F8B8BE5-C8E8-4C0F-939A-9B7D7CF2A060}" destId="{7EE97E27-FFF2-4FC8-B5E1-E151778EEB7A}" srcOrd="9" destOrd="0" presId="urn:microsoft.com/office/officeart/2005/8/layout/venn1"/>
    <dgm:cxn modelId="{D3F15810-FFA2-9F43-89F6-0FC4D076669F}" type="presParOf" srcId="{0F8B8BE5-C8E8-4C0F-939A-9B7D7CF2A060}" destId="{531654AD-2215-4D5F-9DB8-3B894F06B29D}" srcOrd="10" destOrd="0" presId="urn:microsoft.com/office/officeart/2005/8/layout/venn1"/>
    <dgm:cxn modelId="{0DF76A36-9E90-4C40-A553-B37FBB3B7B92}" type="presParOf" srcId="{0F8B8BE5-C8E8-4C0F-939A-9B7D7CF2A060}" destId="{823412D0-65CA-48D5-A89F-29247DD06EF7}" srcOrd="11"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4AAE3-1737-D445-8DB3-17A09DD45F72}" type="datetimeFigureOut">
              <a:rPr lang="en-US" smtClean="0"/>
              <a:pPr/>
              <a:t>3/14/2018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B0407-A6A0-DC41-94A3-C71D206C9F91}" type="slidenum">
              <a:rPr lang="en-US" smtClean="0"/>
              <a:pPr/>
              <a:t>‹#›</a:t>
            </a:fld>
            <a:endParaRPr lang="en-US"/>
          </a:p>
        </p:txBody>
      </p:sp>
    </p:spTree>
    <p:extLst>
      <p:ext uri="{BB962C8B-B14F-4D97-AF65-F5344CB8AC3E}">
        <p14:creationId xmlns:p14="http://schemas.microsoft.com/office/powerpoint/2010/main" xmlns="" val="187130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B0407-A6A0-DC41-94A3-C71D206C9F91}" type="slidenum">
              <a:rPr lang="en-US" smtClean="0"/>
              <a:pPr/>
              <a:t>1</a:t>
            </a:fld>
            <a:endParaRPr lang="en-US"/>
          </a:p>
        </p:txBody>
      </p:sp>
    </p:spTree>
    <p:extLst>
      <p:ext uri="{BB962C8B-B14F-4D97-AF65-F5344CB8AC3E}">
        <p14:creationId xmlns:p14="http://schemas.microsoft.com/office/powerpoint/2010/main" xmlns="" val="2117620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Participant Guide reference p.7 for definitions</a:t>
            </a:r>
            <a:endParaRPr lang="en-US" sz="1200" kern="1200" dirty="0">
              <a:solidFill>
                <a:schemeClr val="tx1"/>
              </a:solidFill>
              <a:effectLst/>
              <a:latin typeface="+mn-lt"/>
              <a:ea typeface="+mn-ea"/>
              <a:cs typeface="+mn-cs"/>
            </a:endParaRPr>
          </a:p>
          <a:p>
            <a:endParaRPr lang="en-US" b="1" dirty="0"/>
          </a:p>
          <a:p>
            <a:r>
              <a:rPr lang="en-US" b="1" dirty="0"/>
              <a:t>TIME:</a:t>
            </a:r>
            <a:r>
              <a:rPr lang="en-US" baseline="0" dirty="0"/>
              <a:t> 1 min</a:t>
            </a:r>
            <a:endParaRPr lang="en-US" dirty="0"/>
          </a:p>
          <a:p>
            <a:endParaRPr lang="en-US" b="1" dirty="0"/>
          </a:p>
          <a:p>
            <a:r>
              <a:rPr lang="en-US" b="1" dirty="0"/>
              <a:t>SAY:</a:t>
            </a:r>
            <a:r>
              <a:rPr lang="en-US" b="1" baseline="0" dirty="0"/>
              <a:t>  </a:t>
            </a:r>
            <a:r>
              <a:rPr lang="en-US" b="0" dirty="0"/>
              <a:t>Bias</a:t>
            </a:r>
            <a:r>
              <a:rPr lang="en-US" b="0" baseline="0" dirty="0"/>
              <a:t> refers quite simply to the mechanism of the brain that operates on associations; it is an automatic response. Our brain operates with short-cuts that allow us to quickly interpret and respond to the world around us. </a:t>
            </a:r>
            <a:r>
              <a:rPr lang="en-US" b="0" i="0" baseline="0" dirty="0"/>
              <a:t>Bias is a decision we make so quickly that it simply occurs to us as data; we don’t know that we’ve actually taken them in (data points), interpreted them, and made meaning out of them. It all happens so fast that judgments such as ‘He’s stand-offish’ or ‘She’s charming’ in a first impression simply appear as though they were facts. However, we’re really just associating this new person with someone or something we’ve experienced before and creating a judgment based on that. </a:t>
            </a:r>
            <a:r>
              <a:rPr lang="en-US" b="0" baseline="0" dirty="0"/>
              <a:t>This is a normal human function, but often it has consequences that are unintended.</a:t>
            </a:r>
          </a:p>
          <a:p>
            <a:endParaRPr lang="en-US" dirty="0"/>
          </a:p>
          <a:p>
            <a:r>
              <a:rPr lang="en-US" b="1" dirty="0"/>
              <a:t>TRANSITION:</a:t>
            </a:r>
            <a:r>
              <a:rPr lang="en-US" baseline="0" dirty="0"/>
              <a:t> Some of our biases are conscious. For instance, you might be aware that you have a preference for working with people from your own culture or with people your age, rather than younger employees. Most of our biases, however, are unconscious to us. </a:t>
            </a:r>
          </a:p>
        </p:txBody>
      </p:sp>
      <p:sp>
        <p:nvSpPr>
          <p:cNvPr id="8" name="Slide Number Placeholder 3"/>
          <p:cNvSpPr>
            <a:spLocks noGrp="1"/>
          </p:cNvSpPr>
          <p:nvPr>
            <p:ph type="sldNum" sz="quarter" idx="5"/>
          </p:nvPr>
        </p:nvSpPr>
        <p:spPr>
          <a:xfrm>
            <a:off x="3958167" y="8819515"/>
            <a:ext cx="3026833" cy="464185"/>
          </a:xfrm>
          <a:prstGeom prst="rect">
            <a:avLst/>
          </a:prstGeom>
        </p:spPr>
        <p:txBody>
          <a:bodyPr/>
          <a:lstStyle/>
          <a:p>
            <a:fld id="{464AD1F8-7F56-43E3-A8C0-908BE1A326B4}" type="slidenum">
              <a:rPr lang="en-US" smtClean="0"/>
              <a:pPr/>
              <a:t>13</a:t>
            </a:fld>
            <a:endParaRPr lang="en-US" dirty="0"/>
          </a:p>
        </p:txBody>
      </p:sp>
      <p:sp>
        <p:nvSpPr>
          <p:cNvPr id="9"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10"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556637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Participant Guide reference p.7 for definitions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2 min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So what is unconscious bias?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 Read what is on the slide.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 My assumption from being with you is that everyone has an intention to be inclusive, and yet, when we look at our results we don’t always see the fruits of our labor.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DO: </a:t>
            </a:r>
            <a:r>
              <a:rPr lang="en-US" sz="1200" kern="1200" dirty="0">
                <a:solidFill>
                  <a:schemeClr val="tx1"/>
                </a:solidFill>
                <a:effectLst/>
                <a:latin typeface="+mn-lt"/>
                <a:ea typeface="+mn-ea"/>
                <a:cs typeface="+mn-cs"/>
              </a:rPr>
              <a:t>Click to reveal “These often conflict with our conscious attitudes and intentions”.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Unconscious bias often conflicts with our conscious attitudes, behaviors, and intentions. This explains the fact that even though we have consciously worked on increasing diversity and inclusion, we have not been as successful as we hoped we would be, like we discussed earlier.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 If you have time, ask people in large group (popcorn style) or in pairs,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see if they can identify some of these discrepancies between intention and outcome.</a:t>
            </a:r>
          </a:p>
        </p:txBody>
      </p:sp>
      <p:sp>
        <p:nvSpPr>
          <p:cNvPr id="8" name="Slide Image Placeholder 7"/>
          <p:cNvSpPr>
            <a:spLocks noGrp="1" noRot="1" noChangeAspect="1"/>
          </p:cNvSpPr>
          <p:nvPr>
            <p:ph type="sldImg"/>
          </p:nvPr>
        </p:nvSpPr>
        <p:spPr/>
      </p:sp>
      <p:sp>
        <p:nvSpPr>
          <p:cNvPr id="7" name="Slide Number Placeholder 3"/>
          <p:cNvSpPr>
            <a:spLocks noGrp="1"/>
          </p:cNvSpPr>
          <p:nvPr>
            <p:ph type="sldNum" sz="quarter" idx="5"/>
          </p:nvPr>
        </p:nvSpPr>
        <p:spPr>
          <a:xfrm>
            <a:off x="3958167" y="8819515"/>
            <a:ext cx="3026833" cy="464185"/>
          </a:xfrm>
          <a:prstGeom prst="rect">
            <a:avLst/>
          </a:prstGeom>
        </p:spPr>
        <p:txBody>
          <a:bodyPr/>
          <a:lstStyle/>
          <a:p>
            <a:fld id="{464AD1F8-7F56-43E3-A8C0-908BE1A326B4}" type="slidenum">
              <a:rPr lang="en-US" smtClean="0"/>
              <a:pPr/>
              <a:t>14</a:t>
            </a:fld>
            <a:endParaRPr lang="en-US" dirty="0"/>
          </a:p>
        </p:txBody>
      </p:sp>
      <p:sp>
        <p:nvSpPr>
          <p:cNvPr id="9"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10"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126176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b="1" baseline="0" dirty="0"/>
              <a:t> </a:t>
            </a:r>
            <a:r>
              <a:rPr lang="en-US" baseline="0" dirty="0"/>
              <a:t>30 sec</a:t>
            </a:r>
          </a:p>
          <a:p>
            <a:endParaRPr lang="en-US" baseline="0" dirty="0"/>
          </a:p>
          <a:p>
            <a:r>
              <a:rPr lang="en-US" b="1" baseline="0" dirty="0"/>
              <a:t>DO: </a:t>
            </a:r>
            <a:r>
              <a:rPr lang="en-US" baseline="0" dirty="0"/>
              <a:t>Read what is on the slide.</a:t>
            </a:r>
            <a:endParaRPr lang="en-US" dirty="0"/>
          </a:p>
        </p:txBody>
      </p:sp>
      <p:sp>
        <p:nvSpPr>
          <p:cNvPr id="4" name="Slide Number Placeholder 3"/>
          <p:cNvSpPr>
            <a:spLocks noGrp="1"/>
          </p:cNvSpPr>
          <p:nvPr>
            <p:ph type="sldNum" sz="quarter" idx="10"/>
          </p:nvPr>
        </p:nvSpPr>
        <p:spPr/>
        <p:txBody>
          <a:bodyPr/>
          <a:lstStyle/>
          <a:p>
            <a:fld id="{ACAF3BF8-1CDD-42C8-94EB-E92332ED5341}" type="slidenum">
              <a:rPr lang="en-US" smtClean="0"/>
              <a:pPr/>
              <a:t>15</a:t>
            </a:fld>
            <a:endParaRPr lang="en-US"/>
          </a:p>
        </p:txBody>
      </p:sp>
      <p:sp>
        <p:nvSpPr>
          <p:cNvPr id="5"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6"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068222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Participant Guide reference p.7 for definitions</a:t>
            </a:r>
            <a:endParaRPr lang="en-US" sz="1200" kern="1200" dirty="0">
              <a:solidFill>
                <a:schemeClr val="tx1"/>
              </a:solidFill>
              <a:effectLst/>
              <a:latin typeface="+mn-lt"/>
              <a:ea typeface="+mn-ea"/>
              <a:cs typeface="+mn-cs"/>
            </a:endParaRPr>
          </a:p>
          <a:p>
            <a:endParaRPr lang="en-US" b="1" dirty="0"/>
          </a:p>
          <a:p>
            <a:r>
              <a:rPr lang="en-US" b="1" dirty="0"/>
              <a:t>TIME:</a:t>
            </a:r>
            <a:r>
              <a:rPr lang="en-US" dirty="0"/>
              <a:t> 3 min</a:t>
            </a:r>
          </a:p>
          <a:p>
            <a:endParaRPr lang="en-US" b="1" dirty="0">
              <a:ea typeface="MS PGothic" charset="0"/>
            </a:endParaRPr>
          </a:p>
          <a:p>
            <a:pPr eaLnBrk="1" hangingPunct="1">
              <a:spcBef>
                <a:spcPct val="0"/>
              </a:spcBef>
            </a:pPr>
            <a:r>
              <a:rPr lang="en-US" b="1" dirty="0">
                <a:ea typeface="MS PGothic" charset="0"/>
              </a:rPr>
              <a:t>SAY:</a:t>
            </a:r>
            <a:r>
              <a:rPr lang="en-US" dirty="0">
                <a:ea typeface="MS PGothic" charset="0"/>
              </a:rPr>
              <a:t>  So why do we have bias; what function does it serve? The most primary purpose of the mind is to ensure our survival.  Our identities are shaped by this desire to survive, and, if possible, to thrive.   It makes sense that we would be more sensitized to danger than to attraction, because if we miss something positive, it’s just a missed opportunity. If we miss something dangerous, we could die! Part of this automatic survival tendency is to evaluate in every circumstance whether others are a “friend,” or a “foe.” Friend is people like us, where we immediately feel comfortable.</a:t>
            </a:r>
            <a:r>
              <a:rPr lang="en-US" baseline="0" dirty="0">
                <a:ea typeface="MS PGothic" charset="0"/>
              </a:rPr>
              <a:t> Foe is someone different than me on first blush. Once we unconsciously label someone as “foe”, it takes 20% more glucose to process a “foe” as “friend”. </a:t>
            </a:r>
            <a:r>
              <a:rPr lang="en-US" dirty="0">
                <a:ea typeface="MS PGothic" charset="0"/>
              </a:rPr>
              <a:t>We have a natural tendency to feel more comfortable with people who are like us.  Bias becomes our internal “danger detector.” If you think back to our ancestors living in caves…someone was either part of the tribe, or they weren’t.  If they weren’t, they were likely a threat. Although we don’t need this level of scrutiny in today’s world, the natural tendency is there and we still very much live in an “us” versus “them” world. Again, the purpose of this mechanism is to keep us safe. </a:t>
            </a:r>
          </a:p>
          <a:p>
            <a:pPr eaLnBrk="1" hangingPunct="1">
              <a:spcBef>
                <a:spcPct val="0"/>
              </a:spcBef>
            </a:pPr>
            <a:endParaRPr lang="en-US" dirty="0">
              <a:ea typeface="MS PGothic" charset="0"/>
            </a:endParaRPr>
          </a:p>
          <a:p>
            <a:pPr eaLnBrk="1" hangingPunct="1">
              <a:spcBef>
                <a:spcPct val="0"/>
              </a:spcBef>
            </a:pPr>
            <a:r>
              <a:rPr lang="en-US" b="1" dirty="0">
                <a:ea typeface="MS PGothic" charset="0"/>
              </a:rPr>
              <a:t>DO:</a:t>
            </a:r>
            <a:r>
              <a:rPr lang="en-US" dirty="0">
                <a:ea typeface="MS PGothic" charset="0"/>
              </a:rPr>
              <a:t> Provide an example, like: </a:t>
            </a:r>
          </a:p>
          <a:p>
            <a:pPr marL="184220" indent="-184220">
              <a:spcBef>
                <a:spcPct val="0"/>
              </a:spcBef>
              <a:buFontTx/>
              <a:buChar char="-"/>
            </a:pPr>
            <a:r>
              <a:rPr lang="en-US" dirty="0">
                <a:ea typeface="MS PGothic" charset="0"/>
              </a:rPr>
              <a:t>If someone with a knife comes towards you, looking like they are going to attack, what do you do? That’s right, you respond, you run away or defend yourself, but you probably don’t just stand there wondering what this person might be doing with that steel object. Your immediate response/behavior is directly related to the bias you have towards a person coming your way with a knife. </a:t>
            </a:r>
          </a:p>
          <a:p>
            <a:pPr marL="184220" indent="-184220">
              <a:spcBef>
                <a:spcPct val="0"/>
              </a:spcBef>
              <a:buFontTx/>
              <a:buChar char="-"/>
            </a:pPr>
            <a:r>
              <a:rPr lang="en-US" dirty="0">
                <a:ea typeface="MS PGothic" charset="0"/>
              </a:rPr>
              <a:t>If you’re about to cross the street and a car comes your way, you quickly jump back onto the sidewalk or run across the street, right? You are not asking yourself why this big metal object is speeding your way and what you should do. Your immediate response/behavior is directly related to the bias you have towards a speeding car coming your way.</a:t>
            </a:r>
          </a:p>
          <a:p>
            <a:pPr marL="184220" indent="-184220">
              <a:spcBef>
                <a:spcPct val="0"/>
              </a:spcBef>
              <a:buFontTx/>
              <a:buChar char="-"/>
            </a:pPr>
            <a:r>
              <a:rPr lang="en-US" dirty="0">
                <a:ea typeface="MS PGothic" charset="0"/>
              </a:rPr>
              <a:t>Think about who you are most drawn to talk to or feel comfortable around at a public function? Right, when it comes to a room full of relative strangers, most people are drawn to those who look or act similarly as they do. This is due to our bias towards “friends” as opposed to “foes”. </a:t>
            </a:r>
          </a:p>
          <a:p>
            <a:pPr marL="184220" indent="-184220">
              <a:spcBef>
                <a:spcPct val="0"/>
              </a:spcBef>
              <a:buFontTx/>
              <a:buChar char="-"/>
            </a:pPr>
            <a:r>
              <a:rPr lang="en-US" dirty="0"/>
              <a:t> Imagine you are in an unfamiliar wooded area (a park or on a hike) with your 4 year-old and it’s getting dark. You hear a noise coming from behind thick bushes. How do you respond? You take your child’s hand and quickly get as far away as possible. Your immediate bias is related to flight from unknown danger.</a:t>
            </a:r>
          </a:p>
          <a:p>
            <a:pPr marL="184220" indent="-184220">
              <a:spcBef>
                <a:spcPct val="0"/>
              </a:spcBef>
              <a:buFontTx/>
              <a:buChar char="-"/>
            </a:pPr>
            <a:endParaRPr lang="en-US" dirty="0">
              <a:ea typeface="MS PGothic"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b="1" dirty="0"/>
              <a:t>TRANSITION:</a:t>
            </a:r>
            <a:r>
              <a:rPr lang="en-US" b="1" baseline="0" dirty="0"/>
              <a:t> </a:t>
            </a:r>
            <a:r>
              <a:rPr lang="en-US" b="0" dirty="0"/>
              <a:t>Let’s review</a:t>
            </a:r>
            <a:r>
              <a:rPr lang="en-US" b="0" baseline="0" dirty="0"/>
              <a:t> a couple of studies that demonstrate how unconscious bias has shown up in healthcare with respect to different dimensions of diversity.</a:t>
            </a:r>
            <a:endParaRPr lang="en-US" b="0" dirty="0"/>
          </a:p>
        </p:txBody>
      </p:sp>
      <p:sp>
        <p:nvSpPr>
          <p:cNvPr id="7" name="Slide Number Placeholder 3"/>
          <p:cNvSpPr>
            <a:spLocks noGrp="1"/>
          </p:cNvSpPr>
          <p:nvPr>
            <p:ph type="sldNum" sz="quarter" idx="5"/>
          </p:nvPr>
        </p:nvSpPr>
        <p:spPr>
          <a:xfrm>
            <a:off x="3958167" y="8819515"/>
            <a:ext cx="3026833" cy="464185"/>
          </a:xfrm>
          <a:prstGeom prst="rect">
            <a:avLst/>
          </a:prstGeom>
        </p:spPr>
        <p:txBody>
          <a:bodyPr/>
          <a:lstStyle/>
          <a:p>
            <a:fld id="{464AD1F8-7F56-43E3-A8C0-908BE1A326B4}" type="slidenum">
              <a:rPr lang="en-US" smtClean="0"/>
              <a:pPr/>
              <a:t>16</a:t>
            </a:fld>
            <a:endParaRPr lang="en-US" dirty="0"/>
          </a:p>
        </p:txBody>
      </p:sp>
      <p:sp>
        <p:nvSpPr>
          <p:cNvPr id="8"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9"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636976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b="1" baseline="0" dirty="0"/>
              <a:t> </a:t>
            </a:r>
            <a:r>
              <a:rPr lang="en-US" b="0" baseline="0" dirty="0"/>
              <a:t>30 sec</a:t>
            </a:r>
          </a:p>
          <a:p>
            <a:endParaRPr lang="en-US" b="0" baseline="0" dirty="0"/>
          </a:p>
          <a:p>
            <a:r>
              <a:rPr lang="en-US" b="1" dirty="0"/>
              <a:t>SAY: </a:t>
            </a:r>
            <a:r>
              <a:rPr lang="en-US" b="0" dirty="0"/>
              <a:t>Research shows that people of color receive fewer</a:t>
            </a:r>
            <a:r>
              <a:rPr lang="en-US" b="0" baseline="0" dirty="0"/>
              <a:t> breast cancer screenings, kidney transplants, eye exams, vaccinations, and revascularization procedures, and less cardiac care, pain medication, and mental health treatment.</a:t>
            </a:r>
          </a:p>
          <a:p>
            <a:endParaRPr lang="en-US" b="0" baseline="0" dirty="0"/>
          </a:p>
          <a:p>
            <a:r>
              <a:rPr lang="en-US" b="1" baseline="0" dirty="0"/>
              <a:t>NOTE: </a:t>
            </a:r>
            <a:r>
              <a:rPr lang="en-US" b="0" baseline="0" dirty="0"/>
              <a:t>Authors and abstracts for relevant studies are provided in the Additional Resources/Bibliography section of your Facilitator Guide. It is recommended that you review these completely before facilitating this session. You won’t use all of the information in the facilitation, but knowing the content will allow you to more easily respond to learners’ questions.</a:t>
            </a:r>
            <a:endParaRPr lang="en-US" b="0" dirty="0"/>
          </a:p>
        </p:txBody>
      </p:sp>
      <p:sp>
        <p:nvSpPr>
          <p:cNvPr id="4" name="Slide Number Placeholder 3"/>
          <p:cNvSpPr>
            <a:spLocks noGrp="1"/>
          </p:cNvSpPr>
          <p:nvPr>
            <p:ph type="sldNum" sz="quarter" idx="10"/>
          </p:nvPr>
        </p:nvSpPr>
        <p:spPr/>
        <p:txBody>
          <a:bodyPr/>
          <a:lstStyle/>
          <a:p>
            <a:fld id="{ACAF3BF8-1CDD-42C8-94EB-E92332ED5341}" type="slidenum">
              <a:rPr lang="en-US" smtClean="0"/>
              <a:pPr/>
              <a:t>17</a:t>
            </a:fld>
            <a:endParaRPr lang="en-US"/>
          </a:p>
        </p:txBody>
      </p:sp>
      <p:sp>
        <p:nvSpPr>
          <p:cNvPr id="5"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6"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760081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b="0" dirty="0"/>
              <a:t>30 sec</a:t>
            </a:r>
          </a:p>
          <a:p>
            <a:endParaRPr lang="en-US" b="1" dirty="0"/>
          </a:p>
          <a:p>
            <a:r>
              <a:rPr lang="en-US" b="1" dirty="0"/>
              <a:t>SAY: </a:t>
            </a:r>
            <a:r>
              <a:rPr lang="en-US" b="0" baseline="0" dirty="0"/>
              <a:t>The research has shown us that health disparities exist across many chronic illnesses and conditions.</a:t>
            </a:r>
          </a:p>
          <a:p>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Authors and abstracts for key health disparities research are provided in the Additional Resources/Bibliography section of your Facilitator Guide. It is recommended that you review these completely before facilitating this session. You won’t use all of the information in the facilitation, but knowing the content will allow you to more easily respond to learners’ questions.</a:t>
            </a:r>
            <a:endParaRPr lang="en-US" b="0" dirty="0"/>
          </a:p>
          <a:p>
            <a:endParaRPr lang="en-US" b="1" dirty="0"/>
          </a:p>
        </p:txBody>
      </p:sp>
      <p:sp>
        <p:nvSpPr>
          <p:cNvPr id="4" name="Slide Number Placeholder 3"/>
          <p:cNvSpPr>
            <a:spLocks noGrp="1"/>
          </p:cNvSpPr>
          <p:nvPr>
            <p:ph type="sldNum" sz="quarter" idx="10"/>
          </p:nvPr>
        </p:nvSpPr>
        <p:spPr/>
        <p:txBody>
          <a:bodyPr/>
          <a:lstStyle/>
          <a:p>
            <a:fld id="{ACAF3BF8-1CDD-42C8-94EB-E92332ED5341}" type="slidenum">
              <a:rPr lang="en-US" smtClean="0"/>
              <a:pPr/>
              <a:t>18</a:t>
            </a:fld>
            <a:endParaRPr lang="en-US"/>
          </a:p>
        </p:txBody>
      </p:sp>
      <p:sp>
        <p:nvSpPr>
          <p:cNvPr id="5"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6"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279978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 min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For example, let’s examine one study. In 1999, researchers explored how race and sex impact whether patients are recommended for cardiac catheterization. What they found in their experiment was that both men and whites were significantly more likely to be referred for the procedure than women and blacks. What might be causing the discrepancy? In recent years, a considerable amount of research has revealed that unconscious bias on the part of medical professionals may be actively contributing to health disparities.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(Reference Study)</a:t>
            </a:r>
            <a:r>
              <a:rPr lang="en-US" sz="1200" kern="1200" dirty="0">
                <a:solidFill>
                  <a:schemeClr val="tx1"/>
                </a:solidFill>
                <a:effectLst/>
                <a:latin typeface="+mn-lt"/>
                <a:ea typeface="+mn-ea"/>
                <a:cs typeface="+mn-cs"/>
              </a:rPr>
              <a:t>: Schulman KA, </a:t>
            </a:r>
            <a:r>
              <a:rPr lang="en-US" sz="1200" kern="1200" dirty="0" err="1">
                <a:solidFill>
                  <a:schemeClr val="tx1"/>
                </a:solidFill>
                <a:effectLst/>
                <a:latin typeface="+mn-lt"/>
                <a:ea typeface="+mn-ea"/>
                <a:cs typeface="+mn-cs"/>
              </a:rPr>
              <a:t>Berlinj</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Harless</a:t>
            </a:r>
            <a:r>
              <a:rPr lang="en-US" sz="1200" kern="1200" dirty="0">
                <a:solidFill>
                  <a:schemeClr val="tx1"/>
                </a:solidFill>
                <a:effectLst/>
                <a:latin typeface="+mn-lt"/>
                <a:ea typeface="+mn-ea"/>
                <a:cs typeface="+mn-cs"/>
              </a:rPr>
              <a:t> W, et al. (1999). “The effect of race and sex on physicians' recommendations for cardiac catheterization.”  </a:t>
            </a:r>
            <a:r>
              <a:rPr lang="en-US" sz="1200" i="1" kern="1200" dirty="0" err="1">
                <a:solidFill>
                  <a:schemeClr val="tx1"/>
                </a:solidFill>
                <a:effectLst/>
                <a:latin typeface="+mn-lt"/>
                <a:ea typeface="+mn-ea"/>
                <a:cs typeface="+mn-cs"/>
              </a:rPr>
              <a:t>NEngFJ</a:t>
            </a:r>
            <a:r>
              <a:rPr lang="en-US" sz="1200" i="1" kern="1200" dirty="0">
                <a:solidFill>
                  <a:schemeClr val="tx1"/>
                </a:solidFill>
                <a:effectLst/>
                <a:latin typeface="+mn-lt"/>
                <a:ea typeface="+mn-ea"/>
                <a:cs typeface="+mn-cs"/>
              </a:rPr>
              <a:t> Med</a:t>
            </a:r>
            <a:r>
              <a:rPr lang="en-US" sz="1200" kern="1200" dirty="0">
                <a:solidFill>
                  <a:schemeClr val="tx1"/>
                </a:solidFill>
                <a:effectLst/>
                <a:latin typeface="+mn-lt"/>
                <a:ea typeface="+mn-ea"/>
                <a:cs typeface="+mn-cs"/>
              </a:rPr>
              <a:t>, 340:618-626. </a:t>
            </a:r>
          </a:p>
          <a:p>
            <a:r>
              <a:rPr lang="en-US" sz="1200" i="1" kern="1200" dirty="0">
                <a:solidFill>
                  <a:schemeClr val="tx1"/>
                </a:solidFill>
                <a:effectLst/>
                <a:latin typeface="+mn-lt"/>
                <a:ea typeface="+mn-ea"/>
                <a:cs typeface="+mn-cs"/>
              </a:rPr>
              <a:t>Abstract available in Additional Resources section.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F3BF8-1CDD-42C8-94EB-E92332ED5341}" type="slidenum">
              <a:rPr lang="en-US" smtClean="0">
                <a:latin typeface="+mj-lt"/>
              </a:rPr>
              <a:pPr/>
              <a:t>19</a:t>
            </a:fld>
            <a:endParaRPr lang="en-US">
              <a:latin typeface="+mj-lt"/>
            </a:endParaRPr>
          </a:p>
        </p:txBody>
      </p:sp>
      <p:sp>
        <p:nvSpPr>
          <p:cNvPr id="5"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latin typeface="+mj-lt"/>
              </a:rPr>
              <a:t>Everyday Bias for the Health Professions</a:t>
            </a:r>
          </a:p>
          <a:p>
            <a:r>
              <a:rPr lang="en-US" dirty="0">
                <a:latin typeface="+mj-lt"/>
              </a:rPr>
              <a:t>Facilitator Guide</a:t>
            </a:r>
          </a:p>
          <a:p>
            <a:endParaRPr lang="en-US" dirty="0">
              <a:latin typeface="+mj-lt"/>
            </a:endParaRPr>
          </a:p>
        </p:txBody>
      </p:sp>
      <p:sp>
        <p:nvSpPr>
          <p:cNvPr id="6"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latin typeface="+mj-lt"/>
              </a:rPr>
              <a:t>Cook Ross Inc. © 2015</a:t>
            </a:r>
          </a:p>
          <a:p>
            <a:pPr algn="r"/>
            <a:r>
              <a:rPr lang="en-US" i="1" dirty="0">
                <a:latin typeface="+mj-lt"/>
              </a:rPr>
              <a:t>May be used only with express permission.</a:t>
            </a:r>
          </a:p>
        </p:txBody>
      </p:sp>
    </p:spTree>
    <p:extLst>
      <p:ext uri="{BB962C8B-B14F-4D97-AF65-F5344CB8AC3E}">
        <p14:creationId xmlns:p14="http://schemas.microsoft.com/office/powerpoint/2010/main" xmlns="" val="1812432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Participant Guide reference p.8</a:t>
            </a:r>
            <a:endParaRPr lang="en-US" sz="1200" kern="1200" dirty="0">
              <a:solidFill>
                <a:schemeClr val="tx1"/>
              </a:solidFill>
              <a:effectLst/>
              <a:latin typeface="+mn-lt"/>
              <a:ea typeface="+mn-ea"/>
              <a:cs typeface="+mn-cs"/>
            </a:endParaRPr>
          </a:p>
          <a:p>
            <a:endParaRPr lang="en-US" b="1" dirty="0"/>
          </a:p>
          <a:p>
            <a:r>
              <a:rPr lang="en-US" b="1" dirty="0"/>
              <a:t>TIME: </a:t>
            </a:r>
            <a:r>
              <a:rPr lang="en-US" b="0" dirty="0"/>
              <a:t>1 min</a:t>
            </a:r>
          </a:p>
          <a:p>
            <a:endParaRPr lang="en-US" b="1" dirty="0"/>
          </a:p>
          <a:p>
            <a:r>
              <a:rPr lang="en-US" b="1" dirty="0"/>
              <a:t>SAY: </a:t>
            </a:r>
            <a:r>
              <a:rPr lang="en-US" sz="1200" kern="1200" dirty="0">
                <a:solidFill>
                  <a:schemeClr val="tx1"/>
                </a:solidFill>
                <a:effectLst/>
                <a:latin typeface="+mn-lt"/>
                <a:ea typeface="+mn-ea"/>
                <a:cs typeface="+mn-cs"/>
              </a:rPr>
              <a:t>Overweight patients report experiencing discrimination in health care settings.</a:t>
            </a:r>
            <a:r>
              <a:rPr lang="en-US" sz="1200" kern="1200" baseline="0" dirty="0">
                <a:solidFill>
                  <a:schemeClr val="tx1"/>
                </a:solidFill>
                <a:effectLst/>
                <a:latin typeface="+mn-lt"/>
                <a:ea typeface="+mn-ea"/>
                <a:cs typeface="+mn-cs"/>
              </a:rPr>
              <a:t> This often leads to </a:t>
            </a:r>
            <a:r>
              <a:rPr lang="en-US" sz="1200" kern="1200" dirty="0">
                <a:solidFill>
                  <a:schemeClr val="tx1"/>
                </a:solidFill>
                <a:effectLst/>
                <a:latin typeface="+mn-lt"/>
                <a:ea typeface="+mn-ea"/>
                <a:cs typeface="+mn-cs"/>
              </a:rPr>
              <a:t>avoidance of routine preventive health care. This</a:t>
            </a:r>
            <a:r>
              <a:rPr lang="en-US" sz="1200" kern="1200" baseline="0" dirty="0">
                <a:solidFill>
                  <a:schemeClr val="tx1"/>
                </a:solidFill>
                <a:effectLst/>
                <a:latin typeface="+mn-lt"/>
                <a:ea typeface="+mn-ea"/>
                <a:cs typeface="+mn-cs"/>
              </a:rPr>
              <a:t> 2012 study investigated the pervasiveness of negative attitudes about weight among health care professionals using the Implicit Association Test. </a:t>
            </a:r>
            <a:r>
              <a:rPr lang="en-US" b="0" dirty="0"/>
              <a:t>The</a:t>
            </a:r>
            <a:r>
              <a:rPr lang="en-US" b="0" baseline="0" dirty="0"/>
              <a:t> 2,284 medical doctors who voluntarily took the test revealed a strong implicit anti-fat bias. This bias was stronger among men, and the thinnest test-takers.</a:t>
            </a:r>
          </a:p>
          <a:p>
            <a:endParaRPr lang="en-US" b="0" baseline="0" dirty="0"/>
          </a:p>
          <a:p>
            <a:r>
              <a:rPr lang="en-US" sz="1200" b="1" kern="1200" dirty="0">
                <a:solidFill>
                  <a:schemeClr val="tx1"/>
                </a:solidFill>
                <a:effectLst/>
                <a:latin typeface="+mn-lt"/>
                <a:ea typeface="+mn-ea"/>
                <a:cs typeface="+mn-cs"/>
              </a:rPr>
              <a:t>NOTE (Reference Study): </a:t>
            </a:r>
            <a:r>
              <a:rPr lang="en-US" sz="1200" kern="1200" dirty="0">
                <a:solidFill>
                  <a:schemeClr val="tx1"/>
                </a:solidFill>
                <a:effectLst/>
                <a:latin typeface="+mn-lt"/>
                <a:ea typeface="+mn-ea"/>
                <a:cs typeface="+mn-cs"/>
              </a:rPr>
              <a:t>Sabin, J.A., Marini, M., and B. </a:t>
            </a:r>
            <a:r>
              <a:rPr lang="en-US" sz="1200" kern="1200" dirty="0" err="1">
                <a:solidFill>
                  <a:schemeClr val="tx1"/>
                </a:solidFill>
                <a:effectLst/>
                <a:latin typeface="+mn-lt"/>
                <a:ea typeface="+mn-ea"/>
                <a:cs typeface="+mn-cs"/>
              </a:rPr>
              <a:t>Nosek</a:t>
            </a:r>
            <a:r>
              <a:rPr lang="en-US" sz="1200" kern="1200" dirty="0">
                <a:solidFill>
                  <a:schemeClr val="tx1"/>
                </a:solidFill>
                <a:effectLst/>
                <a:latin typeface="+mn-lt"/>
                <a:ea typeface="+mn-ea"/>
                <a:cs typeface="+mn-cs"/>
              </a:rPr>
              <a:t> (2012). “Implicit and Explicit Anti-Fat Bias among a Large Sample of Medical Doctors by BMI, Race/Ethnicity and Gender.” </a:t>
            </a:r>
            <a:r>
              <a:rPr lang="en-US" sz="1200" i="1" kern="1200" dirty="0" err="1">
                <a:solidFill>
                  <a:schemeClr val="tx1"/>
                </a:solidFill>
                <a:effectLst/>
                <a:latin typeface="+mn-lt"/>
                <a:ea typeface="+mn-ea"/>
                <a:cs typeface="+mn-cs"/>
              </a:rPr>
              <a:t>PLoS</a:t>
            </a:r>
            <a:r>
              <a:rPr lang="en-US" sz="1200" i="1" kern="1200" dirty="0">
                <a:solidFill>
                  <a:schemeClr val="tx1"/>
                </a:solidFill>
                <a:effectLst/>
                <a:latin typeface="+mn-lt"/>
                <a:ea typeface="+mn-ea"/>
                <a:cs typeface="+mn-cs"/>
              </a:rPr>
              <a:t> One</a:t>
            </a:r>
            <a:r>
              <a:rPr lang="en-US" sz="1200" kern="1200" dirty="0">
                <a:solidFill>
                  <a:schemeClr val="tx1"/>
                </a:solidFill>
                <a:effectLst/>
                <a:latin typeface="+mn-lt"/>
                <a:ea typeface="+mn-ea"/>
                <a:cs typeface="+mn-cs"/>
              </a:rPr>
              <a:t>, 7(11): e48448. </a:t>
            </a:r>
            <a:r>
              <a:rPr lang="en-US" sz="1200" i="1" kern="1200" dirty="0">
                <a:solidFill>
                  <a:schemeClr val="tx1"/>
                </a:solidFill>
                <a:effectLst/>
                <a:latin typeface="+mn-lt"/>
                <a:ea typeface="+mn-ea"/>
                <a:cs typeface="+mn-cs"/>
              </a:rPr>
              <a:t>Abstract available in Additional Resources section.</a:t>
            </a:r>
            <a:r>
              <a:rPr lang="en-US" sz="1200" kern="1200" dirty="0">
                <a:solidFill>
                  <a:schemeClr val="tx1"/>
                </a:solidFill>
                <a:effectLst/>
                <a:latin typeface="+mn-lt"/>
                <a:ea typeface="+mn-ea"/>
                <a:cs typeface="+mn-cs"/>
              </a:rPr>
              <a:t>	</a:t>
            </a:r>
            <a:endParaRPr lang="en-US" b="1" dirty="0"/>
          </a:p>
        </p:txBody>
      </p:sp>
      <p:sp>
        <p:nvSpPr>
          <p:cNvPr id="4" name="Slide Number Placeholder 3"/>
          <p:cNvSpPr>
            <a:spLocks noGrp="1"/>
          </p:cNvSpPr>
          <p:nvPr>
            <p:ph type="sldNum" sz="quarter" idx="10"/>
          </p:nvPr>
        </p:nvSpPr>
        <p:spPr/>
        <p:txBody>
          <a:bodyPr/>
          <a:lstStyle/>
          <a:p>
            <a:fld id="{ACAF3BF8-1CDD-42C8-94EB-E92332ED5341}" type="slidenum">
              <a:rPr lang="en-US" smtClean="0"/>
              <a:pPr/>
              <a:t>20</a:t>
            </a:fld>
            <a:endParaRPr lang="en-US"/>
          </a:p>
        </p:txBody>
      </p:sp>
      <p:sp>
        <p:nvSpPr>
          <p:cNvPr id="5"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6"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955741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Participant Guide reference p.8</a:t>
            </a:r>
            <a:endParaRPr lang="en-US" sz="1200" kern="1200" dirty="0">
              <a:solidFill>
                <a:schemeClr val="tx1"/>
              </a:solidFill>
              <a:effectLst/>
              <a:latin typeface="+mn-lt"/>
              <a:ea typeface="+mn-ea"/>
              <a:cs typeface="+mn-cs"/>
            </a:endParaRPr>
          </a:p>
          <a:p>
            <a:endParaRPr lang="en-US" b="1" dirty="0"/>
          </a:p>
          <a:p>
            <a:r>
              <a:rPr lang="en-US" b="1" dirty="0"/>
              <a:t>TIME: </a:t>
            </a:r>
            <a:r>
              <a:rPr lang="en-US" dirty="0"/>
              <a:t>1 min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sz="1200" kern="1200" dirty="0">
                <a:solidFill>
                  <a:schemeClr val="tx1"/>
                </a:solidFill>
                <a:effectLst/>
                <a:latin typeface="+mn-lt"/>
                <a:ea typeface="+mn-ea"/>
                <a:cs typeface="+mn-cs"/>
              </a:rPr>
              <a:t>Rates of use of total joint arthroplasty among appropriate and willing candidates are lower in women than in men. This disparity</a:t>
            </a:r>
            <a:r>
              <a:rPr lang="en-US" sz="1200" kern="1200" baseline="0" dirty="0">
                <a:solidFill>
                  <a:schemeClr val="tx1"/>
                </a:solidFill>
                <a:effectLst/>
                <a:latin typeface="+mn-lt"/>
                <a:ea typeface="+mn-ea"/>
                <a:cs typeface="+mn-cs"/>
              </a:rPr>
              <a:t> is explained by several factors, among them gender bias that impacts physician’s clinical decision making: </a:t>
            </a:r>
            <a:r>
              <a:rPr lang="en-US" sz="1200" dirty="0"/>
              <a:t>50% more men than women were recommended for knee replacement surgery with the same presenting medical evidence.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Reference study: </a:t>
            </a:r>
            <a:r>
              <a:rPr lang="en-US" sz="1200" kern="1200" dirty="0" err="1">
                <a:solidFill>
                  <a:schemeClr val="tx1"/>
                </a:solidFill>
                <a:effectLst/>
                <a:latin typeface="+mn-lt"/>
                <a:ea typeface="+mn-ea"/>
                <a:cs typeface="+mn-cs"/>
              </a:rPr>
              <a:t>Borkhoff</a:t>
            </a:r>
            <a:r>
              <a:rPr lang="en-US" sz="1200" kern="1200" dirty="0">
                <a:solidFill>
                  <a:schemeClr val="tx1"/>
                </a:solidFill>
                <a:effectLst/>
                <a:latin typeface="+mn-lt"/>
                <a:ea typeface="+mn-ea"/>
                <a:cs typeface="+mn-cs"/>
              </a:rPr>
              <a:t>, C. M., G. A. Hawker, et al. (2011). "Patient Gender Affects the Referral and Recommendation for Total Joint Arthroplasty." </a:t>
            </a:r>
            <a:r>
              <a:rPr lang="en-US" sz="1200" i="1" kern="1200" dirty="0">
                <a:solidFill>
                  <a:schemeClr val="tx1"/>
                </a:solidFill>
                <a:effectLst/>
                <a:latin typeface="+mn-lt"/>
                <a:ea typeface="+mn-ea"/>
                <a:cs typeface="+mn-cs"/>
              </a:rPr>
              <a:t>Clinical </a:t>
            </a:r>
            <a:r>
              <a:rPr lang="en-US" sz="1200" i="1" kern="1200" dirty="0" err="1">
                <a:solidFill>
                  <a:schemeClr val="tx1"/>
                </a:solidFill>
                <a:effectLst/>
                <a:latin typeface="+mn-lt"/>
                <a:ea typeface="+mn-ea"/>
                <a:cs typeface="+mn-cs"/>
              </a:rPr>
              <a:t>Orthopaedics</a:t>
            </a:r>
            <a:r>
              <a:rPr lang="en-US" sz="1200" i="1" kern="1200" dirty="0">
                <a:solidFill>
                  <a:schemeClr val="tx1"/>
                </a:solidFill>
                <a:effectLst/>
                <a:latin typeface="+mn-lt"/>
                <a:ea typeface="+mn-ea"/>
                <a:cs typeface="+mn-cs"/>
              </a:rPr>
              <a:t> and Related Research</a:t>
            </a:r>
            <a:r>
              <a:rPr lang="en-US" sz="1200" kern="1200" dirty="0">
                <a:solidFill>
                  <a:schemeClr val="tx1"/>
                </a:solidFill>
                <a:effectLst/>
                <a:latin typeface="+mn-lt"/>
                <a:ea typeface="+mn-ea"/>
                <a:cs typeface="+mn-cs"/>
              </a:rPr>
              <a:t>, 469(7): 1829-1837. </a:t>
            </a:r>
            <a:r>
              <a:rPr lang="en-US" sz="1200" i="1" kern="1200" dirty="0">
                <a:solidFill>
                  <a:schemeClr val="tx1"/>
                </a:solidFill>
                <a:effectLst/>
                <a:latin typeface="+mn-lt"/>
                <a:ea typeface="+mn-ea"/>
                <a:cs typeface="+mn-cs"/>
              </a:rPr>
              <a:t>Abstract available in Additional Resources section of this Facilitator Guide.</a:t>
            </a:r>
            <a:endParaRPr lang="en-US" sz="1200" dirty="0"/>
          </a:p>
          <a:p>
            <a:endParaRPr lang="en-US" b="1" dirty="0"/>
          </a:p>
        </p:txBody>
      </p:sp>
      <p:sp>
        <p:nvSpPr>
          <p:cNvPr id="4" name="Slide Number Placeholder 3"/>
          <p:cNvSpPr>
            <a:spLocks noGrp="1"/>
          </p:cNvSpPr>
          <p:nvPr>
            <p:ph type="sldNum" sz="quarter" idx="10"/>
          </p:nvPr>
        </p:nvSpPr>
        <p:spPr/>
        <p:txBody>
          <a:bodyPr/>
          <a:lstStyle/>
          <a:p>
            <a:fld id="{ACAF3BF8-1CDD-42C8-94EB-E92332ED5341}" type="slidenum">
              <a:rPr lang="en-US" smtClean="0"/>
              <a:pPr/>
              <a:t>21</a:t>
            </a:fld>
            <a:endParaRPr lang="en-US"/>
          </a:p>
        </p:txBody>
      </p:sp>
      <p:sp>
        <p:nvSpPr>
          <p:cNvPr id="5"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6"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142507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5228" indent="-290472">
              <a:defRPr sz="2400">
                <a:solidFill>
                  <a:schemeClr val="tx1"/>
                </a:solidFill>
                <a:latin typeface="Arial" charset="0"/>
                <a:ea typeface="ＭＳ Ｐゴシック" charset="0"/>
              </a:defRPr>
            </a:lvl2pPr>
            <a:lvl3pPr marL="1161888" indent="-232377">
              <a:defRPr sz="2400">
                <a:solidFill>
                  <a:schemeClr val="tx1"/>
                </a:solidFill>
                <a:latin typeface="Arial" charset="0"/>
                <a:ea typeface="ＭＳ Ｐゴシック" charset="0"/>
              </a:defRPr>
            </a:lvl3pPr>
            <a:lvl4pPr marL="1626644" indent="-232377">
              <a:defRPr sz="2400">
                <a:solidFill>
                  <a:schemeClr val="tx1"/>
                </a:solidFill>
                <a:latin typeface="Arial" charset="0"/>
                <a:ea typeface="ＭＳ Ｐゴシック" charset="0"/>
              </a:defRPr>
            </a:lvl4pPr>
            <a:lvl5pPr marL="2091399" indent="-232377">
              <a:defRPr sz="2400">
                <a:solidFill>
                  <a:schemeClr val="tx1"/>
                </a:solidFill>
                <a:latin typeface="Arial" charset="0"/>
                <a:ea typeface="ＭＳ Ｐゴシック" charset="0"/>
              </a:defRPr>
            </a:lvl5pPr>
            <a:lvl6pPr marL="2556154" indent="-232377" eaLnBrk="0" fontAlgn="base" hangingPunct="0">
              <a:spcBef>
                <a:spcPct val="0"/>
              </a:spcBef>
              <a:spcAft>
                <a:spcPct val="0"/>
              </a:spcAft>
              <a:defRPr sz="2400">
                <a:solidFill>
                  <a:schemeClr val="tx1"/>
                </a:solidFill>
                <a:latin typeface="Arial" charset="0"/>
                <a:ea typeface="ＭＳ Ｐゴシック" charset="0"/>
              </a:defRPr>
            </a:lvl6pPr>
            <a:lvl7pPr marL="3020909" indent="-232377" eaLnBrk="0" fontAlgn="base" hangingPunct="0">
              <a:spcBef>
                <a:spcPct val="0"/>
              </a:spcBef>
              <a:spcAft>
                <a:spcPct val="0"/>
              </a:spcAft>
              <a:defRPr sz="2400">
                <a:solidFill>
                  <a:schemeClr val="tx1"/>
                </a:solidFill>
                <a:latin typeface="Arial" charset="0"/>
                <a:ea typeface="ＭＳ Ｐゴシック" charset="0"/>
              </a:defRPr>
            </a:lvl7pPr>
            <a:lvl8pPr marL="3485665" indent="-232377" eaLnBrk="0" fontAlgn="base" hangingPunct="0">
              <a:spcBef>
                <a:spcPct val="0"/>
              </a:spcBef>
              <a:spcAft>
                <a:spcPct val="0"/>
              </a:spcAft>
              <a:defRPr sz="2400">
                <a:solidFill>
                  <a:schemeClr val="tx1"/>
                </a:solidFill>
                <a:latin typeface="Arial" charset="0"/>
                <a:ea typeface="ＭＳ Ｐゴシック" charset="0"/>
              </a:defRPr>
            </a:lvl8pPr>
            <a:lvl9pPr marL="3950420" indent="-232377" eaLnBrk="0" fontAlgn="base" hangingPunct="0">
              <a:spcBef>
                <a:spcPct val="0"/>
              </a:spcBef>
              <a:spcAft>
                <a:spcPct val="0"/>
              </a:spcAft>
              <a:defRPr sz="2400">
                <a:solidFill>
                  <a:schemeClr val="tx1"/>
                </a:solidFill>
                <a:latin typeface="Arial" charset="0"/>
                <a:ea typeface="ＭＳ Ｐゴシック" charset="0"/>
              </a:defRPr>
            </a:lvl9pPr>
          </a:lstStyle>
          <a:p>
            <a:fld id="{CE424E48-85A5-EA4B-9AAA-FB888F861C72}" type="slidenum">
              <a:rPr lang="en-US" sz="1200"/>
              <a:pPr/>
              <a:t>22</a:t>
            </a:fld>
            <a:endParaRPr lang="en-US" sz="1200"/>
          </a:p>
        </p:txBody>
      </p:sp>
      <p:sp>
        <p:nvSpPr>
          <p:cNvPr id="310274" name="Rectangle 2"/>
          <p:cNvSpPr>
            <a:spLocks noGrp="1" noRot="1" noChangeAspect="1" noChangeArrowheads="1"/>
          </p:cNvSpPr>
          <p:nvPr>
            <p:ph type="sldImg"/>
          </p:nvPr>
        </p:nvSpPr>
        <p:spPr bwMode="auto">
          <a:xfrm>
            <a:off x="398463" y="696913"/>
            <a:ext cx="6188075" cy="3481387"/>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10275" name="Rectangle 3"/>
          <p:cNvSpPr>
            <a:spLocks noGrp="1" noChangeArrowheads="1"/>
          </p:cNvSpPr>
          <p:nvPr>
            <p:ph type="body" idx="1"/>
          </p:nvPr>
        </p:nvSpPr>
        <p:spPr bwMode="auto">
          <a:solidFill>
            <a:srgbClr val="FFFFFF"/>
          </a:solidFill>
          <a:ln>
            <a:noFill/>
            <a:miter lim="800000"/>
            <a:headEnd/>
            <a:tailEnd/>
          </a:ln>
          <a:extLst>
            <a:ext uri="{FAA26D3D-D897-4be2-8F04-BA451C77F1D7}">
              <ma14:placeholderFlag xmlns="" xmlns:ma14="http://schemas.microsoft.com/office/mac/drawingml/2011/main" val="1"/>
            </a:ext>
          </a:extLst>
        </p:spPr>
        <p:txBody>
          <a:bodyPr lIns="92945" tIns="46474" rIns="92945" bIns="46474"/>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Participant Guide reference p.8</a:t>
            </a:r>
            <a:endParaRPr lang="en-US" sz="1200" kern="1200" dirty="0">
              <a:solidFill>
                <a:schemeClr val="tx1"/>
              </a:solidFill>
              <a:effectLst/>
              <a:latin typeface="+mn-lt"/>
              <a:ea typeface="+mn-ea"/>
              <a:cs typeface="+mn-cs"/>
            </a:endParaRPr>
          </a:p>
          <a:p>
            <a:endParaRPr lang="en-US" b="1" dirty="0">
              <a:latin typeface="Calibri" charset="0"/>
              <a:ea typeface="ＭＳ Ｐゴシック" charset="0"/>
              <a:cs typeface="ＭＳ Ｐゴシック" charset="0"/>
            </a:endParaRPr>
          </a:p>
          <a:p>
            <a:r>
              <a:rPr lang="en-US" b="1" dirty="0">
                <a:latin typeface="Calibri" charset="0"/>
                <a:ea typeface="ＭＳ Ｐゴシック" charset="0"/>
                <a:cs typeface="ＭＳ Ｐゴシック" charset="0"/>
              </a:rPr>
              <a:t>TIME:</a:t>
            </a:r>
            <a:r>
              <a:rPr lang="en-US" b="1" baseline="0" dirty="0">
                <a:latin typeface="Calibri" charset="0"/>
                <a:ea typeface="ＭＳ Ｐゴシック" charset="0"/>
                <a:cs typeface="ＭＳ Ｐゴシック" charset="0"/>
              </a:rPr>
              <a:t> </a:t>
            </a:r>
            <a:r>
              <a:rPr lang="en-US" b="0" baseline="0" dirty="0">
                <a:latin typeface="Calibri" charset="0"/>
                <a:ea typeface="ＭＳ Ｐゴシック" charset="0"/>
                <a:cs typeface="ＭＳ Ｐゴシック" charset="0"/>
              </a:rPr>
              <a:t>1 min</a:t>
            </a:r>
          </a:p>
          <a:p>
            <a:endParaRPr lang="en-US" b="1" dirty="0">
              <a:latin typeface="Calibri" charset="0"/>
              <a:ea typeface="ＭＳ Ｐゴシック" charset="0"/>
              <a:cs typeface="ＭＳ Ｐゴシック" charset="0"/>
            </a:endParaRPr>
          </a:p>
          <a:p>
            <a:r>
              <a:rPr lang="en-US" b="1" dirty="0">
                <a:latin typeface="Calibri" charset="0"/>
                <a:ea typeface="ＭＳ Ｐゴシック" charset="0"/>
                <a:cs typeface="ＭＳ Ｐゴシック" charset="0"/>
              </a:rPr>
              <a:t>SAY: </a:t>
            </a:r>
            <a:r>
              <a:rPr lang="en-US" b="0" dirty="0">
                <a:latin typeface="Calibri" charset="0"/>
                <a:ea typeface="ＭＳ Ｐゴシック" charset="0"/>
                <a:cs typeface="ＭＳ Ｐゴシック" charset="0"/>
              </a:rPr>
              <a:t>We’ve already seen</a:t>
            </a:r>
            <a:r>
              <a:rPr lang="en-US" b="0" baseline="0" dirty="0">
                <a:latin typeface="Calibri" charset="0"/>
                <a:ea typeface="ＭＳ Ｐゴシック" charset="0"/>
                <a:cs typeface="ＭＳ Ｐゴシック" charset="0"/>
              </a:rPr>
              <a:t> one example of bias about race and gender as it impacts cardiac catheterization. Here’s another, which illustrates how unconscious bias can play out with respect to race and thrombolysis. Physicians were given 3 items: 1) a clinical vignette of a patient with acute coronary syndrome who was randomly assigned as either black or white, 2) a post-questionnaire, and 3) three Implicit Association Tests. While all physicians explicitly reported themselves on the questionnaire as equitable and un-biased, through the IAT implicit preference was revealed in favor of the white patients, who were more frequently recommended for the treatments than the black patients.</a:t>
            </a:r>
          </a:p>
          <a:p>
            <a:endParaRPr lang="en-US" b="0" baseline="0" dirty="0">
              <a:latin typeface="Calibri" charset="0"/>
              <a:ea typeface="ＭＳ Ｐゴシック" charset="0"/>
              <a:cs typeface="ＭＳ Ｐゴシック" charset="0"/>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Reference study: Green, A. R., D. R. Carney, et al. (2007). "Implicit bias among physicians and its prediction of thrombolysis decisions for black and white patients." </a:t>
            </a:r>
            <a:r>
              <a:rPr lang="en-US" sz="1200" i="1" kern="1200" dirty="0">
                <a:solidFill>
                  <a:schemeClr val="tx1"/>
                </a:solidFill>
                <a:effectLst/>
                <a:latin typeface="+mn-lt"/>
                <a:ea typeface="+mn-ea"/>
                <a:cs typeface="+mn-cs"/>
              </a:rPr>
              <a:t>Journal of General Internal Medicine</a:t>
            </a:r>
            <a:r>
              <a:rPr lang="en-US" sz="1200" kern="1200" dirty="0">
                <a:solidFill>
                  <a:schemeClr val="tx1"/>
                </a:solidFill>
                <a:effectLst/>
                <a:latin typeface="+mn-lt"/>
                <a:ea typeface="+mn-ea"/>
                <a:cs typeface="+mn-cs"/>
              </a:rPr>
              <a:t>, 22(9): 1231-1238.</a:t>
            </a:r>
          </a:p>
          <a:p>
            <a:r>
              <a:rPr lang="en-US" sz="1200" i="1" kern="1200" dirty="0">
                <a:solidFill>
                  <a:schemeClr val="tx1"/>
                </a:solidFill>
                <a:effectLst/>
                <a:latin typeface="+mn-lt"/>
                <a:ea typeface="+mn-ea"/>
                <a:cs typeface="+mn-cs"/>
              </a:rPr>
              <a:t>Abstract available in Additional Resources section of this Facilitator Guide.</a:t>
            </a:r>
            <a:endParaRPr lang="en-US" sz="1200" kern="1200" dirty="0">
              <a:solidFill>
                <a:schemeClr val="tx1"/>
              </a:solidFill>
              <a:effectLst/>
              <a:latin typeface="+mn-lt"/>
              <a:ea typeface="+mn-ea"/>
              <a:cs typeface="+mn-cs"/>
            </a:endParaRPr>
          </a:p>
          <a:p>
            <a:endParaRPr lang="en-US" b="0" dirty="0">
              <a:latin typeface="Calibri" charset="0"/>
              <a:ea typeface="ＭＳ Ｐゴシック" charset="0"/>
              <a:cs typeface="ＭＳ Ｐゴシック" charset="0"/>
            </a:endParaRPr>
          </a:p>
        </p:txBody>
      </p:sp>
      <p:sp>
        <p:nvSpPr>
          <p:cNvPr id="5"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6"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675235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b="1" baseline="0" dirty="0"/>
              <a:t> </a:t>
            </a:r>
            <a:r>
              <a:rPr lang="en-US" b="0" baseline="0" dirty="0"/>
              <a:t>15 sec</a:t>
            </a:r>
            <a:endParaRPr lang="en-US" b="1" dirty="0"/>
          </a:p>
          <a:p>
            <a:endParaRPr lang="en-US" dirty="0"/>
          </a:p>
        </p:txBody>
      </p:sp>
      <p:sp>
        <p:nvSpPr>
          <p:cNvPr id="6" name="Slide Number Placeholder 3"/>
          <p:cNvSpPr>
            <a:spLocks noGrp="1"/>
          </p:cNvSpPr>
          <p:nvPr>
            <p:ph type="sldNum" sz="quarter" idx="5"/>
          </p:nvPr>
        </p:nvSpPr>
        <p:spPr>
          <a:xfrm>
            <a:off x="3937903" y="8804275"/>
            <a:ext cx="3027363" cy="463550"/>
          </a:xfrm>
        </p:spPr>
        <p:txBody>
          <a:bodyPr/>
          <a:lstStyle/>
          <a:p>
            <a:fld id="{ACAF3BF8-1CDD-42C8-94EB-E92332ED5341}" type="slidenum">
              <a:rPr lang="en-US" smtClean="0"/>
              <a:pPr/>
              <a:t>4</a:t>
            </a:fld>
            <a:endParaRPr lang="en-US" dirty="0"/>
          </a:p>
        </p:txBody>
      </p:sp>
      <p:sp>
        <p:nvSpPr>
          <p:cNvPr id="7"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8"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2086273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Participant Guide reference p.8 for taking notes</a:t>
            </a:r>
            <a:endParaRPr lang="en-US" sz="1200" kern="1200" dirty="0">
              <a:solidFill>
                <a:schemeClr val="tx1"/>
              </a:solidFill>
              <a:effectLst/>
              <a:latin typeface="+mn-lt"/>
              <a:ea typeface="+mn-ea"/>
              <a:cs typeface="+mn-cs"/>
            </a:endParaRPr>
          </a:p>
          <a:p>
            <a:pPr lvl="0"/>
            <a:endParaRPr lang="en-US" b="1" i="0" dirty="0">
              <a:effectLst/>
            </a:endParaRPr>
          </a:p>
          <a:p>
            <a:pPr lvl="0"/>
            <a:r>
              <a:rPr lang="en-US" b="1" i="0" dirty="0">
                <a:effectLst/>
              </a:rPr>
              <a:t>TIME:</a:t>
            </a:r>
            <a:r>
              <a:rPr lang="en-US" b="0" i="0" dirty="0">
                <a:effectLst/>
              </a:rPr>
              <a:t> 30 sec</a:t>
            </a:r>
            <a:br>
              <a:rPr lang="en-US" b="0" i="0" dirty="0">
                <a:effectLst/>
              </a:rPr>
            </a:br>
            <a:endParaRPr lang="en-US" b="0" i="0" dirty="0">
              <a:effectLst/>
            </a:endParaRPr>
          </a:p>
          <a:p>
            <a:pPr lvl="0"/>
            <a:r>
              <a:rPr lang="en-US" b="1" i="0" dirty="0">
                <a:effectLst/>
              </a:rPr>
              <a:t>DO:</a:t>
            </a:r>
            <a:r>
              <a:rPr lang="en-US" b="0" i="0" dirty="0">
                <a:effectLst/>
              </a:rPr>
              <a:t> Show “Background.”</a:t>
            </a:r>
          </a:p>
          <a:p>
            <a:endParaRPr lang="en-US" dirty="0"/>
          </a:p>
          <a:p>
            <a:pPr defTabSz="929579">
              <a:defRPr/>
            </a:pPr>
            <a:r>
              <a:rPr lang="en-US" b="1" dirty="0"/>
              <a:t>SAY: </a:t>
            </a:r>
            <a:r>
              <a:rPr lang="en-US" dirty="0"/>
              <a:t>Our schema contributes to forming the background through which we see the world. Simultaneously, our background contributes to and reinforces our Book of Rules, in a continuous cycle. Let’s take a moment to experience the impact of schema and background on our interpretation. </a:t>
            </a:r>
            <a:endParaRPr lang="en-US" b="0" i="0" dirty="0"/>
          </a:p>
        </p:txBody>
      </p:sp>
      <p:sp>
        <p:nvSpPr>
          <p:cNvPr id="7" name="Slide Number Placeholder 3"/>
          <p:cNvSpPr>
            <a:spLocks noGrp="1"/>
          </p:cNvSpPr>
          <p:nvPr>
            <p:ph type="sldNum" sz="quarter" idx="5"/>
          </p:nvPr>
        </p:nvSpPr>
        <p:spPr>
          <a:xfrm>
            <a:off x="3958167" y="8819515"/>
            <a:ext cx="3026833" cy="464185"/>
          </a:xfrm>
          <a:prstGeom prst="rect">
            <a:avLst/>
          </a:prstGeom>
        </p:spPr>
        <p:txBody>
          <a:bodyPr/>
          <a:lstStyle/>
          <a:p>
            <a:fld id="{464AD1F8-7F56-43E3-A8C0-908BE1A326B4}" type="slidenum">
              <a:rPr lang="en-US" smtClean="0"/>
              <a:pPr/>
              <a:t>23</a:t>
            </a:fld>
            <a:endParaRPr lang="en-US" dirty="0"/>
          </a:p>
        </p:txBody>
      </p:sp>
      <p:sp>
        <p:nvSpPr>
          <p:cNvPr id="8"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9"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123587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4 min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One of the things that our schema and background do is to organize our minds to see things in particular ways that we might not otherwise see. Consider this picture.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What do you see?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Gather 3-4 different views on the image.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 Click to reveal the fixed image of the cow.</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What do you see now?</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Karl </a:t>
            </a:r>
            <a:r>
              <a:rPr lang="en-US" sz="1200" kern="1200" dirty="0" err="1">
                <a:solidFill>
                  <a:schemeClr val="tx1"/>
                </a:solidFill>
                <a:effectLst/>
                <a:latin typeface="+mn-lt"/>
                <a:ea typeface="+mn-ea"/>
                <a:cs typeface="+mn-cs"/>
              </a:rPr>
              <a:t>Dallenbach</a:t>
            </a:r>
            <a:r>
              <a:rPr lang="en-US" sz="1200" kern="1200" dirty="0">
                <a:solidFill>
                  <a:schemeClr val="tx1"/>
                </a:solidFill>
                <a:effectLst/>
                <a:latin typeface="+mn-lt"/>
                <a:ea typeface="+mn-ea"/>
                <a:cs typeface="+mn-cs"/>
              </a:rPr>
              <a:t> is a psychologist interested in perceptual organization. This is one of his images, in which he demonstrates how quickly we groove a pathway that will have you forever see a cow when you see the original image.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 </a:t>
            </a:r>
            <a:r>
              <a:rPr lang="en-US" sz="1200" kern="1200" dirty="0">
                <a:solidFill>
                  <a:schemeClr val="tx1"/>
                </a:solidFill>
                <a:effectLst/>
                <a:latin typeface="+mn-lt"/>
                <a:ea typeface="+mn-ea"/>
                <a:cs typeface="+mn-cs"/>
              </a:rPr>
              <a:t> Click through to show the original image.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Now how many of you see a cow? Now that you know the schema—the context—all shapes in this image all of a sudden make perfect sense. Our schema gives us a framework through which we see the world, and through which we make sense of the world around us. This example demonstrates how immediately we are influenced by our schema as we interpret our surroundings, people and places.  When something is particularly meaningful, it will convert to long term memory, and will be one of the neuronal threads that we call on when we make associations. When we experience a change of context and something is revealed to us, the paradigm shifts, and it becomes difficult to un-see it after that. One of the intentions of the course is to experience a new paradigm that will help us look at the same thing (diversity &amp; inclusion) with a different lens in order to see and approach it differently.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Now, let’s discuss the concept of background.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The theoretical explanation of perceptual organization is: “...the process by which particular relationships among potentially separate elements (including parts, features, and dimensions) are perceived (selected from alternative relationships) and guide the interpretation of those elements... in sum, how we process sensory information in context.” - </a:t>
            </a:r>
            <a:r>
              <a:rPr lang="en-US" sz="1200" kern="1200" dirty="0" err="1">
                <a:solidFill>
                  <a:schemeClr val="tx1"/>
                </a:solidFill>
                <a:effectLst/>
                <a:latin typeface="+mn-lt"/>
                <a:ea typeface="+mn-ea"/>
                <a:cs typeface="+mn-cs"/>
              </a:rPr>
              <a:t>Pomerantz</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Kubovy</a:t>
            </a:r>
            <a:r>
              <a:rPr lang="en-US" sz="1200" kern="1200" dirty="0">
                <a:solidFill>
                  <a:schemeClr val="tx1"/>
                </a:solidFill>
                <a:effectLst/>
                <a:latin typeface="+mn-lt"/>
                <a:ea typeface="+mn-ea"/>
                <a:cs typeface="+mn-cs"/>
              </a:rPr>
              <a:t>, 1986</a:t>
            </a:r>
          </a:p>
        </p:txBody>
      </p:sp>
      <p:sp>
        <p:nvSpPr>
          <p:cNvPr id="9" name="Slide Number Placeholder 3"/>
          <p:cNvSpPr>
            <a:spLocks noGrp="1"/>
          </p:cNvSpPr>
          <p:nvPr>
            <p:ph type="sldNum" sz="quarter" idx="5"/>
          </p:nvPr>
        </p:nvSpPr>
        <p:spPr>
          <a:xfrm>
            <a:off x="3958167" y="8819515"/>
            <a:ext cx="3026833" cy="464185"/>
          </a:xfrm>
          <a:prstGeom prst="rect">
            <a:avLst/>
          </a:prstGeom>
        </p:spPr>
        <p:txBody>
          <a:bodyPr/>
          <a:lstStyle/>
          <a:p>
            <a:fld id="{464AD1F8-7F56-43E3-A8C0-908BE1A326B4}" type="slidenum">
              <a:rPr lang="en-US" smtClean="0"/>
              <a:pPr/>
              <a:t>24</a:t>
            </a:fld>
            <a:endParaRPr lang="en-US" dirty="0"/>
          </a:p>
        </p:txBody>
      </p:sp>
      <p:sp>
        <p:nvSpPr>
          <p:cNvPr id="6"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7"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933524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TRANSITION</a:t>
            </a:r>
            <a:r>
              <a:rPr lang="en-US" dirty="0"/>
              <a:t>: </a:t>
            </a:r>
            <a:r>
              <a:rPr lang="en-US" baseline="0" dirty="0"/>
              <a:t>Click and read what is on the slide.</a:t>
            </a:r>
            <a:endParaRPr lang="en-US" dirty="0"/>
          </a:p>
        </p:txBody>
      </p:sp>
      <p:sp>
        <p:nvSpPr>
          <p:cNvPr id="5" name="Slide Number Placeholder 4"/>
          <p:cNvSpPr>
            <a:spLocks noGrp="1"/>
          </p:cNvSpPr>
          <p:nvPr>
            <p:ph type="sldNum" sz="quarter" idx="11"/>
          </p:nvPr>
        </p:nvSpPr>
        <p:spPr/>
        <p:txBody>
          <a:bodyPr/>
          <a:lstStyle/>
          <a:p>
            <a:fld id="{640697B9-FD49-4154-A2A7-98C40935D6AF}" type="slidenum">
              <a:rPr lang="en-US" smtClean="0"/>
              <a:pPr/>
              <a:t>25</a:t>
            </a:fld>
            <a:endParaRPr lang="en-US" dirty="0"/>
          </a:p>
        </p:txBody>
      </p:sp>
      <p:sp>
        <p:nvSpPr>
          <p:cNvPr id="6"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7"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474365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6913"/>
            <a:ext cx="6186488" cy="34813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Participant Guide reference p.10 for taking notes</a:t>
            </a:r>
            <a:endParaRPr lang="en-US" sz="1200" kern="1200" dirty="0">
              <a:solidFill>
                <a:schemeClr val="tx1"/>
              </a:solidFill>
              <a:effectLst/>
              <a:latin typeface="+mn-lt"/>
              <a:ea typeface="+mn-ea"/>
              <a:cs typeface="+mn-cs"/>
            </a:endParaRPr>
          </a:p>
          <a:p>
            <a:pPr marL="0" indent="0">
              <a:buNone/>
            </a:pPr>
            <a:endParaRPr lang="en-US" b="1" dirty="0"/>
          </a:p>
          <a:p>
            <a:pPr marL="0" indent="0">
              <a:buNone/>
            </a:pPr>
            <a:r>
              <a:rPr lang="en-US" b="1" dirty="0"/>
              <a:t>TIME:</a:t>
            </a:r>
            <a:r>
              <a:rPr lang="en-US" b="0" dirty="0"/>
              <a:t> 3 min</a:t>
            </a:r>
          </a:p>
          <a:p>
            <a:endParaRPr lang="en-US" sz="1200" kern="1200" dirty="0">
              <a:solidFill>
                <a:schemeClr val="tx1"/>
              </a:solidFill>
              <a:latin typeface="+mn-lt"/>
              <a:ea typeface="ＭＳ Ｐゴシック" charset="0"/>
              <a:cs typeface="ＭＳ Ｐゴシック" charset="0"/>
            </a:endParaRPr>
          </a:p>
          <a:p>
            <a:r>
              <a:rPr lang="en-US" sz="1200" b="1" kern="1200" dirty="0">
                <a:solidFill>
                  <a:schemeClr val="tx1"/>
                </a:solidFill>
                <a:latin typeface="+mn-lt"/>
                <a:ea typeface="ＭＳ Ｐゴシック" charset="0"/>
                <a:cs typeface="ＭＳ Ｐゴシック" charset="0"/>
              </a:rPr>
              <a:t>SAY:</a:t>
            </a:r>
            <a:r>
              <a:rPr lang="en-US" sz="1200" kern="1200" dirty="0">
                <a:solidFill>
                  <a:schemeClr val="tx1"/>
                </a:solidFill>
                <a:latin typeface="+mn-lt"/>
                <a:ea typeface="ＭＳ Ｐゴシック" charset="0"/>
                <a:cs typeface="ＭＳ Ｐゴシック" charset="0"/>
              </a:rPr>
              <a:t> </a:t>
            </a:r>
            <a:r>
              <a:rPr lang="en-US" sz="1200" kern="1200" baseline="0" dirty="0">
                <a:solidFill>
                  <a:schemeClr val="tx1"/>
                </a:solidFill>
                <a:latin typeface="+mn-lt"/>
                <a:ea typeface="ＭＳ Ｐゴシック" charset="0"/>
                <a:cs typeface="ＭＳ Ｐゴシック" charset="0"/>
              </a:rPr>
              <a:t>The majority of our brain is designed for fast-thinking. The fast brain allows us to quickly process people and circumstances, and translate the stimuli directly into reactions. This function of the human mind is critical for our survival, but also causes us to rely on our emotions and biases much more than if we would slow down our thinking. Our “slow brain” lives in our pre-frontal neocortex. Information processing is slower in this part of the brain. This is where awareness and consciousness have the potential to not just think, but to reflect on our thinking process. We call this meta-cognition: our brain’s ability to watch ourselves think. Training our meta-cognition skills allows us to become aware of our biases, and intervene and change direction if we notice that those biases do not serve ourselves, our interpersonal interactions and team dynamics, and our work and organization. Instead of our biases making decisions and running the show when we rely on our fast brain default, meta-cognition helps us to practice a more conscious awareness in our everyday functioning. </a:t>
            </a:r>
            <a:endParaRPr lang="en-US" baseline="0" dirty="0"/>
          </a:p>
        </p:txBody>
      </p:sp>
      <p:sp>
        <p:nvSpPr>
          <p:cNvPr id="4" name="Slide Number Placeholder 3"/>
          <p:cNvSpPr>
            <a:spLocks noGrp="1"/>
          </p:cNvSpPr>
          <p:nvPr>
            <p:ph type="sldNum" sz="quarter" idx="10"/>
          </p:nvPr>
        </p:nvSpPr>
        <p:spPr/>
        <p:txBody>
          <a:bodyPr/>
          <a:lstStyle/>
          <a:p>
            <a:fld id="{D102DFE8-E179-4072-BB1E-92B60A0359AE}" type="slidenum">
              <a:rPr lang="en-US" smtClean="0">
                <a:solidFill>
                  <a:prstClr val="black"/>
                </a:solidFill>
              </a:rPr>
              <a:pPr/>
              <a:t>26</a:t>
            </a:fld>
            <a:endParaRPr lang="en-US">
              <a:solidFill>
                <a:prstClr val="black"/>
              </a:solidFill>
            </a:endParaRPr>
          </a:p>
        </p:txBody>
      </p:sp>
      <p:sp>
        <p:nvSpPr>
          <p:cNvPr id="7"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8"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2028675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Rot="1" noChangeAspect="1" noChangeArrowheads="1" noTextEdit="1"/>
          </p:cNvSpPr>
          <p:nvPr>
            <p:ph type="sldImg"/>
          </p:nvPr>
        </p:nvSpPr>
        <p:spPr bwMode="auto">
          <a:xfrm>
            <a:off x="400050" y="696913"/>
            <a:ext cx="6186488" cy="3481387"/>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59171" name="Rectangle 3"/>
          <p:cNvSpPr>
            <a:spLocks noGrp="1" noChangeArrowheads="1"/>
          </p:cNvSpPr>
          <p:nvPr>
            <p:ph type="body" idx="1"/>
          </p:nvPr>
        </p:nvSpPr>
        <p:spPr bwMode="auto">
          <a:xfrm>
            <a:off x="930728" y="4410066"/>
            <a:ext cx="5123546" cy="4176743"/>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txBody>
          <a:bodyPr lIns="92942" tIns="46471" rIns="92942" bIns="46471"/>
          <a:lstStyle/>
          <a:p>
            <a:r>
              <a:rPr lang="en-US" b="1" dirty="0"/>
              <a:t>TIME</a:t>
            </a:r>
            <a:r>
              <a:rPr lang="en-US" dirty="0"/>
              <a:t>: </a:t>
            </a:r>
            <a:r>
              <a:rPr lang="en-US" b="0" dirty="0"/>
              <a:t>1</a:t>
            </a:r>
            <a:r>
              <a:rPr lang="en-US" dirty="0"/>
              <a:t> min</a:t>
            </a:r>
          </a:p>
          <a:p>
            <a:endParaRPr lang="en-US" dirty="0"/>
          </a:p>
          <a:p>
            <a:r>
              <a:rPr lang="en-US" b="1" dirty="0"/>
              <a:t>SAY: </a:t>
            </a:r>
            <a:r>
              <a:rPr lang="en-US" dirty="0"/>
              <a:t>Let’s look at an example that allows us to experience</a:t>
            </a:r>
            <a:r>
              <a:rPr lang="en-US" baseline="0" dirty="0"/>
              <a:t> the difference between fast brain and slow brain. This experiment was done by American psychologist John Ridley </a:t>
            </a:r>
            <a:r>
              <a:rPr lang="en-US" baseline="0" dirty="0" err="1"/>
              <a:t>Stroop</a:t>
            </a:r>
            <a:r>
              <a:rPr lang="en-US" baseline="0" dirty="0"/>
              <a:t> in 1935. </a:t>
            </a:r>
          </a:p>
          <a:p>
            <a:endParaRPr lang="en-US" baseline="0" dirty="0"/>
          </a:p>
          <a:p>
            <a:r>
              <a:rPr lang="en-US" b="1" baseline="0" dirty="0"/>
              <a:t>DO:</a:t>
            </a:r>
            <a:r>
              <a:rPr lang="en-US" baseline="0" dirty="0"/>
              <a:t> Ask participants to all together call out loud the color of the letters in each box, as you click through them steady pace. This will be easy for participants and they will get all of them right.</a:t>
            </a:r>
          </a:p>
          <a:p>
            <a:endParaRPr lang="en-US" baseline="0" dirty="0"/>
          </a:p>
          <a:p>
            <a:r>
              <a:rPr lang="en-US" b="1" baseline="0" dirty="0"/>
              <a:t>SAY: </a:t>
            </a:r>
            <a:r>
              <a:rPr lang="en-US" baseline="0" dirty="0"/>
              <a:t>Pretty easy, wasn’t it? Let’s try</a:t>
            </a:r>
            <a:r>
              <a:rPr lang="en-US" dirty="0"/>
              <a:t> it one more time.</a:t>
            </a:r>
            <a:endParaRPr lang="en-US" i="1" dirty="0"/>
          </a:p>
        </p:txBody>
      </p:sp>
      <p:sp>
        <p:nvSpPr>
          <p:cNvPr id="9" name="Slide Number Placeholder 3"/>
          <p:cNvSpPr txBox="1">
            <a:spLocks/>
          </p:cNvSpPr>
          <p:nvPr/>
        </p:nvSpPr>
        <p:spPr>
          <a:xfrm>
            <a:off x="3958167" y="8819515"/>
            <a:ext cx="3026833" cy="46418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4AD1F8-7F56-43E3-A8C0-908BE1A326B4}" type="slidenum">
              <a:rPr lang="en-US" smtClean="0"/>
              <a:pPr/>
              <a:t>27</a:t>
            </a:fld>
            <a:endParaRPr lang="en-US" dirty="0"/>
          </a:p>
        </p:txBody>
      </p:sp>
      <p:sp>
        <p:nvSpPr>
          <p:cNvPr id="7"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8"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318145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2"/>
          <p:cNvSpPr>
            <a:spLocks noGrp="1" noRot="1" noChangeAspect="1" noChangeArrowheads="1" noTextEdit="1"/>
          </p:cNvSpPr>
          <p:nvPr>
            <p:ph type="sldImg"/>
          </p:nvPr>
        </p:nvSpPr>
        <p:spPr bwMode="auto">
          <a:xfrm>
            <a:off x="400050" y="696913"/>
            <a:ext cx="6186488" cy="3481387"/>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61219" name="Rectangle 3"/>
          <p:cNvSpPr>
            <a:spLocks noGrp="1" noChangeArrowheads="1"/>
          </p:cNvSpPr>
          <p:nvPr>
            <p:ph type="body" idx="1"/>
          </p:nvPr>
        </p:nvSpPr>
        <p:spPr bwMode="auto">
          <a:xfrm>
            <a:off x="930728" y="4410066"/>
            <a:ext cx="5123546" cy="4176743"/>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txBody>
          <a:bodyPr lIns="92942" tIns="46471" rIns="92942" bIns="46471"/>
          <a:lstStyle/>
          <a:p>
            <a:r>
              <a:rPr lang="en-US" b="1" dirty="0"/>
              <a:t>TIME: </a:t>
            </a:r>
            <a:r>
              <a:rPr lang="en-US" dirty="0"/>
              <a:t>1 min</a:t>
            </a:r>
          </a:p>
          <a:p>
            <a:endParaRPr lang="en-US" dirty="0"/>
          </a:p>
          <a:p>
            <a:r>
              <a:rPr lang="en-US" b="1" dirty="0"/>
              <a:t>DO:</a:t>
            </a:r>
            <a:r>
              <a:rPr lang="en-US" dirty="0"/>
              <a:t> Click through them in the</a:t>
            </a:r>
            <a:r>
              <a:rPr lang="en-US" baseline="0" dirty="0"/>
              <a:t> same steady pace as the set before.</a:t>
            </a:r>
          </a:p>
          <a:p>
            <a:endParaRPr lang="en-US" baseline="0" dirty="0"/>
          </a:p>
          <a:p>
            <a:r>
              <a:rPr lang="en-US" b="1" baseline="0" dirty="0"/>
              <a:t>NOTE:</a:t>
            </a:r>
            <a:r>
              <a:rPr lang="en-US" baseline="0" dirty="0"/>
              <a:t> Because the words and the colors of the letters are not the same, participants will have trouble quickly calling out the right color of the letters, and might get confused between the words and the colors. This often leads to a little bit of chaos and laughter, but keep clicking until you’ve gone through all the boxes.</a:t>
            </a:r>
          </a:p>
          <a:p>
            <a:endParaRPr lang="en-US" baseline="0" dirty="0"/>
          </a:p>
          <a:p>
            <a:r>
              <a:rPr lang="en-US" b="1" baseline="0" dirty="0"/>
              <a:t>SAY:</a:t>
            </a:r>
            <a:r>
              <a:rPr lang="en-US" baseline="0" dirty="0"/>
              <a:t> This was a bit harder, wasn’t it? Why was that? That’s right, because the letters formed a word that indicated a different color than the colors of the letters themselves. It confuses our fast brains, which either causes us to give the wrong answer or forces us to move the analysis/interpretation to the slow brain. It takes us longer to process this information when we do that, causing a delay in our answers. </a:t>
            </a:r>
          </a:p>
          <a:p>
            <a:endParaRPr lang="en-US" baseline="0" dirty="0"/>
          </a:p>
          <a:p>
            <a:endParaRPr lang="en-US" dirty="0"/>
          </a:p>
        </p:txBody>
      </p:sp>
      <p:sp>
        <p:nvSpPr>
          <p:cNvPr id="9" name="Slide Number Placeholder 3"/>
          <p:cNvSpPr>
            <a:spLocks noGrp="1"/>
          </p:cNvSpPr>
          <p:nvPr>
            <p:ph type="sldNum" sz="quarter" idx="5"/>
          </p:nvPr>
        </p:nvSpPr>
        <p:spPr>
          <a:xfrm>
            <a:off x="3958167" y="8819515"/>
            <a:ext cx="3026833" cy="464185"/>
          </a:xfrm>
          <a:prstGeom prst="rect">
            <a:avLst/>
          </a:prstGeom>
        </p:spPr>
        <p:txBody>
          <a:bodyPr/>
          <a:lstStyle/>
          <a:p>
            <a:fld id="{464AD1F8-7F56-43E3-A8C0-908BE1A326B4}" type="slidenum">
              <a:rPr lang="en-US" smtClean="0"/>
              <a:pPr/>
              <a:t>28</a:t>
            </a:fld>
            <a:endParaRPr lang="en-US" dirty="0"/>
          </a:p>
        </p:txBody>
      </p:sp>
      <p:sp>
        <p:nvSpPr>
          <p:cNvPr id="7"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8"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516707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2"/>
          <p:cNvSpPr>
            <a:spLocks noGrp="1" noRot="1" noChangeAspect="1" noChangeArrowheads="1" noTextEdit="1"/>
          </p:cNvSpPr>
          <p:nvPr>
            <p:ph type="sldImg"/>
          </p:nvPr>
        </p:nvSpPr>
        <p:spPr>
          <a:xfrm>
            <a:off x="400050" y="696913"/>
            <a:ext cx="6186488" cy="3481387"/>
          </a:xfrm>
          <a:ln/>
        </p:spPr>
      </p:sp>
      <p:sp>
        <p:nvSpPr>
          <p:cNvPr id="12390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Participant Guide reference p.10 for taking notes</a:t>
            </a:r>
            <a:endParaRPr lang="en-US" sz="1200" kern="1200" dirty="0">
              <a:solidFill>
                <a:schemeClr val="tx1"/>
              </a:solidFill>
              <a:effectLst/>
              <a:latin typeface="+mn-lt"/>
              <a:ea typeface="+mn-ea"/>
              <a:cs typeface="+mn-cs"/>
            </a:endParaRPr>
          </a:p>
          <a:p>
            <a:endParaRPr lang="en-US" b="1" dirty="0"/>
          </a:p>
          <a:p>
            <a:r>
              <a:rPr lang="en-US" b="1" dirty="0"/>
              <a:t>TIME:</a:t>
            </a:r>
            <a:r>
              <a:rPr lang="en-US" b="1" baseline="0" dirty="0"/>
              <a:t> </a:t>
            </a:r>
            <a:r>
              <a:rPr lang="en-US" b="0" baseline="0" dirty="0"/>
              <a:t>2 min</a:t>
            </a:r>
          </a:p>
          <a:p>
            <a:endParaRPr lang="en-US" b="1" dirty="0"/>
          </a:p>
          <a:p>
            <a:r>
              <a:rPr lang="en-US" b="1" dirty="0"/>
              <a:t>SAY:  </a:t>
            </a:r>
            <a:r>
              <a:rPr lang="en-US" b="0" dirty="0"/>
              <a:t>How</a:t>
            </a:r>
            <a:r>
              <a:rPr lang="en-US" b="0" baseline="0" dirty="0"/>
              <a:t> does this work? </a:t>
            </a:r>
            <a:r>
              <a:rPr lang="en-US" dirty="0"/>
              <a:t>We’re exposed to 11 million pieces of information at any one time, and our brains can only manage 40-50.  We are bombarded with stimuli and we simply can’t process all of it. Our perceptions,</a:t>
            </a:r>
            <a:r>
              <a:rPr lang="en-US" baseline="0" dirty="0"/>
              <a:t> interpretations, preferences, and selective attention filter the information to a manageable number of pieces of information, about 40-50. Remember when we talked about how our background is similar to wearing colored contact lenses that shade the world a certain way? The filters are like lenses. What we see and how we see it, is thus a partial and colored view on the world  based on our background and biases. We therefore often see what we expect to see, what is of interest to us, or what we’re looking for, rather than everything in front of us. It can prevent us from seeing the full picture, and we can therefore overlook people, information, risks, opportunities, etc. for no other reasons than our own perspective. Our biases are one form of these perspectives.  Understanding our own background, identity, and biases can help us be more aware of what we are missing. Yet another motivation for increasing diversity &amp; inclusion: more variety in viewpoints can help us see more than a single person or a homogeneous crowd. </a:t>
            </a:r>
            <a:endParaRPr lang="en-US" b="1" baseline="0" dirty="0"/>
          </a:p>
          <a:p>
            <a:endParaRPr lang="en-US" dirty="0"/>
          </a:p>
          <a:p>
            <a:r>
              <a:rPr lang="en-US" b="1" dirty="0"/>
              <a:t>NOTE:</a:t>
            </a:r>
            <a:r>
              <a:rPr lang="en-US" dirty="0"/>
              <a:t> Reference</a:t>
            </a:r>
            <a:r>
              <a:rPr lang="en-US" baseline="0" dirty="0"/>
              <a:t> study: T. </a:t>
            </a:r>
            <a:r>
              <a:rPr lang="en-US" baseline="0" dirty="0" err="1"/>
              <a:t>Norretranders</a:t>
            </a:r>
            <a:r>
              <a:rPr lang="en-US" baseline="0" dirty="0"/>
              <a:t>, </a:t>
            </a:r>
            <a:r>
              <a:rPr lang="en-US" i="1" baseline="0" dirty="0"/>
              <a:t>The User Illusion</a:t>
            </a:r>
            <a:r>
              <a:rPr lang="en-US" baseline="0" dirty="0"/>
              <a:t>. Trans. J. Sydenham (New York: Viking, 1998), cited in Timothy Wilson, </a:t>
            </a:r>
            <a:r>
              <a:rPr lang="en-US" i="1" baseline="0" dirty="0"/>
              <a:t>Strangers to Ourselves: Discovering the Adaptive Unconscious</a:t>
            </a:r>
            <a:r>
              <a:rPr lang="en-US" baseline="0" dirty="0"/>
              <a:t> (Cambridge, Mass.: Belknap Press of Harvard University Press, 2002), 24.</a:t>
            </a:r>
          </a:p>
          <a:p>
            <a:r>
              <a:rPr lang="en-US" baseline="0" dirty="0"/>
              <a:t>(study mentioned on page 87 in </a:t>
            </a:r>
            <a:r>
              <a:rPr lang="en-US" baseline="0" dirty="0" err="1"/>
              <a:t>ReInventing</a:t>
            </a:r>
            <a:r>
              <a:rPr lang="en-US" baseline="0" dirty="0"/>
              <a:t> Diversity by Howard Ross. )</a:t>
            </a:r>
            <a:endParaRPr lang="en-US" dirty="0"/>
          </a:p>
        </p:txBody>
      </p:sp>
      <p:sp>
        <p:nvSpPr>
          <p:cNvPr id="8" name="Slide Number Placeholder 3"/>
          <p:cNvSpPr>
            <a:spLocks noGrp="1"/>
          </p:cNvSpPr>
          <p:nvPr>
            <p:ph type="sldNum" sz="quarter" idx="5"/>
          </p:nvPr>
        </p:nvSpPr>
        <p:spPr>
          <a:xfrm>
            <a:off x="3958167" y="8819515"/>
            <a:ext cx="3026833" cy="464185"/>
          </a:xfrm>
          <a:prstGeom prst="rect">
            <a:avLst/>
          </a:prstGeom>
        </p:spPr>
        <p:txBody>
          <a:bodyPr/>
          <a:lstStyle/>
          <a:p>
            <a:fld id="{464AD1F8-7F56-43E3-A8C0-908BE1A326B4}" type="slidenum">
              <a:rPr lang="en-US" smtClean="0"/>
              <a:pPr/>
              <a:t>29</a:t>
            </a:fld>
            <a:endParaRPr lang="en-US" dirty="0"/>
          </a:p>
        </p:txBody>
      </p:sp>
      <p:sp>
        <p:nvSpPr>
          <p:cNvPr id="6"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9"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361737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i="0" dirty="0">
                <a:effectLst/>
              </a:rPr>
              <a:t>TIME: </a:t>
            </a:r>
            <a:r>
              <a:rPr lang="en-US" b="0" i="0" dirty="0">
                <a:effectLst/>
              </a:rPr>
              <a:t>1 min</a:t>
            </a:r>
          </a:p>
          <a:p>
            <a:pPr lvl="0"/>
            <a:endParaRPr lang="en-US" b="1" i="0" dirty="0">
              <a:effectLst/>
            </a:endParaRPr>
          </a:p>
          <a:p>
            <a:pPr lvl="0"/>
            <a:r>
              <a:rPr lang="en-US" b="1" i="0" dirty="0">
                <a:effectLst/>
              </a:rPr>
              <a:t>SAY: </a:t>
            </a:r>
            <a:r>
              <a:rPr lang="en-US" b="0" i="0" dirty="0">
                <a:effectLst/>
              </a:rPr>
              <a:t>Let’s return to this model.</a:t>
            </a:r>
          </a:p>
          <a:p>
            <a:pPr lvl="0"/>
            <a:endParaRPr lang="en-US" b="1" i="0" dirty="0">
              <a:effectLst/>
            </a:endParaRPr>
          </a:p>
          <a:p>
            <a:pPr lvl="0"/>
            <a:r>
              <a:rPr lang="en-US" b="1" i="0" dirty="0">
                <a:effectLst/>
              </a:rPr>
              <a:t>DO: </a:t>
            </a:r>
            <a:r>
              <a:rPr lang="en-US" b="0" i="0" dirty="0">
                <a:effectLst/>
              </a:rPr>
              <a:t>Click</a:t>
            </a:r>
            <a:r>
              <a:rPr lang="en-US" b="0" i="0" baseline="0" dirty="0">
                <a:effectLst/>
              </a:rPr>
              <a:t> to reveal the different biases while you speak. </a:t>
            </a:r>
            <a:endParaRPr lang="en-US" b="0" i="0" dirty="0">
              <a:effectLst/>
            </a:endParaRPr>
          </a:p>
          <a:p>
            <a:pPr lvl="0"/>
            <a:endParaRPr lang="en-US" b="1" i="0" dirty="0">
              <a:effectLst/>
            </a:endParaRPr>
          </a:p>
          <a:p>
            <a:r>
              <a:rPr lang="en-US" b="1" i="0" dirty="0">
                <a:effectLst/>
              </a:rPr>
              <a:t>SAY:</a:t>
            </a:r>
            <a:r>
              <a:rPr lang="en-US" b="1" i="1" baseline="0" dirty="0">
                <a:effectLst/>
              </a:rPr>
              <a:t>  </a:t>
            </a:r>
            <a:r>
              <a:rPr lang="en-US" b="0" i="0" baseline="0" dirty="0">
                <a:effectLst/>
              </a:rPr>
              <a:t>Thus far, we’ve discussed various functions of our unconscious mind: the fast brain, selective attention, subliminal messages, and social primacy. We’ve seen how each of us is influenced by factors often that occur outside of our control. Ultimately, </a:t>
            </a:r>
            <a:r>
              <a:rPr lang="en-US" sz="1200" kern="1200" dirty="0">
                <a:solidFill>
                  <a:schemeClr val="tx1"/>
                </a:solidFill>
                <a:effectLst/>
                <a:latin typeface="+mn-lt"/>
                <a:ea typeface="+mn-ea"/>
                <a:cs typeface="+mn-cs"/>
              </a:rPr>
              <a:t>the question is not whether or not we have unconscious biases ourselves, because ALL humans do. The question really is, “Which ones do we have?” and “How might they impact myself, others, and our organizations?”</a:t>
            </a:r>
            <a:endParaRPr lang="en-US" dirty="0"/>
          </a:p>
          <a:p>
            <a:pPr lvl="0"/>
            <a:endParaRPr lang="en-US" dirty="0"/>
          </a:p>
          <a:p>
            <a:endParaRPr lang="en-US" dirty="0"/>
          </a:p>
        </p:txBody>
      </p:sp>
      <p:sp>
        <p:nvSpPr>
          <p:cNvPr id="7" name="Slide Number Placeholder 3"/>
          <p:cNvSpPr>
            <a:spLocks noGrp="1"/>
          </p:cNvSpPr>
          <p:nvPr>
            <p:ph type="sldNum" sz="quarter" idx="5"/>
          </p:nvPr>
        </p:nvSpPr>
        <p:spPr>
          <a:xfrm>
            <a:off x="3958167" y="8819515"/>
            <a:ext cx="3026833" cy="464185"/>
          </a:xfrm>
          <a:prstGeom prst="rect">
            <a:avLst/>
          </a:prstGeom>
        </p:spPr>
        <p:txBody>
          <a:bodyPr/>
          <a:lstStyle/>
          <a:p>
            <a:fld id="{464AD1F8-7F56-43E3-A8C0-908BE1A326B4}" type="slidenum">
              <a:rPr lang="en-US" smtClean="0"/>
              <a:pPr/>
              <a:t>30</a:t>
            </a:fld>
            <a:endParaRPr lang="en-US" dirty="0"/>
          </a:p>
        </p:txBody>
      </p:sp>
      <p:sp>
        <p:nvSpPr>
          <p:cNvPr id="8"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9"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701273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Participant Guide reference p.11 for taking notes</a:t>
            </a:r>
            <a:endParaRPr lang="en-US" sz="1200" kern="1200" dirty="0">
              <a:solidFill>
                <a:schemeClr val="tx1"/>
              </a:solidFill>
              <a:effectLst/>
              <a:latin typeface="+mn-lt"/>
              <a:ea typeface="+mn-ea"/>
              <a:cs typeface="+mn-cs"/>
            </a:endParaRPr>
          </a:p>
          <a:p>
            <a:endParaRPr lang="en-US" b="1" dirty="0"/>
          </a:p>
          <a:p>
            <a:r>
              <a:rPr lang="en-US" b="1" dirty="0"/>
              <a:t>TIME: </a:t>
            </a:r>
            <a:r>
              <a:rPr lang="en-US" b="0" dirty="0"/>
              <a:t>10-15 min</a:t>
            </a:r>
          </a:p>
          <a:p>
            <a:endParaRPr lang="en-US" b="0" dirty="0"/>
          </a:p>
          <a:p>
            <a:r>
              <a:rPr lang="en-US" b="1" dirty="0"/>
              <a:t>SAY: </a:t>
            </a:r>
            <a:r>
              <a:rPr lang="en-US" b="0" baseline="0" dirty="0"/>
              <a:t>We are going to spend a few minutes brainstorming </a:t>
            </a:r>
            <a:r>
              <a:rPr lang="en-US" b="0" i="1" baseline="0" dirty="0"/>
              <a:t>where</a:t>
            </a:r>
            <a:r>
              <a:rPr lang="en-US" b="0" i="0" baseline="0" dirty="0"/>
              <a:t> and </a:t>
            </a:r>
            <a:r>
              <a:rPr lang="en-US" b="0" i="1" baseline="0" dirty="0"/>
              <a:t>how </a:t>
            </a:r>
            <a:r>
              <a:rPr lang="en-US" b="0" i="0" baseline="0" dirty="0"/>
              <a:t>unconscious bias shows up in healthcare and academic medicine. Our natural inclination in this field is to see how bias can impact the patient-provider relationship. Certainly this is one important place in which we must be conscious of the role of unconscious bias in order to mitigate its impact. However, there are many other relationships that define academic medicine in which it is important to recognize the impact of bias.</a:t>
            </a:r>
          </a:p>
          <a:p>
            <a:r>
              <a:rPr lang="en-US" b="0" i="0" baseline="0" dirty="0"/>
              <a:t/>
            </a:r>
            <a:br>
              <a:rPr lang="en-US" b="0" i="0" baseline="0" dirty="0"/>
            </a:br>
            <a:r>
              <a:rPr lang="en-US" b="1" i="0" baseline="0" dirty="0"/>
              <a:t>DO: </a:t>
            </a:r>
            <a:r>
              <a:rPr lang="en-US" b="0" i="0" baseline="0" dirty="0"/>
              <a:t>Divide the room into small groups of 4-5 learners, depending on the size of the group and how much time there is. Assign each group two of the relationships from the slide. Make adjustments if necessary based on size of learner group. If there are fewer participants, consider having each group take on 3 or more relationships.</a:t>
            </a:r>
          </a:p>
          <a:p>
            <a:endParaRPr lang="en-US" b="0" i="0" baseline="0" dirty="0"/>
          </a:p>
          <a:p>
            <a:r>
              <a:rPr lang="en-US" b="1" i="0" baseline="0" dirty="0"/>
              <a:t>SAY: </a:t>
            </a:r>
            <a:r>
              <a:rPr lang="en-US" b="0" i="0" baseline="0" dirty="0"/>
              <a:t>Take 5-7 minutes in your small group to brainstorm how the dynamics of unconscious bias impact this particular domain/relationship. This might include </a:t>
            </a:r>
            <a:r>
              <a:rPr lang="en-US" sz="1200" kern="1200" dirty="0">
                <a:solidFill>
                  <a:schemeClr val="tx1"/>
                </a:solidFill>
                <a:effectLst/>
                <a:latin typeface="+mn-lt"/>
                <a:ea typeface="+mn-ea"/>
                <a:cs typeface="+mn-cs"/>
              </a:rPr>
              <a:t>micro-behaviors, decision-making processes, and systems and structures.</a:t>
            </a:r>
            <a:r>
              <a:rPr lang="en-US" b="0" i="0" baseline="0" dirty="0"/>
              <a:t> Note them on your wall chart. After 5-7 minutes, we’ll share with the large group.</a:t>
            </a:r>
          </a:p>
          <a:p>
            <a:endParaRPr lang="en-US" b="0" i="0" baseline="0" dirty="0"/>
          </a:p>
          <a:p>
            <a:r>
              <a:rPr lang="en-US" b="1" i="0" baseline="0" dirty="0"/>
              <a:t>DO: </a:t>
            </a:r>
            <a:r>
              <a:rPr lang="en-US" b="0" i="0" baseline="0" dirty="0"/>
              <a:t>Execute large group debrief for an additional 3-5 minutes. Have each group share 1-2 ways that unconscious bias can impact each process.</a:t>
            </a:r>
          </a:p>
          <a:p>
            <a:endParaRPr lang="en-US" b="0"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Coach participants as needed to identify specific biases in these areas.</a:t>
            </a:r>
          </a:p>
          <a:p>
            <a:endParaRPr lang="en-US" b="1" dirty="0"/>
          </a:p>
        </p:txBody>
      </p:sp>
      <p:sp>
        <p:nvSpPr>
          <p:cNvPr id="4" name="Slide Number Placeholder 3"/>
          <p:cNvSpPr>
            <a:spLocks noGrp="1"/>
          </p:cNvSpPr>
          <p:nvPr>
            <p:ph type="sldNum" sz="quarter" idx="10"/>
          </p:nvPr>
        </p:nvSpPr>
        <p:spPr/>
        <p:txBody>
          <a:bodyPr/>
          <a:lstStyle/>
          <a:p>
            <a:fld id="{ACAF3BF8-1CDD-42C8-94EB-E92332ED5341}" type="slidenum">
              <a:rPr lang="en-US" smtClean="0"/>
              <a:pPr/>
              <a:t>31</a:t>
            </a:fld>
            <a:endParaRPr lang="en-US"/>
          </a:p>
        </p:txBody>
      </p:sp>
      <p:sp>
        <p:nvSpPr>
          <p:cNvPr id="5"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6"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761169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Data from 10,000 faculty physicians at 24 medical schools…adjusting for factors such as number of patient seen, number of publications etc. 51,000/year before adjustment</a:t>
            </a:r>
          </a:p>
          <a:p>
            <a:endParaRPr lang="en-US" dirty="0" smtClean="0"/>
          </a:p>
          <a:p>
            <a:r>
              <a:rPr lang="en-US" dirty="0" smtClean="0"/>
              <a:t>Article in NYT, July 16</a:t>
            </a:r>
            <a:endParaRPr lang="en-US" dirty="0"/>
          </a:p>
        </p:txBody>
      </p:sp>
      <p:sp>
        <p:nvSpPr>
          <p:cNvPr id="4" name="Slide Number Placeholder 3"/>
          <p:cNvSpPr>
            <a:spLocks noGrp="1"/>
          </p:cNvSpPr>
          <p:nvPr>
            <p:ph type="sldNum" sz="quarter" idx="10"/>
          </p:nvPr>
        </p:nvSpPr>
        <p:spPr/>
        <p:txBody>
          <a:bodyPr/>
          <a:lstStyle/>
          <a:p>
            <a:fld id="{A39B0407-A6A0-DC41-94A3-C71D206C9F91}" type="slidenum">
              <a:rPr lang="en-US" smtClean="0"/>
              <a:pPr/>
              <a:t>32</a:t>
            </a:fld>
            <a:endParaRPr lang="en-US"/>
          </a:p>
        </p:txBody>
      </p:sp>
    </p:spTree>
    <p:extLst>
      <p:ext uri="{BB962C8B-B14F-4D97-AF65-F5344CB8AC3E}">
        <p14:creationId xmlns:p14="http://schemas.microsoft.com/office/powerpoint/2010/main" xmlns="" val="1541677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b="1" baseline="0" dirty="0"/>
              <a:t> </a:t>
            </a:r>
            <a:r>
              <a:rPr lang="en-US" b="0" baseline="0" dirty="0"/>
              <a:t>15 sec</a:t>
            </a:r>
            <a:endParaRPr lang="en-US" b="1" dirty="0"/>
          </a:p>
          <a:p>
            <a:endParaRPr lang="en-US" dirty="0"/>
          </a:p>
        </p:txBody>
      </p:sp>
      <p:sp>
        <p:nvSpPr>
          <p:cNvPr id="6" name="Slide Number Placeholder 3"/>
          <p:cNvSpPr>
            <a:spLocks noGrp="1"/>
          </p:cNvSpPr>
          <p:nvPr>
            <p:ph type="sldNum" sz="quarter" idx="5"/>
          </p:nvPr>
        </p:nvSpPr>
        <p:spPr>
          <a:xfrm>
            <a:off x="3937903" y="8804275"/>
            <a:ext cx="3027363" cy="463550"/>
          </a:xfrm>
        </p:spPr>
        <p:txBody>
          <a:bodyPr/>
          <a:lstStyle/>
          <a:p>
            <a:fld id="{ACAF3BF8-1CDD-42C8-94EB-E92332ED5341}" type="slidenum">
              <a:rPr lang="en-US" smtClean="0"/>
              <a:pPr/>
              <a:t>5</a:t>
            </a:fld>
            <a:endParaRPr lang="en-US" dirty="0"/>
          </a:p>
        </p:txBody>
      </p:sp>
      <p:sp>
        <p:nvSpPr>
          <p:cNvPr id="7"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8"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542066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training programs over 2 years </a:t>
            </a:r>
            <a:r>
              <a:rPr lang="mr-IN" dirty="0" smtClean="0"/>
              <a:t>–</a:t>
            </a:r>
            <a:r>
              <a:rPr lang="en-US" dirty="0" smtClean="0"/>
              <a:t> milestone attainment the same for intern year, and then gap started between</a:t>
            </a:r>
            <a:r>
              <a:rPr lang="en-US" baseline="0" dirty="0" smtClean="0"/>
              <a:t> male and female.  By graduation, male residents had attained 0.15 milestone levels </a:t>
            </a:r>
            <a:r>
              <a:rPr lang="en-US" baseline="0" dirty="0" err="1" smtClean="0"/>
              <a:t>highter</a:t>
            </a:r>
            <a:r>
              <a:rPr lang="en-US" baseline="0" dirty="0" smtClean="0"/>
              <a:t> (</a:t>
            </a:r>
            <a:r>
              <a:rPr lang="en-US" baseline="0" dirty="0" err="1" smtClean="0"/>
              <a:t>equiv</a:t>
            </a:r>
            <a:r>
              <a:rPr lang="en-US" baseline="0" dirty="0" smtClean="0"/>
              <a:t> of 3-4 months training.) 12.7% higher</a:t>
            </a:r>
            <a:endParaRPr lang="en-US" dirty="0"/>
          </a:p>
        </p:txBody>
      </p:sp>
      <p:sp>
        <p:nvSpPr>
          <p:cNvPr id="4" name="Slide Number Placeholder 3"/>
          <p:cNvSpPr>
            <a:spLocks noGrp="1"/>
          </p:cNvSpPr>
          <p:nvPr>
            <p:ph type="sldNum" sz="quarter" idx="10"/>
          </p:nvPr>
        </p:nvSpPr>
        <p:spPr/>
        <p:txBody>
          <a:bodyPr/>
          <a:lstStyle/>
          <a:p>
            <a:fld id="{A39B0407-A6A0-DC41-94A3-C71D206C9F91}" type="slidenum">
              <a:rPr lang="en-US" smtClean="0"/>
              <a:pPr/>
              <a:t>33</a:t>
            </a:fld>
            <a:endParaRPr lang="en-US"/>
          </a:p>
        </p:txBody>
      </p:sp>
    </p:spTree>
    <p:extLst>
      <p:ext uri="{BB962C8B-B14F-4D97-AF65-F5344CB8AC3E}">
        <p14:creationId xmlns:p14="http://schemas.microsoft.com/office/powerpoint/2010/main" xmlns="" val="1709076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years worth of </a:t>
            </a:r>
            <a:r>
              <a:rPr lang="en-US" dirty="0" err="1" smtClean="0"/>
              <a:t>evals</a:t>
            </a:r>
            <a:r>
              <a:rPr lang="en-US" dirty="0" smtClean="0"/>
              <a:t>, coded as positive</a:t>
            </a:r>
            <a:r>
              <a:rPr lang="en-US" baseline="0" dirty="0" smtClean="0"/>
              <a:t> or negative after pronouns removed.  </a:t>
            </a:r>
          </a:p>
          <a:p>
            <a:r>
              <a:rPr lang="en-US" baseline="0" dirty="0" smtClean="0"/>
              <a:t>Give example of words</a:t>
            </a:r>
          </a:p>
          <a:p>
            <a:r>
              <a:rPr lang="en-US" baseline="0" dirty="0" smtClean="0"/>
              <a:t>Ability </a:t>
            </a:r>
            <a:r>
              <a:rPr lang="mr-IN" baseline="0" dirty="0" smtClean="0"/>
              <a:t>–</a:t>
            </a:r>
            <a:r>
              <a:rPr lang="en-US" baseline="0" dirty="0" smtClean="0"/>
              <a:t> 51% </a:t>
            </a:r>
            <a:r>
              <a:rPr lang="en-US" baseline="0" dirty="0" err="1" smtClean="0"/>
              <a:t>neg</a:t>
            </a:r>
            <a:r>
              <a:rPr lang="en-US" baseline="0" dirty="0" smtClean="0"/>
              <a:t> for female, 20% </a:t>
            </a:r>
            <a:r>
              <a:rPr lang="en-US" baseline="0" dirty="0" err="1" smtClean="0"/>
              <a:t>neg</a:t>
            </a:r>
            <a:r>
              <a:rPr lang="en-US" baseline="0" dirty="0" smtClean="0"/>
              <a:t> for male</a:t>
            </a:r>
          </a:p>
          <a:p>
            <a:r>
              <a:rPr lang="en-US" baseline="0" dirty="0" smtClean="0"/>
              <a:t>Grindstone </a:t>
            </a:r>
            <a:r>
              <a:rPr lang="mr-IN" baseline="0" dirty="0" smtClean="0"/>
              <a:t>–</a:t>
            </a:r>
            <a:r>
              <a:rPr lang="en-US" baseline="0" dirty="0" smtClean="0"/>
              <a:t> 57% </a:t>
            </a:r>
            <a:r>
              <a:rPr lang="en-US" baseline="0" dirty="0" err="1" smtClean="0"/>
              <a:t>neg</a:t>
            </a:r>
            <a:r>
              <a:rPr lang="en-US" baseline="0" dirty="0" smtClean="0"/>
              <a:t> for female, 24% </a:t>
            </a:r>
            <a:r>
              <a:rPr lang="en-US" baseline="0" dirty="0" err="1" smtClean="0"/>
              <a:t>neg</a:t>
            </a:r>
            <a:r>
              <a:rPr lang="en-US" baseline="0" dirty="0" smtClean="0"/>
              <a:t> for male</a:t>
            </a:r>
          </a:p>
          <a:p>
            <a:r>
              <a:rPr lang="en-US" baseline="0" dirty="0" smtClean="0"/>
              <a:t>Faculty </a:t>
            </a:r>
            <a:r>
              <a:rPr lang="en-US" baseline="0" dirty="0" err="1" smtClean="0"/>
              <a:t>evals</a:t>
            </a:r>
            <a:r>
              <a:rPr lang="en-US" baseline="0" dirty="0" smtClean="0"/>
              <a:t> and ITE scores unchanged</a:t>
            </a:r>
            <a:endParaRPr lang="en-US" dirty="0"/>
          </a:p>
        </p:txBody>
      </p:sp>
      <p:sp>
        <p:nvSpPr>
          <p:cNvPr id="4" name="Slide Number Placeholder 3"/>
          <p:cNvSpPr>
            <a:spLocks noGrp="1"/>
          </p:cNvSpPr>
          <p:nvPr>
            <p:ph type="sldNum" sz="quarter" idx="10"/>
          </p:nvPr>
        </p:nvSpPr>
        <p:spPr/>
        <p:txBody>
          <a:bodyPr/>
          <a:lstStyle/>
          <a:p>
            <a:fld id="{A39B0407-A6A0-DC41-94A3-C71D206C9F91}" type="slidenum">
              <a:rPr lang="en-US" smtClean="0"/>
              <a:pPr/>
              <a:t>34</a:t>
            </a:fld>
            <a:endParaRPr lang="en-US"/>
          </a:p>
        </p:txBody>
      </p:sp>
    </p:spTree>
    <p:extLst>
      <p:ext uri="{BB962C8B-B14F-4D97-AF65-F5344CB8AC3E}">
        <p14:creationId xmlns:p14="http://schemas.microsoft.com/office/powerpoint/2010/main" xmlns="" val="447687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three years.  In the process of coding, but first just looked at types of words used.  Same categories as before.</a:t>
            </a:r>
          </a:p>
          <a:p>
            <a:r>
              <a:rPr lang="en-US" baseline="0" dirty="0" smtClean="0"/>
              <a:t>This was a 4/4 grid.  Female faculty write longer comments.  </a:t>
            </a:r>
          </a:p>
          <a:p>
            <a:r>
              <a:rPr lang="en-US" baseline="0" dirty="0" smtClean="0"/>
              <a:t>Female residents were more likely to have comment re: IP language</a:t>
            </a:r>
          </a:p>
          <a:p>
            <a:r>
              <a:rPr lang="en-US" baseline="0" dirty="0" smtClean="0"/>
              <a:t>Female faculty less likely to use standout and ability language.</a:t>
            </a:r>
            <a:endParaRPr lang="en-US" dirty="0"/>
          </a:p>
        </p:txBody>
      </p:sp>
      <p:sp>
        <p:nvSpPr>
          <p:cNvPr id="4" name="Slide Number Placeholder 3"/>
          <p:cNvSpPr>
            <a:spLocks noGrp="1"/>
          </p:cNvSpPr>
          <p:nvPr>
            <p:ph type="sldNum" sz="quarter" idx="10"/>
          </p:nvPr>
        </p:nvSpPr>
        <p:spPr/>
        <p:txBody>
          <a:bodyPr/>
          <a:lstStyle/>
          <a:p>
            <a:fld id="{A39B0407-A6A0-DC41-94A3-C71D206C9F91}" type="slidenum">
              <a:rPr lang="en-US" smtClean="0"/>
              <a:pPr/>
              <a:t>35</a:t>
            </a:fld>
            <a:endParaRPr lang="en-US"/>
          </a:p>
        </p:txBody>
      </p:sp>
    </p:spTree>
    <p:extLst>
      <p:ext uri="{BB962C8B-B14F-4D97-AF65-F5344CB8AC3E}">
        <p14:creationId xmlns:p14="http://schemas.microsoft.com/office/powerpoint/2010/main" xmlns="" val="2064560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804" y="4410066"/>
            <a:ext cx="5587394" cy="4176743"/>
          </a:xfrm>
          <a:prstGeom prst="rect">
            <a:avLst/>
          </a:prstGeom>
        </p:spPr>
        <p:txBody>
          <a:bodyPr/>
          <a:lstStyle/>
          <a:p>
            <a:r>
              <a:rPr lang="en-US" b="1" dirty="0"/>
              <a:t>TIME: </a:t>
            </a:r>
            <a:r>
              <a:rPr lang="en-US" b="0" dirty="0"/>
              <a:t>1 min</a:t>
            </a:r>
            <a:endParaRPr lang="en-US" b="1" dirty="0"/>
          </a:p>
          <a:p>
            <a:endParaRPr lang="en-US" b="1" dirty="0"/>
          </a:p>
          <a:p>
            <a:r>
              <a:rPr lang="en-US" b="1" dirty="0"/>
              <a:t>SAY:</a:t>
            </a:r>
            <a:r>
              <a:rPr lang="en-US" dirty="0"/>
              <a:t> One of the more important</a:t>
            </a:r>
            <a:r>
              <a:rPr lang="en-US" baseline="0" dirty="0"/>
              <a:t> learnings that we’ve had from the research is that the unconscious is malleable; we can work with it. The brain has a high level of plasticity and flexibility, which means that it constantly makes new connections and re-wires itself. We can also re-wire and redefine our relationship to bias. I’ll talk about some of the strategies now. </a:t>
            </a:r>
            <a:endParaRPr lang="en-US" dirty="0"/>
          </a:p>
        </p:txBody>
      </p:sp>
      <p:sp>
        <p:nvSpPr>
          <p:cNvPr id="7" name="Slide Number Placeholder 3"/>
          <p:cNvSpPr>
            <a:spLocks noGrp="1"/>
          </p:cNvSpPr>
          <p:nvPr>
            <p:ph type="sldNum" sz="quarter" idx="5"/>
          </p:nvPr>
        </p:nvSpPr>
        <p:spPr>
          <a:xfrm>
            <a:off x="3958167" y="8819515"/>
            <a:ext cx="3026833" cy="464185"/>
          </a:xfrm>
          <a:prstGeom prst="rect">
            <a:avLst/>
          </a:prstGeom>
        </p:spPr>
        <p:txBody>
          <a:bodyPr/>
          <a:lstStyle/>
          <a:p>
            <a:fld id="{464AD1F8-7F56-43E3-A8C0-908BE1A326B4}" type="slidenum">
              <a:rPr lang="en-US" smtClean="0"/>
              <a:pPr/>
              <a:t>36</a:t>
            </a:fld>
            <a:endParaRPr lang="en-US" dirty="0"/>
          </a:p>
        </p:txBody>
      </p:sp>
      <p:sp>
        <p:nvSpPr>
          <p:cNvPr id="8"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9"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275103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Participant Guide reference p.12 for taking notes</a:t>
            </a:r>
            <a:endParaRPr lang="en-US" sz="1200" kern="1200" dirty="0">
              <a:solidFill>
                <a:schemeClr val="tx1"/>
              </a:solidFill>
              <a:effectLst/>
              <a:latin typeface="+mn-lt"/>
              <a:ea typeface="+mn-ea"/>
              <a:cs typeface="+mn-cs"/>
            </a:endParaRPr>
          </a:p>
          <a:p>
            <a:endParaRPr lang="en-US" b="1" dirty="0">
              <a:solidFill>
                <a:schemeClr val="tx1"/>
              </a:solidFill>
            </a:endParaRPr>
          </a:p>
          <a:p>
            <a:r>
              <a:rPr lang="en-US" b="1" dirty="0">
                <a:solidFill>
                  <a:schemeClr val="tx1"/>
                </a:solidFill>
              </a:rPr>
              <a:t>TIME:</a:t>
            </a:r>
            <a:r>
              <a:rPr lang="en-US" b="1" baseline="0" dirty="0">
                <a:solidFill>
                  <a:schemeClr val="tx1"/>
                </a:solidFill>
              </a:rPr>
              <a:t> </a:t>
            </a:r>
            <a:r>
              <a:rPr lang="en-US" b="0" baseline="0" dirty="0">
                <a:solidFill>
                  <a:schemeClr val="tx1"/>
                </a:solidFill>
              </a:rPr>
              <a:t>1 min</a:t>
            </a:r>
            <a:endParaRPr lang="en-US" b="1" baseline="0" dirty="0">
              <a:solidFill>
                <a:schemeClr val="tx1"/>
              </a:solidFill>
            </a:endParaRPr>
          </a:p>
          <a:p>
            <a:endParaRPr lang="en-US" dirty="0"/>
          </a:p>
          <a:p>
            <a:r>
              <a:rPr lang="en-US" b="1" dirty="0"/>
              <a:t>SAY:</a:t>
            </a:r>
            <a:r>
              <a:rPr lang="en-US" dirty="0"/>
              <a:t> The first step in mitigating the impact of your biases is both the simplest and,</a:t>
            </a:r>
            <a:r>
              <a:rPr lang="en-US" baseline="0" dirty="0"/>
              <a:t> often, the most difficult: to r</a:t>
            </a:r>
            <a:r>
              <a:rPr lang="en-US" dirty="0"/>
              <a:t>ecognize that you have biases</a:t>
            </a:r>
            <a:r>
              <a:rPr lang="en-US" baseline="0" dirty="0"/>
              <a:t> – just like everybody else</a:t>
            </a:r>
            <a:r>
              <a:rPr lang="en-US" dirty="0"/>
              <a:t>. To have bias is to be human. It is a primal survival instinct, combined with social conditioning (social messages) about different groups of people, behaviors, values, etc. As we’ve talked about earlier, it is not necessarily a bad thing to have biases, but we do have to become aware of them in order to anticipate their impact on ourselves and others, and be able to intervene when we recognize the potential negative impact. When we realize where our biases come from, we might realize how they are not based in a rational reality, but rather a social or emotional construction created somewhere in your past. </a:t>
            </a:r>
          </a:p>
          <a:p>
            <a:endParaRPr lang="en-US" dirty="0"/>
          </a:p>
        </p:txBody>
      </p:sp>
      <p:sp>
        <p:nvSpPr>
          <p:cNvPr id="7" name="Slide Number Placeholder 3"/>
          <p:cNvSpPr>
            <a:spLocks noGrp="1"/>
          </p:cNvSpPr>
          <p:nvPr>
            <p:ph type="sldNum" sz="quarter" idx="5"/>
          </p:nvPr>
        </p:nvSpPr>
        <p:spPr>
          <a:xfrm>
            <a:off x="3958167" y="8819515"/>
            <a:ext cx="3026833" cy="464185"/>
          </a:xfrm>
          <a:prstGeom prst="rect">
            <a:avLst/>
          </a:prstGeom>
        </p:spPr>
        <p:txBody>
          <a:bodyPr/>
          <a:lstStyle/>
          <a:p>
            <a:fld id="{464AD1F8-7F56-43E3-A8C0-908BE1A326B4}" type="slidenum">
              <a:rPr lang="en-US" smtClean="0"/>
              <a:pPr/>
              <a:t>37</a:t>
            </a:fld>
            <a:endParaRPr lang="en-US" dirty="0"/>
          </a:p>
        </p:txBody>
      </p:sp>
      <p:sp>
        <p:nvSpPr>
          <p:cNvPr id="8"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9"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2140791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Participant Guide reference p.12 for taking notes</a:t>
            </a:r>
            <a:endParaRPr lang="en-US" sz="1200" kern="1200" dirty="0">
              <a:solidFill>
                <a:schemeClr val="tx1"/>
              </a:solidFill>
              <a:effectLst/>
              <a:latin typeface="+mn-lt"/>
              <a:ea typeface="+mn-ea"/>
              <a:cs typeface="+mn-cs"/>
            </a:endParaRPr>
          </a:p>
          <a:p>
            <a:endParaRPr lang="en-US" b="1" dirty="0">
              <a:solidFill>
                <a:schemeClr val="tx1"/>
              </a:solidFill>
            </a:endParaRPr>
          </a:p>
          <a:p>
            <a:r>
              <a:rPr lang="en-US" b="1" dirty="0">
                <a:solidFill>
                  <a:schemeClr val="tx1"/>
                </a:solidFill>
              </a:rPr>
              <a:t>TIME:</a:t>
            </a:r>
            <a:r>
              <a:rPr lang="en-US" b="1" baseline="0" dirty="0">
                <a:solidFill>
                  <a:schemeClr val="tx1"/>
                </a:solidFill>
              </a:rPr>
              <a:t> </a:t>
            </a:r>
            <a:r>
              <a:rPr lang="en-US" b="0" baseline="0" dirty="0">
                <a:solidFill>
                  <a:schemeClr val="tx1"/>
                </a:solidFill>
              </a:rPr>
              <a:t>1 min</a:t>
            </a:r>
            <a:endParaRPr lang="en-US" b="1" baseline="0" dirty="0">
              <a:solidFill>
                <a:schemeClr val="tx1"/>
              </a:solidFill>
            </a:endParaRPr>
          </a:p>
          <a:p>
            <a:endParaRPr lang="en-US" dirty="0"/>
          </a:p>
          <a:p>
            <a:pPr rtl="0"/>
            <a:r>
              <a:rPr lang="en-US" b="1" dirty="0"/>
              <a:t>SAY:</a:t>
            </a:r>
            <a:r>
              <a:rPr lang="en-US" baseline="0" dirty="0"/>
              <a:t> Humans have far more capacity (3 times more) to think about their own thinking than other high level primates. Yet, we often take this gift for granted. </a:t>
            </a:r>
            <a:r>
              <a:rPr lang="en-US" dirty="0"/>
              <a:t>Develop the capacity to shine a flashlight on yourself. Continue to engage in the self-explorations we have doing in the training so far. Be able to take an honest look at how you are who you are, and which messages and biases govern your everyday life. Remember to do this without self-judgment, but rather from a place of curious inquiry.</a:t>
            </a:r>
          </a:p>
          <a:p>
            <a:endParaRPr lang="en-US" baseline="0" dirty="0"/>
          </a:p>
          <a:p>
            <a:r>
              <a:rPr lang="en-US" b="1" baseline="0" dirty="0"/>
              <a:t>TRANSITION: </a:t>
            </a:r>
            <a:r>
              <a:rPr lang="en-US" baseline="0" dirty="0"/>
              <a:t>Recognizing our own biases by shining the flashlight on ourselves creates a short pause in our thinking and acting/reacting. </a:t>
            </a:r>
          </a:p>
          <a:p>
            <a:endParaRPr lang="en-US" dirty="0"/>
          </a:p>
        </p:txBody>
      </p:sp>
      <p:sp>
        <p:nvSpPr>
          <p:cNvPr id="7" name="Slide Number Placeholder 3"/>
          <p:cNvSpPr>
            <a:spLocks noGrp="1"/>
          </p:cNvSpPr>
          <p:nvPr>
            <p:ph type="sldNum" sz="quarter" idx="5"/>
          </p:nvPr>
        </p:nvSpPr>
        <p:spPr>
          <a:xfrm>
            <a:off x="3958167" y="8819515"/>
            <a:ext cx="3026833" cy="464185"/>
          </a:xfrm>
          <a:prstGeom prst="rect">
            <a:avLst/>
          </a:prstGeom>
        </p:spPr>
        <p:txBody>
          <a:bodyPr/>
          <a:lstStyle/>
          <a:p>
            <a:fld id="{464AD1F8-7F56-43E3-A8C0-908BE1A326B4}" type="slidenum">
              <a:rPr lang="en-US" smtClean="0"/>
              <a:pPr/>
              <a:t>38</a:t>
            </a:fld>
            <a:endParaRPr lang="en-US" dirty="0"/>
          </a:p>
        </p:txBody>
      </p:sp>
      <p:sp>
        <p:nvSpPr>
          <p:cNvPr id="8"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9"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377173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Participant Guide reference p.12 for taking notes</a:t>
            </a:r>
            <a:endParaRPr lang="en-US" sz="1200" kern="1200" dirty="0">
              <a:solidFill>
                <a:schemeClr val="tx1"/>
              </a:solidFill>
              <a:effectLst/>
              <a:latin typeface="+mn-lt"/>
              <a:ea typeface="+mn-ea"/>
              <a:cs typeface="+mn-cs"/>
            </a:endParaRPr>
          </a:p>
          <a:p>
            <a:endParaRPr lang="en-US" b="1" dirty="0">
              <a:solidFill>
                <a:schemeClr val="tx1"/>
              </a:solidFill>
            </a:endParaRPr>
          </a:p>
          <a:p>
            <a:r>
              <a:rPr lang="en-US" b="1" dirty="0">
                <a:solidFill>
                  <a:schemeClr val="tx1"/>
                </a:solidFill>
              </a:rPr>
              <a:t>TIME:</a:t>
            </a:r>
            <a:r>
              <a:rPr lang="en-US" b="1" baseline="0" dirty="0">
                <a:solidFill>
                  <a:schemeClr val="tx1"/>
                </a:solidFill>
              </a:rPr>
              <a:t> </a:t>
            </a:r>
            <a:r>
              <a:rPr lang="en-US" b="0" baseline="0" dirty="0">
                <a:solidFill>
                  <a:schemeClr val="tx1"/>
                </a:solidFill>
              </a:rPr>
              <a:t>1 min</a:t>
            </a:r>
            <a:endParaRPr lang="en-US" b="1" baseline="0" dirty="0">
              <a:solidFill>
                <a:schemeClr val="tx1"/>
              </a:solidFill>
            </a:endParaRPr>
          </a:p>
          <a:p>
            <a:endParaRPr lang="en-US" dirty="0"/>
          </a:p>
          <a:p>
            <a:r>
              <a:rPr lang="en-US" b="1" dirty="0"/>
              <a:t>SAY:</a:t>
            </a:r>
            <a:r>
              <a:rPr lang="en-US" dirty="0"/>
              <a:t> Develop and practice “Constructive Uncertainty.” This is especially helpful when you’re “certainly certain that you’re certain.” In other words, change your exclamation points into question marks. Check your assumptions and “truths” you have about yourself and others, and ask questions from a non-judgmental place.</a:t>
            </a:r>
          </a:p>
          <a:p>
            <a:endParaRPr lang="en-US" dirty="0"/>
          </a:p>
        </p:txBody>
      </p:sp>
      <p:sp>
        <p:nvSpPr>
          <p:cNvPr id="7" name="Slide Number Placeholder 3"/>
          <p:cNvSpPr>
            <a:spLocks noGrp="1"/>
          </p:cNvSpPr>
          <p:nvPr>
            <p:ph type="sldNum" sz="quarter" idx="5"/>
          </p:nvPr>
        </p:nvSpPr>
        <p:spPr>
          <a:xfrm>
            <a:off x="3958167" y="8819515"/>
            <a:ext cx="3026833" cy="464185"/>
          </a:xfrm>
          <a:prstGeom prst="rect">
            <a:avLst/>
          </a:prstGeom>
        </p:spPr>
        <p:txBody>
          <a:bodyPr/>
          <a:lstStyle/>
          <a:p>
            <a:fld id="{464AD1F8-7F56-43E3-A8C0-908BE1A326B4}" type="slidenum">
              <a:rPr lang="en-US" smtClean="0"/>
              <a:pPr/>
              <a:t>39</a:t>
            </a:fld>
            <a:endParaRPr lang="en-US" dirty="0"/>
          </a:p>
        </p:txBody>
      </p:sp>
      <p:sp>
        <p:nvSpPr>
          <p:cNvPr id="8"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9"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984311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Participant Guide reference p.14 for taking notes</a:t>
            </a:r>
            <a:endParaRPr lang="en-US" sz="1200" kern="1200" dirty="0">
              <a:solidFill>
                <a:schemeClr val="tx1"/>
              </a:solidFill>
              <a:effectLst/>
              <a:latin typeface="+mn-lt"/>
              <a:ea typeface="+mn-ea"/>
              <a:cs typeface="+mn-cs"/>
            </a:endParaRPr>
          </a:p>
          <a:p>
            <a:endParaRPr lang="en-US" b="1" dirty="0">
              <a:solidFill>
                <a:schemeClr val="tx1"/>
              </a:solidFill>
            </a:endParaRPr>
          </a:p>
          <a:p>
            <a:r>
              <a:rPr lang="en-US" b="1" dirty="0">
                <a:solidFill>
                  <a:schemeClr val="tx1"/>
                </a:solidFill>
              </a:rPr>
              <a:t>TIME:</a:t>
            </a:r>
            <a:r>
              <a:rPr lang="en-US" b="1" baseline="0" dirty="0">
                <a:solidFill>
                  <a:schemeClr val="tx1"/>
                </a:solidFill>
              </a:rPr>
              <a:t> </a:t>
            </a:r>
            <a:r>
              <a:rPr lang="en-US" b="0" baseline="0" dirty="0">
                <a:solidFill>
                  <a:schemeClr val="tx1"/>
                </a:solidFill>
              </a:rPr>
              <a:t>1 min</a:t>
            </a:r>
            <a:endParaRPr lang="en-US" b="1" baseline="0" dirty="0">
              <a:solidFill>
                <a:schemeClr val="tx1"/>
              </a:solidFill>
            </a:endParaRPr>
          </a:p>
          <a:p>
            <a:endParaRPr lang="en-US" dirty="0"/>
          </a:p>
          <a:p>
            <a:r>
              <a:rPr lang="en-US" b="1" dirty="0"/>
              <a:t>SAY:</a:t>
            </a:r>
            <a:r>
              <a:rPr lang="en-US" dirty="0"/>
              <a:t> Explore awkwardness or discomfort. It’s okay to feel outside of your comfort-zone sometimes or unsure what feel, do, or say. Lean into this, and remember the first two ways to impact the unconscious. </a:t>
            </a:r>
          </a:p>
          <a:p>
            <a:endParaRPr lang="en-US" dirty="0"/>
          </a:p>
        </p:txBody>
      </p:sp>
      <p:sp>
        <p:nvSpPr>
          <p:cNvPr id="7" name="Slide Number Placeholder 3"/>
          <p:cNvSpPr>
            <a:spLocks noGrp="1"/>
          </p:cNvSpPr>
          <p:nvPr>
            <p:ph type="sldNum" sz="quarter" idx="5"/>
          </p:nvPr>
        </p:nvSpPr>
        <p:spPr>
          <a:xfrm>
            <a:off x="3958167" y="8819515"/>
            <a:ext cx="3026833" cy="464185"/>
          </a:xfrm>
          <a:prstGeom prst="rect">
            <a:avLst/>
          </a:prstGeom>
        </p:spPr>
        <p:txBody>
          <a:bodyPr/>
          <a:lstStyle/>
          <a:p>
            <a:fld id="{464AD1F8-7F56-43E3-A8C0-908BE1A326B4}" type="slidenum">
              <a:rPr lang="en-US" smtClean="0"/>
              <a:pPr/>
              <a:t>40</a:t>
            </a:fld>
            <a:endParaRPr lang="en-US" dirty="0"/>
          </a:p>
        </p:txBody>
      </p:sp>
      <p:sp>
        <p:nvSpPr>
          <p:cNvPr id="8"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9"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256579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Participant Guide reference p.14 for taking notes</a:t>
            </a:r>
            <a:endParaRPr lang="en-US" sz="1200" kern="1200" dirty="0">
              <a:solidFill>
                <a:schemeClr val="tx1"/>
              </a:solidFill>
              <a:effectLst/>
              <a:latin typeface="+mn-lt"/>
              <a:ea typeface="+mn-ea"/>
              <a:cs typeface="+mn-cs"/>
            </a:endParaRPr>
          </a:p>
          <a:p>
            <a:endParaRPr lang="en-US" b="1" dirty="0">
              <a:solidFill>
                <a:schemeClr val="tx1"/>
              </a:solidFill>
            </a:endParaRPr>
          </a:p>
          <a:p>
            <a:r>
              <a:rPr lang="en-US" b="1" dirty="0">
                <a:solidFill>
                  <a:schemeClr val="tx1"/>
                </a:solidFill>
              </a:rPr>
              <a:t>TIME:</a:t>
            </a:r>
            <a:r>
              <a:rPr lang="en-US" b="1" baseline="0" dirty="0">
                <a:solidFill>
                  <a:schemeClr val="tx1"/>
                </a:solidFill>
              </a:rPr>
              <a:t> </a:t>
            </a:r>
            <a:r>
              <a:rPr lang="en-US" b="0" baseline="0" dirty="0">
                <a:solidFill>
                  <a:schemeClr val="tx1"/>
                </a:solidFill>
              </a:rPr>
              <a:t>1 min</a:t>
            </a:r>
            <a:endParaRPr lang="en-US" b="1" baseline="0" dirty="0">
              <a:solidFill>
                <a:schemeClr val="tx1"/>
              </a:solidFill>
            </a:endParaRPr>
          </a:p>
          <a:p>
            <a:endParaRPr lang="en-US" dirty="0"/>
          </a:p>
          <a:p>
            <a:r>
              <a:rPr lang="en-US" b="1" dirty="0"/>
              <a:t>SAY:</a:t>
            </a:r>
            <a:r>
              <a:rPr lang="en-US" dirty="0"/>
              <a:t> Engage with people you consider “others,” and expose yourself to positive role models in that group. It helps to develop a multi-dimensional, diverse view of others and the groups they belong to. This has also been found to be one of the most powerful ways to “soften” our negative biases about particular groups.  The pictures on the walls around you; stories about exemplars from the group in question; learning more about their culture, all can contribute to this “rewiring.”</a:t>
            </a:r>
          </a:p>
          <a:p>
            <a:endParaRPr lang="en-US" dirty="0"/>
          </a:p>
          <a:p>
            <a:endParaRPr lang="en-US" dirty="0"/>
          </a:p>
        </p:txBody>
      </p:sp>
      <p:sp>
        <p:nvSpPr>
          <p:cNvPr id="7" name="Slide Number Placeholder 3"/>
          <p:cNvSpPr>
            <a:spLocks noGrp="1"/>
          </p:cNvSpPr>
          <p:nvPr>
            <p:ph type="sldNum" sz="quarter" idx="5"/>
          </p:nvPr>
        </p:nvSpPr>
        <p:spPr>
          <a:xfrm>
            <a:off x="3958167" y="8819515"/>
            <a:ext cx="3026833" cy="464185"/>
          </a:xfrm>
          <a:prstGeom prst="rect">
            <a:avLst/>
          </a:prstGeom>
        </p:spPr>
        <p:txBody>
          <a:bodyPr/>
          <a:lstStyle/>
          <a:p>
            <a:fld id="{464AD1F8-7F56-43E3-A8C0-908BE1A326B4}" type="slidenum">
              <a:rPr lang="en-US" smtClean="0"/>
              <a:pPr/>
              <a:t>41</a:t>
            </a:fld>
            <a:endParaRPr lang="en-US" dirty="0"/>
          </a:p>
        </p:txBody>
      </p:sp>
      <p:sp>
        <p:nvSpPr>
          <p:cNvPr id="8"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9"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8339009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Participant Guide reference p.14 for taking notes</a:t>
            </a:r>
            <a:endParaRPr lang="en-US" sz="1200" kern="1200" dirty="0">
              <a:solidFill>
                <a:schemeClr val="tx1"/>
              </a:solidFill>
              <a:effectLst/>
              <a:latin typeface="+mn-lt"/>
              <a:ea typeface="+mn-ea"/>
              <a:cs typeface="+mn-cs"/>
            </a:endParaRPr>
          </a:p>
          <a:p>
            <a:endParaRPr lang="en-US" b="1" dirty="0">
              <a:solidFill>
                <a:schemeClr val="tx1"/>
              </a:solidFill>
            </a:endParaRPr>
          </a:p>
          <a:p>
            <a:r>
              <a:rPr lang="en-US" b="1" dirty="0">
                <a:solidFill>
                  <a:schemeClr val="tx1"/>
                </a:solidFill>
              </a:rPr>
              <a:t>TIME:</a:t>
            </a:r>
            <a:r>
              <a:rPr lang="en-US" b="1" baseline="0" dirty="0">
                <a:solidFill>
                  <a:schemeClr val="tx1"/>
                </a:solidFill>
              </a:rPr>
              <a:t> </a:t>
            </a:r>
            <a:r>
              <a:rPr lang="en-US" b="0" baseline="0" dirty="0">
                <a:solidFill>
                  <a:schemeClr val="tx1"/>
                </a:solidFill>
              </a:rPr>
              <a:t>1 min</a:t>
            </a:r>
            <a:endParaRPr lang="en-US" b="1" baseline="0" dirty="0">
              <a:solidFill>
                <a:schemeClr val="tx1"/>
              </a:solidFill>
            </a:endParaRPr>
          </a:p>
          <a:p>
            <a:endParaRPr lang="en-US" dirty="0"/>
          </a:p>
          <a:p>
            <a:pPr rtl="0"/>
            <a:r>
              <a:rPr lang="en-US" b="1" dirty="0"/>
              <a:t>SAY:</a:t>
            </a:r>
            <a:r>
              <a:rPr lang="en-US" baseline="0" dirty="0"/>
              <a:t> </a:t>
            </a:r>
            <a:r>
              <a:rPr lang="en-US" dirty="0"/>
              <a:t>Get feedback and data. Invite feedback from others as well as metrics, no matter how basic they are, so they can help you see your patterns and blind spots, and in that way your biases and their impact. </a:t>
            </a:r>
          </a:p>
          <a:p>
            <a:pPr rtl="0"/>
            <a:endParaRPr lang="en-US" dirty="0"/>
          </a:p>
          <a:p>
            <a:pPr rtl="0"/>
            <a:r>
              <a:rPr lang="en-US" b="1" i="0" dirty="0"/>
              <a:t>DO: </a:t>
            </a:r>
            <a:r>
              <a:rPr lang="en-US" dirty="0"/>
              <a:t>Provide some examples on how</a:t>
            </a:r>
            <a:r>
              <a:rPr lang="en-US" baseline="0" dirty="0"/>
              <a:t> to solicit this information effectively, as “Am I biased?” might be perceived as a loaded question. For instance, “Is there anything that I’ve missed?” is a friendly invitation for others to fill you in on what might be a blind spot for you.</a:t>
            </a:r>
            <a:endParaRPr lang="en-US" dirty="0"/>
          </a:p>
          <a:p>
            <a:endParaRPr lang="en-US" dirty="0"/>
          </a:p>
          <a:p>
            <a:endParaRPr lang="en-US" dirty="0"/>
          </a:p>
        </p:txBody>
      </p:sp>
      <p:sp>
        <p:nvSpPr>
          <p:cNvPr id="7" name="Slide Number Placeholder 3"/>
          <p:cNvSpPr>
            <a:spLocks noGrp="1"/>
          </p:cNvSpPr>
          <p:nvPr>
            <p:ph type="sldNum" sz="quarter" idx="5"/>
          </p:nvPr>
        </p:nvSpPr>
        <p:spPr>
          <a:xfrm>
            <a:off x="3958167" y="8819515"/>
            <a:ext cx="3026833" cy="464185"/>
          </a:xfrm>
          <a:prstGeom prst="rect">
            <a:avLst/>
          </a:prstGeom>
        </p:spPr>
        <p:txBody>
          <a:bodyPr/>
          <a:lstStyle/>
          <a:p>
            <a:fld id="{464AD1F8-7F56-43E3-A8C0-908BE1A326B4}" type="slidenum">
              <a:rPr lang="en-US" smtClean="0"/>
              <a:pPr/>
              <a:t>42</a:t>
            </a:fld>
            <a:endParaRPr lang="en-US" dirty="0"/>
          </a:p>
        </p:txBody>
      </p:sp>
      <p:sp>
        <p:nvSpPr>
          <p:cNvPr id="8"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9"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346256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b="1" baseline="0" dirty="0"/>
              <a:t> </a:t>
            </a:r>
            <a:r>
              <a:rPr lang="en-US" b="0" baseline="0" dirty="0"/>
              <a:t>15 sec</a:t>
            </a:r>
            <a:endParaRPr lang="en-US" b="1" dirty="0"/>
          </a:p>
        </p:txBody>
      </p:sp>
      <p:sp>
        <p:nvSpPr>
          <p:cNvPr id="6" name="Slide Number Placeholder 3"/>
          <p:cNvSpPr>
            <a:spLocks noGrp="1"/>
          </p:cNvSpPr>
          <p:nvPr>
            <p:ph type="sldNum" sz="quarter" idx="5"/>
          </p:nvPr>
        </p:nvSpPr>
        <p:spPr>
          <a:xfrm>
            <a:off x="3937903" y="8804275"/>
            <a:ext cx="3027363" cy="463550"/>
          </a:xfrm>
        </p:spPr>
        <p:txBody>
          <a:bodyPr/>
          <a:lstStyle/>
          <a:p>
            <a:fld id="{ACAF3BF8-1CDD-42C8-94EB-E92332ED5341}" type="slidenum">
              <a:rPr lang="en-US" smtClean="0"/>
              <a:pPr/>
              <a:t>6</a:t>
            </a:fld>
            <a:endParaRPr lang="en-US" dirty="0"/>
          </a:p>
        </p:txBody>
      </p:sp>
      <p:sp>
        <p:nvSpPr>
          <p:cNvPr id="7"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8"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7485933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TIME:</a:t>
            </a:r>
            <a:r>
              <a:rPr lang="en-US" b="1" baseline="0" dirty="0">
                <a:solidFill>
                  <a:schemeClr val="tx1"/>
                </a:solidFill>
              </a:rPr>
              <a:t> </a:t>
            </a:r>
            <a:r>
              <a:rPr lang="en-US" b="0" baseline="0" dirty="0">
                <a:solidFill>
                  <a:schemeClr val="tx1"/>
                </a:solidFill>
              </a:rPr>
              <a:t>30 sec</a:t>
            </a:r>
            <a:endParaRPr lang="en-US" b="1" baseline="0" dirty="0">
              <a:solidFill>
                <a:schemeClr val="tx1"/>
              </a:solidFill>
            </a:endParaRPr>
          </a:p>
          <a:p>
            <a:endParaRPr lang="en-US" b="1" dirty="0">
              <a:solidFill>
                <a:srgbClr val="0000FF"/>
              </a:solidFill>
            </a:endParaRPr>
          </a:p>
          <a:p>
            <a:pPr defTabSz="929579">
              <a:defRPr/>
            </a:pPr>
            <a:r>
              <a:rPr lang="en-US" b="1" dirty="0"/>
              <a:t>TRANSITION: </a:t>
            </a:r>
            <a:r>
              <a:rPr lang="en-US" dirty="0">
                <a:ea typeface="ＭＳ Ｐゴシック" charset="0"/>
                <a:cs typeface="ＭＳ Ｐゴシック" charset="0"/>
              </a:rPr>
              <a:t>Let’s transition from reviewing these</a:t>
            </a:r>
            <a:r>
              <a:rPr lang="en-US" baseline="0" dirty="0">
                <a:ea typeface="ＭＳ Ｐゴシック" charset="0"/>
                <a:cs typeface="ＭＳ Ｐゴシック" charset="0"/>
              </a:rPr>
              <a:t> strategies to creating an action plan for mitigating bias.</a:t>
            </a:r>
            <a:endParaRPr lang="en-US" dirty="0">
              <a:ea typeface="ＭＳ Ｐゴシック" charset="0"/>
              <a:cs typeface="ＭＳ Ｐゴシック" charset="0"/>
            </a:endParaRPr>
          </a:p>
          <a:p>
            <a:endParaRPr lang="en-US" b="1" dirty="0"/>
          </a:p>
        </p:txBody>
      </p:sp>
      <p:sp>
        <p:nvSpPr>
          <p:cNvPr id="7" name="Slide Number Placeholder 3"/>
          <p:cNvSpPr>
            <a:spLocks noGrp="1"/>
          </p:cNvSpPr>
          <p:nvPr>
            <p:ph type="sldNum" sz="quarter" idx="5"/>
          </p:nvPr>
        </p:nvSpPr>
        <p:spPr>
          <a:xfrm>
            <a:off x="3958167" y="8819515"/>
            <a:ext cx="3026833" cy="464185"/>
          </a:xfrm>
          <a:prstGeom prst="rect">
            <a:avLst/>
          </a:prstGeom>
        </p:spPr>
        <p:txBody>
          <a:bodyPr/>
          <a:lstStyle/>
          <a:p>
            <a:fld id="{464AD1F8-7F56-43E3-A8C0-908BE1A326B4}" type="slidenum">
              <a:rPr lang="en-US" smtClean="0"/>
              <a:pPr/>
              <a:t>43</a:t>
            </a:fld>
            <a:endParaRPr lang="en-US" dirty="0"/>
          </a:p>
        </p:txBody>
      </p:sp>
      <p:sp>
        <p:nvSpPr>
          <p:cNvPr id="8"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9"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965687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Participant Guide reference p.6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effectLst/>
            </a:endParaRPr>
          </a:p>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2min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DO: </a:t>
            </a:r>
            <a:r>
              <a:rPr lang="en-US" sz="1200" kern="1200" dirty="0">
                <a:solidFill>
                  <a:schemeClr val="tx1"/>
                </a:solidFill>
                <a:effectLst/>
                <a:latin typeface="+mn-lt"/>
                <a:ea typeface="+mn-ea"/>
                <a:cs typeface="+mn-cs"/>
              </a:rPr>
              <a:t>Click to reveal the different cues.</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What patterns did you notice when you were watching your own perceptions?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 </a:t>
            </a:r>
            <a:r>
              <a:rPr lang="en-US" sz="1200" kern="1200" dirty="0">
                <a:solidFill>
                  <a:schemeClr val="tx1"/>
                </a:solidFill>
                <a:effectLst/>
                <a:latin typeface="+mn-lt"/>
                <a:ea typeface="+mn-ea"/>
                <a:cs typeface="+mn-cs"/>
              </a:rPr>
              <a:t>Ask 3-4 participants to share what they reacted to when they saw the pictures, and comment appropriately.</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Now I’m going to share with you a little bit about who each of these individuals are.</a:t>
            </a:r>
          </a:p>
        </p:txBody>
      </p:sp>
      <p:sp>
        <p:nvSpPr>
          <p:cNvPr id="6" name="Header Placeholder 1"/>
          <p:cNvSpPr>
            <a:spLocks noGrp="1"/>
          </p:cNvSpPr>
          <p:nvPr>
            <p:ph type="hdr" sz="quarter"/>
          </p:nvPr>
        </p:nvSpPr>
        <p:spPr>
          <a:xfrm>
            <a:off x="0" y="1"/>
            <a:ext cx="3187700" cy="527050"/>
          </a:xfrm>
          <a:prstGeom prst="rect">
            <a:avLst/>
          </a:prstGeom>
        </p:spPr>
        <p:txBody>
          <a:bodyPr vert="horz" lIns="92951" tIns="46476" rIns="92951" bIns="46476" rtlCol="0"/>
          <a:lstStyle>
            <a:lvl1pPr algn="l">
              <a:defRPr lang="en-US" sz="1000" smtClean="0"/>
            </a:lvl1pPr>
          </a:lstStyle>
          <a:p>
            <a:r>
              <a:rPr lang="en-US" dirty="0"/>
              <a:t>This is a pre-existing work of Cook Ross Inc. and may be used outside of this training session only with the express prior written permission of Cook Ross Inc.</a:t>
            </a:r>
          </a:p>
        </p:txBody>
      </p:sp>
      <p:sp>
        <p:nvSpPr>
          <p:cNvPr id="7" name="Slide Number Placeholder 3"/>
          <p:cNvSpPr>
            <a:spLocks noGrp="1"/>
          </p:cNvSpPr>
          <p:nvPr>
            <p:ph type="sldNum" sz="quarter" idx="5"/>
          </p:nvPr>
        </p:nvSpPr>
        <p:spPr>
          <a:xfrm>
            <a:off x="3958168" y="8819515"/>
            <a:ext cx="3026833" cy="464185"/>
          </a:xfrm>
          <a:prstGeom prst="rect">
            <a:avLst/>
          </a:prstGeom>
        </p:spPr>
        <p:txBody>
          <a:bodyPr/>
          <a:lstStyle/>
          <a:p>
            <a:fld id="{464AD1F8-7F56-43E3-A8C0-908BE1A326B4}" type="slidenum">
              <a:rPr lang="en-US" smtClean="0"/>
              <a:pPr/>
              <a:t>7</a:t>
            </a:fld>
            <a:endParaRPr lang="en-US" dirty="0"/>
          </a:p>
        </p:txBody>
      </p:sp>
    </p:spTree>
    <p:extLst>
      <p:ext uri="{BB962C8B-B14F-4D97-AF65-F5344CB8AC3E}">
        <p14:creationId xmlns:p14="http://schemas.microsoft.com/office/powerpoint/2010/main" xmlns="" val="1233782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DO: </a:t>
            </a:r>
            <a:r>
              <a:rPr lang="en-US" sz="1200" kern="1200" dirty="0">
                <a:solidFill>
                  <a:schemeClr val="tx1"/>
                </a:solidFill>
                <a:effectLst/>
                <a:latin typeface="+mn-lt"/>
                <a:ea typeface="+mn-ea"/>
                <a:cs typeface="+mn-cs"/>
              </a:rPr>
              <a:t>Introduce each individual using some of the key points about them on each slide. Know that some of them may provoke strong reactions from the audience!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DO: </a:t>
            </a:r>
            <a:r>
              <a:rPr lang="en-US" sz="1200" kern="1200" dirty="0">
                <a:solidFill>
                  <a:schemeClr val="tx1"/>
                </a:solidFill>
                <a:effectLst/>
                <a:latin typeface="+mn-lt"/>
                <a:ea typeface="+mn-ea"/>
                <a:cs typeface="+mn-cs"/>
              </a:rPr>
              <a:t>Ask the group every now and then: did you perceive them to be warm? competent? Why or why not? What other feelings or assumptions did you have about them?</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John </a:t>
            </a:r>
            <a:r>
              <a:rPr lang="en-US" sz="1200" b="1" kern="1200" dirty="0" err="1">
                <a:solidFill>
                  <a:schemeClr val="tx1"/>
                </a:solidFill>
                <a:effectLst/>
                <a:latin typeface="+mn-lt"/>
                <a:ea typeface="+mn-ea"/>
                <a:cs typeface="+mn-cs"/>
              </a:rPr>
              <a:t>Fetterman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Mayor of Braddock, PA (a suburb of Pittsburgh) – the tattoo on his arm is the zip code!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Has a Master’s degree in Public Policy from Harvard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Served in the </a:t>
            </a:r>
            <a:r>
              <a:rPr lang="en-US" sz="1200" kern="1200" dirty="0" err="1">
                <a:solidFill>
                  <a:schemeClr val="tx1"/>
                </a:solidFill>
                <a:effectLst/>
                <a:latin typeface="+mn-lt"/>
                <a:ea typeface="+mn-ea"/>
                <a:cs typeface="+mn-cs"/>
              </a:rPr>
              <a:t>Americorps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Received international media attention for the economic revitalization programming he started in his community</a:t>
            </a:r>
          </a:p>
        </p:txBody>
      </p:sp>
      <p:sp>
        <p:nvSpPr>
          <p:cNvPr id="8" name="Slide Number Placeholder 3"/>
          <p:cNvSpPr>
            <a:spLocks noGrp="1"/>
          </p:cNvSpPr>
          <p:nvPr>
            <p:ph type="sldNum" sz="quarter" idx="5"/>
          </p:nvPr>
        </p:nvSpPr>
        <p:spPr>
          <a:xfrm>
            <a:off x="3958168" y="8819515"/>
            <a:ext cx="3026833" cy="464185"/>
          </a:xfrm>
          <a:prstGeom prst="rect">
            <a:avLst/>
          </a:prstGeom>
        </p:spPr>
        <p:txBody>
          <a:bodyPr/>
          <a:lstStyle/>
          <a:p>
            <a:fld id="{464AD1F8-7F56-43E3-A8C0-908BE1A326B4}" type="slidenum">
              <a:rPr lang="en-US" smtClean="0"/>
              <a:pPr/>
              <a:t>8</a:t>
            </a:fld>
            <a:endParaRPr lang="en-US" dirty="0"/>
          </a:p>
        </p:txBody>
      </p:sp>
      <p:sp>
        <p:nvSpPr>
          <p:cNvPr id="9"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10"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591637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err="1"/>
              <a:t>Pratibha</a:t>
            </a:r>
            <a:r>
              <a:rPr lang="en-US" sz="1300" dirty="0"/>
              <a:t> </a:t>
            </a:r>
            <a:r>
              <a:rPr lang="en-US" sz="1300" dirty="0" err="1"/>
              <a:t>Patil</a:t>
            </a:r>
            <a:endParaRPr lang="en-US" sz="1300" dirty="0"/>
          </a:p>
          <a:p>
            <a:pPr marL="164869" indent="-164869">
              <a:buFont typeface="Arial" pitchFamily="34" charset="0"/>
              <a:buChar char="•"/>
            </a:pPr>
            <a:r>
              <a:rPr lang="en-US" dirty="0"/>
              <a:t>President of India from 2007-2012</a:t>
            </a:r>
          </a:p>
          <a:p>
            <a:pPr marL="164869" indent="-164869">
              <a:buFont typeface="Arial" pitchFamily="34" charset="0"/>
              <a:buChar char="•"/>
            </a:pPr>
            <a:r>
              <a:rPr lang="en-US" dirty="0"/>
              <a:t>First female president of India</a:t>
            </a:r>
          </a:p>
        </p:txBody>
      </p:sp>
      <p:sp>
        <p:nvSpPr>
          <p:cNvPr id="4" name="Date Placeholder 3"/>
          <p:cNvSpPr>
            <a:spLocks noGrp="1"/>
          </p:cNvSpPr>
          <p:nvPr>
            <p:ph type="dt" idx="10"/>
          </p:nvPr>
        </p:nvSpPr>
        <p:spPr>
          <a:xfrm>
            <a:off x="3956348" y="0"/>
            <a:ext cx="3027137" cy="463571"/>
          </a:xfrm>
          <a:prstGeom prst="rect">
            <a:avLst/>
          </a:prstGeom>
        </p:spPr>
        <p:txBody>
          <a:bodyPr lIns="87938" tIns="43969" rIns="87938" bIns="43969"/>
          <a:lstStyle/>
          <a:p>
            <a:endParaRPr lang="en-US" dirty="0"/>
          </a:p>
        </p:txBody>
      </p:sp>
      <p:sp>
        <p:nvSpPr>
          <p:cNvPr id="5" name="Footer Placeholder 4"/>
          <p:cNvSpPr>
            <a:spLocks noGrp="1"/>
          </p:cNvSpPr>
          <p:nvPr>
            <p:ph type="ftr" sz="quarter" idx="11"/>
          </p:nvPr>
        </p:nvSpPr>
        <p:spPr>
          <a:xfrm>
            <a:off x="0" y="8818595"/>
            <a:ext cx="3027137" cy="463571"/>
          </a:xfrm>
          <a:prstGeom prst="rect">
            <a:avLst/>
          </a:prstGeom>
        </p:spPr>
        <p:txBody>
          <a:bodyPr lIns="87938" tIns="43969" rIns="87938" bIns="43969"/>
          <a:lstStyle/>
          <a:p>
            <a:r>
              <a:rPr lang="en-US"/>
              <a:t>Copyright Cook Ross Inc. - Unconscious Bias Learning Lab</a:t>
            </a:r>
            <a:endParaRPr lang="en-US" dirty="0"/>
          </a:p>
        </p:txBody>
      </p:sp>
    </p:spTree>
    <p:extLst>
      <p:ext uri="{BB962C8B-B14F-4D97-AF65-F5344CB8AC3E}">
        <p14:creationId xmlns:p14="http://schemas.microsoft.com/office/powerpoint/2010/main" xmlns="" val="550422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Ted Bundy</a:t>
            </a:r>
          </a:p>
          <a:p>
            <a:pPr marL="164852" indent="-164852">
              <a:buFont typeface="Arial" pitchFamily="34" charset="0"/>
              <a:buChar char="•"/>
            </a:pPr>
            <a:r>
              <a:rPr lang="en-US" dirty="0">
                <a:latin typeface="+mj-lt"/>
              </a:rPr>
              <a:t>American serial killer and rapist</a:t>
            </a:r>
          </a:p>
          <a:p>
            <a:pPr marL="164852" indent="-164852">
              <a:buFont typeface="Arial" pitchFamily="34" charset="0"/>
              <a:buChar char="•"/>
            </a:pPr>
            <a:r>
              <a:rPr lang="en-US" dirty="0">
                <a:latin typeface="+mj-lt"/>
              </a:rPr>
              <a:t>Confessed to killing 30 women</a:t>
            </a:r>
          </a:p>
        </p:txBody>
      </p:sp>
      <p:sp>
        <p:nvSpPr>
          <p:cNvPr id="6" name="Slide Number Placeholder 3"/>
          <p:cNvSpPr>
            <a:spLocks noGrp="1"/>
          </p:cNvSpPr>
          <p:nvPr>
            <p:ph type="sldNum" sz="quarter" idx="5"/>
          </p:nvPr>
        </p:nvSpPr>
        <p:spPr>
          <a:xfrm>
            <a:off x="3958168" y="8819515"/>
            <a:ext cx="3026833" cy="464185"/>
          </a:xfrm>
          <a:prstGeom prst="rect">
            <a:avLst/>
          </a:prstGeom>
        </p:spPr>
        <p:txBody>
          <a:bodyPr/>
          <a:lstStyle/>
          <a:p>
            <a:fld id="{464AD1F8-7F56-43E3-A8C0-908BE1A326B4}" type="slidenum">
              <a:rPr lang="en-US" smtClean="0"/>
              <a:pPr/>
              <a:t>10</a:t>
            </a:fld>
            <a:endParaRPr lang="en-US" dirty="0"/>
          </a:p>
        </p:txBody>
      </p:sp>
      <p:sp>
        <p:nvSpPr>
          <p:cNvPr id="7"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8"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579405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Participant Guide reference p.4</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3 min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So when you hear the terms “bias” or “unconscious bias”, what are your associations with them? (If needed, prompt participants with asking: Do you feel like it is positive or negative? Are you excited about this training topic, or maybe a little cautious? etc.)</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 Solicit 2-3 responses and thank people for sharing.</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During this training, we talk about unconscious bias not as necessarily good or bad, but as a natural function of the human mind that can potentially impact diversity and inclusion in our organizations. Recognizing unconscious bias helps us to get more insight into our interpretations and evaluations, and to make more conscious decisions.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 Share a personal example of a moment in which you had bias, were aware of it, mitigated it, and the positive impact this had.</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I am sharing this with you to illustrate the universal nature of bias; we all have bias, and we’re not necessarily trying to get rid of it. The key is practicing conscious awareness, which is the overall purpose of this workshop.</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Now that we’ve begun to discuss the </a:t>
            </a:r>
            <a:r>
              <a:rPr lang="en-US" sz="1200" i="1" kern="1200" dirty="0">
                <a:solidFill>
                  <a:schemeClr val="tx1"/>
                </a:solidFill>
                <a:effectLst/>
                <a:latin typeface="+mn-lt"/>
                <a:ea typeface="+mn-ea"/>
                <a:cs typeface="+mn-cs"/>
              </a:rPr>
              <a:t>what</a:t>
            </a:r>
            <a:r>
              <a:rPr lang="en-US" sz="1200" kern="1200" dirty="0">
                <a:solidFill>
                  <a:schemeClr val="tx1"/>
                </a:solidFill>
                <a:effectLst/>
                <a:latin typeface="+mn-lt"/>
                <a:ea typeface="+mn-ea"/>
                <a:cs typeface="+mn-cs"/>
              </a:rPr>
              <a:t>, let’s discuss the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What makes it important for us to explore unconscious bias and blind spots?</a:t>
            </a:r>
          </a:p>
        </p:txBody>
      </p:sp>
      <p:sp>
        <p:nvSpPr>
          <p:cNvPr id="4" name="Slide Number Placeholder 3"/>
          <p:cNvSpPr>
            <a:spLocks noGrp="1"/>
          </p:cNvSpPr>
          <p:nvPr>
            <p:ph type="sldNum" sz="quarter" idx="10"/>
          </p:nvPr>
        </p:nvSpPr>
        <p:spPr/>
        <p:txBody>
          <a:bodyPr/>
          <a:lstStyle/>
          <a:p>
            <a:fld id="{ACAF3BF8-1CDD-42C8-94EB-E92332ED5341}" type="slidenum">
              <a:rPr lang="en-US" smtClean="0"/>
              <a:pPr/>
              <a:t>12</a:t>
            </a:fld>
            <a:endParaRPr lang="en-US"/>
          </a:p>
        </p:txBody>
      </p:sp>
      <p:sp>
        <p:nvSpPr>
          <p:cNvPr id="5" name="Header Placeholder 1"/>
          <p:cNvSpPr>
            <a:spLocks noGrp="1"/>
          </p:cNvSpPr>
          <p:nvPr>
            <p:ph type="hdr" sz="quarter"/>
          </p:nvPr>
        </p:nvSpPr>
        <p:spPr>
          <a:xfrm>
            <a:off x="0" y="0"/>
            <a:ext cx="3187700" cy="527050"/>
          </a:xfrm>
          <a:prstGeom prst="rect">
            <a:avLst/>
          </a:prstGeom>
        </p:spPr>
        <p:txBody>
          <a:bodyPr vert="horz" lIns="92958" tIns="46479" rIns="92958" bIns="46479" rtlCol="0"/>
          <a:lstStyle>
            <a:lvl1pPr algn="l">
              <a:defRPr lang="en-US" sz="1000" smtClean="0"/>
            </a:lvl1pPr>
          </a:lstStyle>
          <a:p>
            <a:r>
              <a:rPr lang="en-US" dirty="0"/>
              <a:t>Everyday Bias for the Health Professions</a:t>
            </a:r>
          </a:p>
          <a:p>
            <a:r>
              <a:rPr lang="en-US" dirty="0"/>
              <a:t>Facilitator Guide</a:t>
            </a:r>
          </a:p>
          <a:p>
            <a:endParaRPr lang="en-US" dirty="0"/>
          </a:p>
        </p:txBody>
      </p:sp>
      <p:sp>
        <p:nvSpPr>
          <p:cNvPr id="6" name="Header Placeholder 1"/>
          <p:cNvSpPr txBox="1">
            <a:spLocks/>
          </p:cNvSpPr>
          <p:nvPr/>
        </p:nvSpPr>
        <p:spPr>
          <a:xfrm>
            <a:off x="3797300" y="0"/>
            <a:ext cx="3187700" cy="450850"/>
          </a:xfrm>
          <a:prstGeom prst="rect">
            <a:avLst/>
          </a:prstGeom>
        </p:spPr>
        <p:txBody>
          <a:bodyPr vert="horz" lIns="92958" tIns="46479" rIns="92958" bIns="46479" rtlCol="0"/>
          <a:lstStyle>
            <a:defPPr>
              <a:defRPr lang="en-US"/>
            </a:defPPr>
            <a:lvl1pPr marL="0" algn="l" defTabSz="914400" rtl="0" eaLnBrk="1" latinLnBrk="0" hangingPunct="1">
              <a:defRPr lang="en-US"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Cook Ross Inc. © 2015</a:t>
            </a:r>
          </a:p>
          <a:p>
            <a:pPr algn="r"/>
            <a:r>
              <a:rPr lang="en-US" i="1" dirty="0"/>
              <a:t>May be used only with express permission.</a:t>
            </a:r>
          </a:p>
        </p:txBody>
      </p:sp>
    </p:spTree>
    <p:extLst>
      <p:ext uri="{BB962C8B-B14F-4D97-AF65-F5344CB8AC3E}">
        <p14:creationId xmlns:p14="http://schemas.microsoft.com/office/powerpoint/2010/main" xmlns="" val="1083789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DE001F8-F6F5-C941-BCC3-FCE5A5500661}" type="datetimeFigureOut">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9F1A0-8654-BA42-87B6-08207B46E70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E001F8-F6F5-C941-BCC3-FCE5A5500661}" type="datetimeFigureOut">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9F1A0-8654-BA42-87B6-08207B46E70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E001F8-F6F5-C941-BCC3-FCE5A5500661}" type="datetimeFigureOut">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9F1A0-8654-BA42-87B6-08207B46E70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304800"/>
            <a:ext cx="11379200" cy="1143000"/>
          </a:xfrm>
        </p:spPr>
        <p:txBody>
          <a:bodyPr>
            <a:normAutofit/>
          </a:bodyPr>
          <a:lstStyle>
            <a:lvl1pPr>
              <a:defRPr sz="3600" b="1">
                <a:solidFill>
                  <a:srgbClr val="272453"/>
                </a:solidFill>
              </a:defRPr>
            </a:lvl1pPr>
          </a:lstStyle>
          <a:p>
            <a:r>
              <a:rPr lang="en-US" dirty="0"/>
              <a:t>Slide title</a:t>
            </a:r>
          </a:p>
        </p:txBody>
      </p:sp>
      <p:sp>
        <p:nvSpPr>
          <p:cNvPr id="3" name="Content Placeholder 2"/>
          <p:cNvSpPr>
            <a:spLocks noGrp="1"/>
          </p:cNvSpPr>
          <p:nvPr>
            <p:ph idx="1"/>
          </p:nvPr>
        </p:nvSpPr>
        <p:spPr>
          <a:xfrm>
            <a:off x="406400" y="1600200"/>
            <a:ext cx="11379200" cy="4648200"/>
          </a:xfrm>
        </p:spPr>
        <p:txBody>
          <a:bodyPr/>
          <a:lstStyle>
            <a:lvl1pPr>
              <a:buClr>
                <a:srgbClr val="272453"/>
              </a:buClr>
              <a:defRPr sz="3000"/>
            </a:lvl1pPr>
            <a:lvl2pPr>
              <a:buClr>
                <a:srgbClr val="272453"/>
              </a:buClr>
              <a:defRPr/>
            </a:lvl2pPr>
            <a:lvl3pPr marL="1143000" indent="-228600">
              <a:buClr>
                <a:srgbClr val="272453"/>
              </a:buClr>
              <a:buFont typeface="Courier New" pitchFamily="49" charset="0"/>
              <a:buChar char="o"/>
              <a:defRPr/>
            </a:lvl3pPr>
            <a:lvl4pPr marL="1600200" indent="-228600">
              <a:buClr>
                <a:srgbClr val="272453"/>
              </a:buClr>
              <a:buFont typeface="Arial" pitchFamily="34" charset="0"/>
              <a:buChar char="•"/>
              <a:defRPr/>
            </a:lvl4pPr>
            <a:lvl5pPr marL="2057400" indent="-228600">
              <a:buClr>
                <a:srgbClr val="272453"/>
              </a:buCl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77" name="Picture 5"/>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9753601" y="6324601"/>
            <a:ext cx="2135209" cy="3529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Picture Placeholder 4"/>
          <p:cNvSpPr>
            <a:spLocks noGrp="1"/>
          </p:cNvSpPr>
          <p:nvPr>
            <p:ph type="pic" sz="quarter" idx="10" hasCustomPrompt="1"/>
          </p:nvPr>
        </p:nvSpPr>
        <p:spPr>
          <a:xfrm>
            <a:off x="304800" y="6296591"/>
            <a:ext cx="3149600" cy="381000"/>
          </a:xfrm>
        </p:spPr>
        <p:txBody>
          <a:bodyPr>
            <a:noAutofit/>
          </a:bodyPr>
          <a:lstStyle>
            <a:lvl1pPr marL="0" indent="0">
              <a:buNone/>
              <a:defRPr sz="1800"/>
            </a:lvl1pPr>
          </a:lstStyle>
          <a:p>
            <a:r>
              <a:rPr lang="en-US" dirty="0"/>
              <a:t>Logo Client</a:t>
            </a:r>
          </a:p>
        </p:txBody>
      </p:sp>
      <p:sp>
        <p:nvSpPr>
          <p:cNvPr id="6" name="Slide Number Placeholder 5"/>
          <p:cNvSpPr>
            <a:spLocks noGrp="1"/>
          </p:cNvSpPr>
          <p:nvPr>
            <p:ph type="sldNum" sz="quarter" idx="4"/>
          </p:nvPr>
        </p:nvSpPr>
        <p:spPr>
          <a:xfrm>
            <a:off x="6705600" y="632460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FE009-806C-46D5-90EB-25CFBD060C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53096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304800"/>
            <a:ext cx="11379200" cy="1143000"/>
          </a:xfrm>
        </p:spPr>
        <p:txBody>
          <a:bodyPr>
            <a:normAutofit/>
          </a:bodyPr>
          <a:lstStyle>
            <a:lvl1pPr>
              <a:defRPr sz="3600" b="1">
                <a:solidFill>
                  <a:srgbClr val="272453"/>
                </a:solidFill>
              </a:defRPr>
            </a:lvl1pPr>
          </a:lstStyle>
          <a:p>
            <a:r>
              <a:rPr lang="en-US" dirty="0"/>
              <a:t>Slide title</a:t>
            </a:r>
          </a:p>
        </p:txBody>
      </p:sp>
      <p:sp>
        <p:nvSpPr>
          <p:cNvPr id="3" name="Content Placeholder 2"/>
          <p:cNvSpPr>
            <a:spLocks noGrp="1"/>
          </p:cNvSpPr>
          <p:nvPr>
            <p:ph idx="1"/>
          </p:nvPr>
        </p:nvSpPr>
        <p:spPr>
          <a:xfrm>
            <a:off x="406400" y="1600200"/>
            <a:ext cx="11379200" cy="4648200"/>
          </a:xfrm>
        </p:spPr>
        <p:txBody>
          <a:bodyPr/>
          <a:lstStyle>
            <a:lvl1pPr>
              <a:buClr>
                <a:srgbClr val="272453"/>
              </a:buClr>
              <a:defRPr sz="3000"/>
            </a:lvl1pPr>
            <a:lvl2pPr>
              <a:buClr>
                <a:srgbClr val="272453"/>
              </a:buClr>
              <a:defRPr/>
            </a:lvl2pPr>
            <a:lvl3pPr marL="1143000" indent="-228600">
              <a:buClr>
                <a:srgbClr val="272453"/>
              </a:buClr>
              <a:buFont typeface="Courier New" pitchFamily="49" charset="0"/>
              <a:buChar char="o"/>
              <a:defRPr/>
            </a:lvl3pPr>
            <a:lvl4pPr marL="1600200" indent="-228600">
              <a:buClr>
                <a:srgbClr val="272453"/>
              </a:buClr>
              <a:buFont typeface="Arial" pitchFamily="34" charset="0"/>
              <a:buChar char="•"/>
              <a:defRPr/>
            </a:lvl4pPr>
            <a:lvl5pPr marL="2057400" indent="-228600">
              <a:buClr>
                <a:srgbClr val="272453"/>
              </a:buCl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77" name="Picture 5"/>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9753601" y="6324601"/>
            <a:ext cx="2135209" cy="3529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Picture Placeholder 4"/>
          <p:cNvSpPr>
            <a:spLocks noGrp="1"/>
          </p:cNvSpPr>
          <p:nvPr>
            <p:ph type="pic" sz="quarter" idx="10" hasCustomPrompt="1"/>
          </p:nvPr>
        </p:nvSpPr>
        <p:spPr>
          <a:xfrm>
            <a:off x="304800" y="6296591"/>
            <a:ext cx="3149600" cy="381000"/>
          </a:xfrm>
        </p:spPr>
        <p:txBody>
          <a:bodyPr>
            <a:noAutofit/>
          </a:bodyPr>
          <a:lstStyle>
            <a:lvl1pPr marL="0" indent="0">
              <a:buNone/>
              <a:defRPr sz="1800"/>
            </a:lvl1pPr>
          </a:lstStyle>
          <a:p>
            <a:r>
              <a:rPr lang="en-US" dirty="0"/>
              <a:t>Logo Client</a:t>
            </a:r>
          </a:p>
        </p:txBody>
      </p:sp>
      <p:sp>
        <p:nvSpPr>
          <p:cNvPr id="6" name="Slide Number Placeholder 5"/>
          <p:cNvSpPr>
            <a:spLocks noGrp="1"/>
          </p:cNvSpPr>
          <p:nvPr>
            <p:ph type="sldNum" sz="quarter" idx="4"/>
          </p:nvPr>
        </p:nvSpPr>
        <p:spPr>
          <a:xfrm>
            <a:off x="6705600" y="632460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FE009-806C-46D5-90EB-25CFBD060C3F}" type="slidenum">
              <a:rPr lang="en-US" smtClean="0"/>
              <a:pPr/>
              <a:t>‹#›</a:t>
            </a:fld>
            <a:endParaRPr lang="en-US" dirty="0"/>
          </a:p>
        </p:txBody>
      </p:sp>
    </p:spTree>
    <p:extLst>
      <p:ext uri="{BB962C8B-B14F-4D97-AF65-F5344CB8AC3E}">
        <p14:creationId xmlns:p14="http://schemas.microsoft.com/office/powerpoint/2010/main" xmlns="" val="1791613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304800"/>
            <a:ext cx="11379200" cy="1143000"/>
          </a:xfrm>
        </p:spPr>
        <p:txBody>
          <a:bodyPr>
            <a:normAutofit/>
          </a:bodyPr>
          <a:lstStyle>
            <a:lvl1pPr>
              <a:defRPr sz="3600" b="1">
                <a:solidFill>
                  <a:srgbClr val="272453"/>
                </a:solidFill>
              </a:defRPr>
            </a:lvl1pPr>
          </a:lstStyle>
          <a:p>
            <a:r>
              <a:rPr lang="en-US" dirty="0"/>
              <a:t>Slide title</a:t>
            </a:r>
          </a:p>
        </p:txBody>
      </p:sp>
      <p:sp>
        <p:nvSpPr>
          <p:cNvPr id="3" name="Content Placeholder 2"/>
          <p:cNvSpPr>
            <a:spLocks noGrp="1"/>
          </p:cNvSpPr>
          <p:nvPr>
            <p:ph idx="1"/>
          </p:nvPr>
        </p:nvSpPr>
        <p:spPr>
          <a:xfrm>
            <a:off x="406400" y="1600200"/>
            <a:ext cx="11379200" cy="4648200"/>
          </a:xfrm>
        </p:spPr>
        <p:txBody>
          <a:bodyPr/>
          <a:lstStyle>
            <a:lvl1pPr>
              <a:buClr>
                <a:srgbClr val="272453"/>
              </a:buClr>
              <a:defRPr sz="3000"/>
            </a:lvl1pPr>
            <a:lvl2pPr>
              <a:buClr>
                <a:srgbClr val="272453"/>
              </a:buClr>
              <a:defRPr/>
            </a:lvl2pPr>
            <a:lvl3pPr marL="1143000" indent="-228600">
              <a:buClr>
                <a:srgbClr val="272453"/>
              </a:buClr>
              <a:buFont typeface="Courier New" pitchFamily="49" charset="0"/>
              <a:buChar char="o"/>
              <a:defRPr/>
            </a:lvl3pPr>
            <a:lvl4pPr marL="1600200" indent="-228600">
              <a:buClr>
                <a:srgbClr val="272453"/>
              </a:buClr>
              <a:buFont typeface="Arial" pitchFamily="34" charset="0"/>
              <a:buChar char="•"/>
              <a:defRPr/>
            </a:lvl4pPr>
            <a:lvl5pPr marL="2057400" indent="-228600">
              <a:buClr>
                <a:srgbClr val="272453"/>
              </a:buCl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77" name="Picture 5"/>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9753601" y="6324601"/>
            <a:ext cx="2135209" cy="3529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Picture Placeholder 4"/>
          <p:cNvSpPr>
            <a:spLocks noGrp="1"/>
          </p:cNvSpPr>
          <p:nvPr>
            <p:ph type="pic" sz="quarter" idx="10" hasCustomPrompt="1"/>
          </p:nvPr>
        </p:nvSpPr>
        <p:spPr>
          <a:xfrm>
            <a:off x="304800" y="6296591"/>
            <a:ext cx="3149600" cy="381000"/>
          </a:xfrm>
        </p:spPr>
        <p:txBody>
          <a:bodyPr>
            <a:noAutofit/>
          </a:bodyPr>
          <a:lstStyle>
            <a:lvl1pPr marL="0" indent="0">
              <a:buNone/>
              <a:defRPr sz="1800"/>
            </a:lvl1pPr>
          </a:lstStyle>
          <a:p>
            <a:r>
              <a:rPr lang="en-US" dirty="0"/>
              <a:t>Logo Client</a:t>
            </a:r>
          </a:p>
        </p:txBody>
      </p:sp>
      <p:sp>
        <p:nvSpPr>
          <p:cNvPr id="6" name="Slide Number Placeholder 5"/>
          <p:cNvSpPr>
            <a:spLocks noGrp="1"/>
          </p:cNvSpPr>
          <p:nvPr>
            <p:ph type="sldNum" sz="quarter" idx="4"/>
          </p:nvPr>
        </p:nvSpPr>
        <p:spPr>
          <a:xfrm>
            <a:off x="6705600" y="632460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FE009-806C-46D5-90EB-25CFBD060C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773123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buClr>
                <a:srgbClr val="272453"/>
              </a:buClr>
              <a:defRPr sz="3000"/>
            </a:lvl1pPr>
            <a:lvl2pPr>
              <a:buClr>
                <a:srgbClr val="272453"/>
              </a:buClr>
              <a:defRPr sz="2800"/>
            </a:lvl2pPr>
            <a:lvl3pPr marL="1143000" indent="-228600">
              <a:buClr>
                <a:srgbClr val="272453"/>
              </a:buClr>
              <a:buFont typeface="Courier New" pitchFamily="49" charset="0"/>
              <a:buChar char="o"/>
              <a:defRPr sz="2400"/>
            </a:lvl3pPr>
            <a:lvl4pPr marL="1600200" indent="-228600">
              <a:buClr>
                <a:srgbClr val="272453"/>
              </a:buClr>
              <a:buFont typeface="Arial" pitchFamily="34" charset="0"/>
              <a:buChar char="•"/>
              <a:defRPr sz="2000"/>
            </a:lvl4pPr>
            <a:lvl5pPr marL="2057400" indent="-228600">
              <a:buClr>
                <a:srgbClr val="272453"/>
              </a:buClr>
              <a:buFont typeface="Wingdings" pitchFamily="2" charset="2"/>
              <a:buChar cha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218"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9753603" y="6324603"/>
            <a:ext cx="2129367" cy="347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Picture Placeholder 4"/>
          <p:cNvSpPr>
            <a:spLocks noGrp="1"/>
          </p:cNvSpPr>
          <p:nvPr>
            <p:ph type="pic" sz="quarter" idx="10" hasCustomPrompt="1"/>
          </p:nvPr>
        </p:nvSpPr>
        <p:spPr>
          <a:xfrm>
            <a:off x="304800" y="6296591"/>
            <a:ext cx="3149600" cy="381000"/>
          </a:xfrm>
        </p:spPr>
        <p:txBody>
          <a:bodyPr>
            <a:noAutofit/>
          </a:bodyPr>
          <a:lstStyle>
            <a:lvl1pPr marL="0" indent="0">
              <a:buNone/>
              <a:defRPr sz="1800"/>
            </a:lvl1pPr>
          </a:lstStyle>
          <a:p>
            <a:r>
              <a:rPr lang="en-US" dirty="0"/>
              <a:t>Logo Client</a:t>
            </a:r>
          </a:p>
        </p:txBody>
      </p:sp>
    </p:spTree>
    <p:extLst>
      <p:ext uri="{BB962C8B-B14F-4D97-AF65-F5344CB8AC3E}">
        <p14:creationId xmlns:p14="http://schemas.microsoft.com/office/powerpoint/2010/main" xmlns="" val="256078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b="1" baseline="0">
                <a:solidFill>
                  <a:srgbClr val="272453"/>
                </a:solidFill>
              </a:defRPr>
            </a:lvl1pPr>
          </a:lstStyle>
          <a:p>
            <a:r>
              <a:rPr lang="en-US" dirty="0"/>
              <a:t>Slide title</a:t>
            </a:r>
          </a:p>
        </p:txBody>
      </p:sp>
      <p:sp>
        <p:nvSpPr>
          <p:cNvPr id="3" name="Content Placeholder 2"/>
          <p:cNvSpPr>
            <a:spLocks noGrp="1"/>
          </p:cNvSpPr>
          <p:nvPr>
            <p:ph sz="half" idx="1"/>
          </p:nvPr>
        </p:nvSpPr>
        <p:spPr>
          <a:xfrm>
            <a:off x="609600" y="1600202"/>
            <a:ext cx="5384800" cy="4525963"/>
          </a:xfrm>
        </p:spPr>
        <p:txBody>
          <a:bodyPr/>
          <a:lstStyle>
            <a:lvl1pPr>
              <a:buClr>
                <a:srgbClr val="272453"/>
              </a:buClr>
              <a:defRPr sz="2800"/>
            </a:lvl1pPr>
            <a:lvl2pPr>
              <a:buClr>
                <a:srgbClr val="272453"/>
              </a:buClr>
              <a:defRPr sz="2400"/>
            </a:lvl2pPr>
            <a:lvl3pPr marL="1143000" indent="-228600">
              <a:buClr>
                <a:srgbClr val="272453"/>
              </a:buClr>
              <a:buFont typeface="Courier New" pitchFamily="49" charset="0"/>
              <a:buChar char="o"/>
              <a:defRPr sz="2000"/>
            </a:lvl3pPr>
            <a:lvl4pPr marL="1600200" indent="-228600">
              <a:buClr>
                <a:srgbClr val="272453"/>
              </a:buClr>
              <a:buFont typeface="Arial" pitchFamily="34" charset="0"/>
              <a:buChar char="•"/>
              <a:defRPr sz="1800"/>
            </a:lvl4pPr>
            <a:lvl5pPr marL="2057400" indent="-228600">
              <a:buClr>
                <a:srgbClr val="272453"/>
              </a:buClr>
              <a:buFont typeface="Wingdings" pitchFamily="2" charset="2"/>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2"/>
            <a:ext cx="5384800" cy="4525963"/>
          </a:xfrm>
        </p:spPr>
        <p:txBody>
          <a:bodyPr/>
          <a:lstStyle>
            <a:lvl1pPr>
              <a:buClr>
                <a:srgbClr val="272453"/>
              </a:buClr>
              <a:defRPr sz="2800"/>
            </a:lvl1pPr>
            <a:lvl2pPr>
              <a:buClr>
                <a:srgbClr val="272453"/>
              </a:buClr>
              <a:defRPr sz="2400"/>
            </a:lvl2pPr>
            <a:lvl3pPr marL="1143000" indent="-228600">
              <a:buClr>
                <a:srgbClr val="272453"/>
              </a:buClr>
              <a:buFont typeface="Courier New" pitchFamily="49" charset="0"/>
              <a:buChar char="o"/>
              <a:defRPr sz="2000"/>
            </a:lvl3pPr>
            <a:lvl4pPr marL="1600200" indent="-228600">
              <a:buClr>
                <a:srgbClr val="272453"/>
              </a:buClr>
              <a:buFont typeface="Arial" pitchFamily="34" charset="0"/>
              <a:buChar char="•"/>
              <a:defRPr sz="1800"/>
            </a:lvl4pPr>
            <a:lvl5pPr marL="2057400" indent="-228600">
              <a:buClr>
                <a:srgbClr val="272453"/>
              </a:buClr>
              <a:buFont typeface="Wingdings" pitchFamily="2" charset="2"/>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9753603" y="6324603"/>
            <a:ext cx="2129367" cy="347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Picture Placeholder 4"/>
          <p:cNvSpPr>
            <a:spLocks noGrp="1"/>
          </p:cNvSpPr>
          <p:nvPr>
            <p:ph type="pic" sz="quarter" idx="10" hasCustomPrompt="1"/>
          </p:nvPr>
        </p:nvSpPr>
        <p:spPr>
          <a:xfrm>
            <a:off x="304800" y="6296591"/>
            <a:ext cx="3149600" cy="381000"/>
          </a:xfrm>
        </p:spPr>
        <p:txBody>
          <a:bodyPr>
            <a:noAutofit/>
          </a:bodyPr>
          <a:lstStyle>
            <a:lvl1pPr marL="0" indent="0">
              <a:buNone/>
              <a:defRPr sz="1800"/>
            </a:lvl1pPr>
          </a:lstStyle>
          <a:p>
            <a:r>
              <a:rPr lang="en-US" dirty="0"/>
              <a:t>Logo Client</a:t>
            </a:r>
          </a:p>
        </p:txBody>
      </p:sp>
    </p:spTree>
    <p:extLst>
      <p:ext uri="{BB962C8B-B14F-4D97-AF65-F5344CB8AC3E}">
        <p14:creationId xmlns:p14="http://schemas.microsoft.com/office/powerpoint/2010/main" xmlns="" val="350322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E001F8-F6F5-C941-BCC3-FCE5A5500661}" type="datetimeFigureOut">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9F1A0-8654-BA42-87B6-08207B46E70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E001F8-F6F5-C941-BCC3-FCE5A5500661}" type="datetimeFigureOut">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9F1A0-8654-BA42-87B6-08207B46E70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DE001F8-F6F5-C941-BCC3-FCE5A5500661}" type="datetimeFigureOut">
              <a:rPr lang="en-US" smtClean="0"/>
              <a:pPr/>
              <a:t>3/14/2018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9F1A0-8654-BA42-87B6-08207B46E70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DE001F8-F6F5-C941-BCC3-FCE5A5500661}" type="datetimeFigureOut">
              <a:rPr lang="en-US" smtClean="0"/>
              <a:pPr/>
              <a:t>3/14/2018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69F1A0-8654-BA42-87B6-08207B46E70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DE001F8-F6F5-C941-BCC3-FCE5A5500661}" type="datetimeFigureOut">
              <a:rPr lang="en-US" smtClean="0"/>
              <a:pPr/>
              <a:t>3/14/2018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69F1A0-8654-BA42-87B6-08207B46E70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E001F8-F6F5-C941-BCC3-FCE5A5500661}" type="datetimeFigureOut">
              <a:rPr lang="en-US" smtClean="0"/>
              <a:pPr/>
              <a:t>3/14/2018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69F1A0-8654-BA42-87B6-08207B46E70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E001F8-F6F5-C941-BCC3-FCE5A5500661}" type="datetimeFigureOut">
              <a:rPr lang="en-US" smtClean="0"/>
              <a:pPr/>
              <a:t>3/14/2018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9F1A0-8654-BA42-87B6-08207B46E70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E001F8-F6F5-C941-BCC3-FCE5A5500661}" type="datetimeFigureOut">
              <a:rPr lang="en-US" smtClean="0"/>
              <a:pPr/>
              <a:t>3/14/2018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9F1A0-8654-BA42-87B6-08207B46E70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001F8-F6F5-C941-BCC3-FCE5A5500661}" type="datetimeFigureOut">
              <a:rPr lang="en-US" smtClean="0"/>
              <a:pPr/>
              <a:t>3/14/2018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9F1A0-8654-BA42-87B6-08207B46E704}" type="slidenum">
              <a:rPr lang="en-US" smtClean="0"/>
              <a:pPr/>
              <a:t>‹#›</a:t>
            </a:fld>
            <a:endParaRPr lang="en-US"/>
          </a:p>
        </p:txBody>
      </p:sp>
    </p:spTree>
    <p:extLst>
      <p:ext uri="{BB962C8B-B14F-4D97-AF65-F5344CB8AC3E}">
        <p14:creationId xmlns:p14="http://schemas.microsoft.com/office/powerpoint/2010/main" xmlns="" val="117610475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6.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6.png"/><Relationship Id="rId4" Type="http://schemas.openxmlformats.org/officeDocument/2006/relationships/image" Target="../media/image23.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53337"/>
            <a:ext cx="12192000" cy="6911337"/>
          </a:xfrm>
          <a:prstGeom prst="rect">
            <a:avLst/>
          </a:prstGeom>
        </p:spPr>
      </p:pic>
      <p:sp>
        <p:nvSpPr>
          <p:cNvPr id="8" name="TextBox 7"/>
          <p:cNvSpPr txBox="1"/>
          <p:nvPr/>
        </p:nvSpPr>
        <p:spPr>
          <a:xfrm>
            <a:off x="1111625" y="842681"/>
            <a:ext cx="10542494" cy="1015663"/>
          </a:xfrm>
          <a:prstGeom prst="rect">
            <a:avLst/>
          </a:prstGeom>
          <a:noFill/>
        </p:spPr>
        <p:txBody>
          <a:bodyPr wrap="square" rtlCol="0">
            <a:spAutoFit/>
          </a:bodyPr>
          <a:lstStyle/>
          <a:p>
            <a:pPr algn="ctr"/>
            <a:r>
              <a:rPr lang="en-US" sz="6000" b="1"/>
              <a:t>Unconscious Bias</a:t>
            </a:r>
            <a:endParaRPr lang="en-US" sz="6000" dirty="0"/>
          </a:p>
        </p:txBody>
      </p:sp>
      <p:sp>
        <p:nvSpPr>
          <p:cNvPr id="10" name="TextBox 9"/>
          <p:cNvSpPr txBox="1"/>
          <p:nvPr/>
        </p:nvSpPr>
        <p:spPr>
          <a:xfrm>
            <a:off x="6329082" y="3209348"/>
            <a:ext cx="4966447" cy="2000548"/>
          </a:xfrm>
          <a:prstGeom prst="rect">
            <a:avLst/>
          </a:prstGeom>
          <a:noFill/>
        </p:spPr>
        <p:txBody>
          <a:bodyPr wrap="square" rtlCol="0">
            <a:spAutoFit/>
          </a:bodyPr>
          <a:lstStyle/>
          <a:p>
            <a:pPr algn="ctr"/>
            <a:r>
              <a:rPr lang="en-US" sz="4400" b="1" dirty="0" smtClean="0"/>
              <a:t>Katie </a:t>
            </a:r>
            <a:r>
              <a:rPr lang="en-US" sz="4400" b="1" dirty="0"/>
              <a:t>Pettit, </a:t>
            </a:r>
            <a:r>
              <a:rPr lang="en-US" sz="4400" b="1" dirty="0" smtClean="0"/>
              <a:t>MD</a:t>
            </a:r>
          </a:p>
          <a:p>
            <a:pPr algn="ctr"/>
            <a:r>
              <a:rPr lang="en-US" sz="3600" b="1" dirty="0" smtClean="0"/>
              <a:t>INACEP 2018</a:t>
            </a:r>
            <a:endParaRPr lang="en-US" sz="3600" b="1" dirty="0"/>
          </a:p>
          <a:p>
            <a:pPr algn="ctr"/>
            <a:endParaRPr lang="en-US" sz="4400" dirty="0"/>
          </a:p>
        </p:txBody>
      </p:sp>
    </p:spTree>
    <p:extLst>
      <p:ext uri="{BB962C8B-B14F-4D97-AF65-F5344CB8AC3E}">
        <p14:creationId xmlns:p14="http://schemas.microsoft.com/office/powerpoint/2010/main" xmlns="" val="691367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00700" y="982156"/>
            <a:ext cx="4305300" cy="48936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2247900" y="1752600"/>
            <a:ext cx="2895600" cy="3539430"/>
          </a:xfrm>
          <a:prstGeom prst="rect">
            <a:avLst/>
          </a:prstGeom>
        </p:spPr>
        <p:txBody>
          <a:bodyPr wrap="square">
            <a:spAutoFit/>
          </a:bodyPr>
          <a:lstStyle/>
          <a:p>
            <a:r>
              <a:rPr lang="en-US" sz="3200" b="1" i="1" dirty="0">
                <a:solidFill>
                  <a:prstClr val="black"/>
                </a:solidFill>
              </a:rPr>
              <a:t>Ted Bundy</a:t>
            </a:r>
          </a:p>
          <a:p>
            <a:pPr marL="457200" indent="-457200">
              <a:buFont typeface="Arial" pitchFamily="34" charset="0"/>
              <a:buChar char="•"/>
            </a:pPr>
            <a:r>
              <a:rPr lang="en-US" sz="3200" dirty="0">
                <a:solidFill>
                  <a:prstClr val="black"/>
                </a:solidFill>
              </a:rPr>
              <a:t>American serial killer and rapist</a:t>
            </a:r>
          </a:p>
          <a:p>
            <a:pPr marL="457200" indent="-457200">
              <a:buFont typeface="Arial" pitchFamily="34" charset="0"/>
              <a:buChar char="•"/>
            </a:pPr>
            <a:r>
              <a:rPr lang="en-US" sz="3200" dirty="0">
                <a:solidFill>
                  <a:prstClr val="black"/>
                </a:solidFill>
              </a:rPr>
              <a:t>Confessed to killing 30 women</a:t>
            </a:r>
          </a:p>
        </p:txBody>
      </p:sp>
    </p:spTree>
    <p:extLst>
      <p:ext uri="{BB962C8B-B14F-4D97-AF65-F5344CB8AC3E}">
        <p14:creationId xmlns:p14="http://schemas.microsoft.com/office/powerpoint/2010/main" xmlns="" val="48838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Explore and acknowledge unconscious bias</a:t>
            </a:r>
          </a:p>
          <a:p>
            <a:r>
              <a:rPr lang="en-US" dirty="0" smtClean="0"/>
              <a:t>Discuss the impact of bias on healthcare</a:t>
            </a:r>
            <a:r>
              <a:rPr lang="en-US" dirty="0"/>
              <a:t> </a:t>
            </a:r>
            <a:r>
              <a:rPr lang="en-US" dirty="0" smtClean="0"/>
              <a:t>and daily interactions</a:t>
            </a:r>
          </a:p>
          <a:p>
            <a:r>
              <a:rPr lang="en-US" dirty="0" smtClean="0"/>
              <a:t>Review recent literature regarding gender bias in Emergency Medicine</a:t>
            </a:r>
          </a:p>
          <a:p>
            <a:r>
              <a:rPr lang="en-US" dirty="0" smtClean="0"/>
              <a:t>Discuss ways to mitigate bias</a:t>
            </a:r>
          </a:p>
        </p:txBody>
      </p:sp>
    </p:spTree>
    <p:extLst>
      <p:ext uri="{BB962C8B-B14F-4D97-AF65-F5344CB8AC3E}">
        <p14:creationId xmlns:p14="http://schemas.microsoft.com/office/powerpoint/2010/main" xmlns="" val="16790384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914400"/>
            <a:ext cx="8534400" cy="5334000"/>
          </a:xfrm>
        </p:spPr>
        <p:txBody>
          <a:bodyPr>
            <a:normAutofit/>
          </a:bodyPr>
          <a:lstStyle/>
          <a:p>
            <a:pPr marL="0" indent="0" algn="ctr">
              <a:buNone/>
            </a:pPr>
            <a:endParaRPr lang="en-US" sz="3400" dirty="0" smtClean="0"/>
          </a:p>
          <a:p>
            <a:pPr marL="0" indent="0" algn="ctr">
              <a:buNone/>
            </a:pPr>
            <a:r>
              <a:rPr lang="en-US" sz="3400" dirty="0" smtClean="0"/>
              <a:t>What </a:t>
            </a:r>
            <a:r>
              <a:rPr lang="en-US" sz="3400" dirty="0"/>
              <a:t>are your associations with “bias” and “unconscious bias”? </a:t>
            </a:r>
          </a:p>
          <a:p>
            <a:pPr marL="0" indent="0" algn="ctr">
              <a:buNone/>
            </a:pPr>
            <a:endParaRPr lang="en-US" sz="12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25186" y="3372129"/>
            <a:ext cx="4341627" cy="271042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529045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47" y="0"/>
            <a:ext cx="10515600" cy="1325563"/>
          </a:xfrm>
        </p:spPr>
        <p:txBody>
          <a:bodyPr>
            <a:normAutofit/>
          </a:bodyPr>
          <a:lstStyle/>
          <a:p>
            <a:r>
              <a:rPr lang="en-US" sz="4800" dirty="0">
                <a:solidFill>
                  <a:srgbClr val="272453"/>
                </a:solidFill>
                <a:latin typeface="+mn-lt"/>
              </a:rPr>
              <a:t>What is bias?</a:t>
            </a:r>
          </a:p>
        </p:txBody>
      </p:sp>
      <p:sp>
        <p:nvSpPr>
          <p:cNvPr id="4" name="Content Placeholder 2"/>
          <p:cNvSpPr>
            <a:spLocks noGrp="1"/>
          </p:cNvSpPr>
          <p:nvPr>
            <p:ph idx="1"/>
          </p:nvPr>
        </p:nvSpPr>
        <p:spPr>
          <a:xfrm>
            <a:off x="2590800" y="1074004"/>
            <a:ext cx="6781800" cy="3657600"/>
          </a:xfrm>
        </p:spPr>
        <p:txBody>
          <a:bodyPr/>
          <a:lstStyle/>
          <a:p>
            <a:pPr marL="0" indent="0" algn="ctr">
              <a:buNone/>
            </a:pPr>
            <a:endParaRPr lang="en-US" dirty="0" smtClean="0">
              <a:latin typeface="+mn-lt"/>
            </a:endParaRPr>
          </a:p>
          <a:p>
            <a:pPr marL="0" indent="0" algn="ctr">
              <a:buNone/>
            </a:pPr>
            <a:r>
              <a:rPr lang="en-US" dirty="0" smtClean="0">
                <a:latin typeface="+mn-lt"/>
              </a:rPr>
              <a:t>A </a:t>
            </a:r>
            <a:r>
              <a:rPr lang="en-US" dirty="0">
                <a:latin typeface="+mn-lt"/>
              </a:rPr>
              <a:t>tendency or inclination that results in judgment without question.</a:t>
            </a:r>
          </a:p>
          <a:p>
            <a:pPr marL="109728" indent="0">
              <a:buNone/>
            </a:pPr>
            <a:endParaRPr lang="en-US" dirty="0">
              <a:latin typeface="+mn-lt"/>
            </a:endParaRPr>
          </a:p>
        </p:txBody>
      </p:sp>
      <p:cxnSp>
        <p:nvCxnSpPr>
          <p:cNvPr id="6" name="Elbow Connector 5"/>
          <p:cNvCxnSpPr/>
          <p:nvPr/>
        </p:nvCxnSpPr>
        <p:spPr>
          <a:xfrm>
            <a:off x="2846867" y="2895601"/>
            <a:ext cx="6324600" cy="1297007"/>
          </a:xfrm>
          <a:prstGeom prst="bentConnector3">
            <a:avLst/>
          </a:prstGeom>
          <a:ln w="107950">
            <a:solidFill>
              <a:srgbClr val="FEBB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96000" y="2902804"/>
            <a:ext cx="3429000" cy="954107"/>
          </a:xfrm>
          <a:prstGeom prst="rect">
            <a:avLst/>
          </a:prstGeom>
          <a:noFill/>
        </p:spPr>
        <p:txBody>
          <a:bodyPr wrap="square" rtlCol="0">
            <a:spAutoFit/>
          </a:bodyPr>
          <a:lstStyle/>
          <a:p>
            <a:pPr algn="ctr" defTabSz="457200"/>
            <a:r>
              <a:rPr lang="en-US" sz="2800" b="1" dirty="0">
                <a:solidFill>
                  <a:srgbClr val="272453"/>
                </a:solidFill>
                <a:latin typeface="+mj-lt"/>
                <a:ea typeface="Verdana" pitchFamily="34" charset="0"/>
                <a:cs typeface="Verdana" pitchFamily="34" charset="0"/>
              </a:rPr>
              <a:t>A shortcut to interact with our world</a:t>
            </a:r>
          </a:p>
        </p:txBody>
      </p:sp>
      <p:sp>
        <p:nvSpPr>
          <p:cNvPr id="9" name="TextBox 8"/>
          <p:cNvSpPr txBox="1"/>
          <p:nvPr/>
        </p:nvSpPr>
        <p:spPr>
          <a:xfrm>
            <a:off x="2963447" y="3067050"/>
            <a:ext cx="3124200" cy="954107"/>
          </a:xfrm>
          <a:prstGeom prst="rect">
            <a:avLst/>
          </a:prstGeom>
          <a:noFill/>
        </p:spPr>
        <p:txBody>
          <a:bodyPr wrap="square" rtlCol="0">
            <a:spAutoFit/>
          </a:bodyPr>
          <a:lstStyle/>
          <a:p>
            <a:pPr algn="ctr" defTabSz="457200"/>
            <a:r>
              <a:rPr lang="en-US" sz="2800" b="1" dirty="0">
                <a:solidFill>
                  <a:srgbClr val="272453"/>
                </a:solidFill>
                <a:latin typeface="+mj-lt"/>
                <a:ea typeface="Verdana" pitchFamily="34" charset="0"/>
                <a:cs typeface="Verdana" pitchFamily="34" charset="0"/>
              </a:rPr>
              <a:t>An automatic response</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xmlns="" val="0"/>
              </a:ext>
            </a:extLst>
          </a:blip>
          <a:srcRect l="7084" t="39998" r="9993" b="21206"/>
          <a:stretch/>
        </p:blipFill>
        <p:spPr>
          <a:xfrm>
            <a:off x="3031294" y="4343401"/>
            <a:ext cx="6112706" cy="196574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7999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9154" y="1600200"/>
            <a:ext cx="8173692" cy="6063198"/>
          </a:xfrm>
          <a:prstGeom prst="rect">
            <a:avLst/>
          </a:prstGeom>
        </p:spPr>
        <p:txBody>
          <a:bodyPr wrap="square">
            <a:spAutoFit/>
          </a:bodyPr>
          <a:lstStyle/>
          <a:p>
            <a:pPr marL="0" lvl="4"/>
            <a:r>
              <a:rPr lang="en-US" sz="3600" dirty="0">
                <a:solidFill>
                  <a:prstClr val="black"/>
                </a:solidFill>
                <a:cs typeface="Verdana"/>
              </a:rPr>
              <a:t>Mental associations </a:t>
            </a:r>
            <a:br>
              <a:rPr lang="en-US" sz="3600" dirty="0">
                <a:solidFill>
                  <a:prstClr val="black"/>
                </a:solidFill>
                <a:cs typeface="Verdana"/>
              </a:rPr>
            </a:br>
            <a:r>
              <a:rPr lang="en-US" sz="3600" dirty="0">
                <a:solidFill>
                  <a:prstClr val="black"/>
                </a:solidFill>
                <a:cs typeface="Verdana"/>
              </a:rPr>
              <a:t>without:</a:t>
            </a:r>
          </a:p>
          <a:p>
            <a:pPr marL="1028700" lvl="5" indent="-571500">
              <a:buFont typeface="Arial" panose="020B0604020202020204" pitchFamily="34" charset="0"/>
              <a:buChar char="•"/>
            </a:pPr>
            <a:r>
              <a:rPr lang="en-US" sz="3600" dirty="0">
                <a:solidFill>
                  <a:prstClr val="black"/>
                </a:solidFill>
                <a:cs typeface="Verdana"/>
              </a:rPr>
              <a:t>Awareness</a:t>
            </a:r>
          </a:p>
          <a:p>
            <a:pPr marL="1028700" lvl="5" indent="-571500">
              <a:buFont typeface="Arial" panose="020B0604020202020204" pitchFamily="34" charset="0"/>
              <a:buChar char="•"/>
            </a:pPr>
            <a:r>
              <a:rPr lang="en-US" sz="3600" dirty="0">
                <a:solidFill>
                  <a:prstClr val="black"/>
                </a:solidFill>
                <a:cs typeface="Verdana"/>
              </a:rPr>
              <a:t>Intention</a:t>
            </a:r>
          </a:p>
          <a:p>
            <a:pPr marL="1028700" lvl="5" indent="-571500">
              <a:buFont typeface="Arial" panose="020B0604020202020204" pitchFamily="34" charset="0"/>
              <a:buChar char="•"/>
            </a:pPr>
            <a:r>
              <a:rPr lang="en-US" sz="3600" dirty="0">
                <a:solidFill>
                  <a:prstClr val="black"/>
                </a:solidFill>
                <a:cs typeface="Verdana"/>
              </a:rPr>
              <a:t>Control</a:t>
            </a:r>
          </a:p>
          <a:p>
            <a:pPr marL="0" lvl="4" algn="ctr"/>
            <a:endParaRPr lang="en-US" sz="3600" dirty="0">
              <a:solidFill>
                <a:prstClr val="black"/>
              </a:solidFill>
              <a:cs typeface="Verdana"/>
            </a:endParaRPr>
          </a:p>
          <a:p>
            <a:pPr marL="0" lvl="4" algn="ctr"/>
            <a:r>
              <a:rPr lang="en-US" sz="3200" b="1" dirty="0">
                <a:solidFill>
                  <a:srgbClr val="272453"/>
                </a:solidFill>
                <a:cs typeface="Verdana"/>
              </a:rPr>
              <a:t>These often conflict with our conscious </a:t>
            </a:r>
            <a:br>
              <a:rPr lang="en-US" sz="3200" b="1" dirty="0">
                <a:solidFill>
                  <a:srgbClr val="272453"/>
                </a:solidFill>
                <a:cs typeface="Verdana"/>
              </a:rPr>
            </a:br>
            <a:r>
              <a:rPr lang="en-US" sz="3200" b="1" dirty="0">
                <a:solidFill>
                  <a:srgbClr val="272453"/>
                </a:solidFill>
                <a:cs typeface="Verdana"/>
              </a:rPr>
              <a:t>attitudes, behaviors, and intentions.</a:t>
            </a:r>
          </a:p>
          <a:p>
            <a:pPr algn="ctr"/>
            <a:endParaRPr lang="en-US" sz="3600" dirty="0">
              <a:solidFill>
                <a:prstClr val="black"/>
              </a:solidFill>
              <a:cs typeface="Verdana"/>
            </a:endParaRPr>
          </a:p>
          <a:p>
            <a:pPr marL="2400300" lvl="4" indent="-571500">
              <a:buFont typeface="Arial" pitchFamily="34" charset="0"/>
              <a:buChar char="•"/>
            </a:pPr>
            <a:endParaRPr lang="en-US" sz="3600" dirty="0">
              <a:solidFill>
                <a:prstClr val="black"/>
              </a:solidFill>
              <a:cs typeface="Verdana"/>
            </a:endParaRPr>
          </a:p>
          <a:p>
            <a:pPr marL="571500" indent="-571500" algn="ctr">
              <a:buFont typeface="Arial" pitchFamily="34" charset="0"/>
              <a:buChar char="•"/>
            </a:pPr>
            <a:endParaRPr lang="en-US" sz="2800" dirty="0">
              <a:solidFill>
                <a:prstClr val="black"/>
              </a:solidFill>
              <a:cs typeface="Verdana"/>
            </a:endParaRPr>
          </a:p>
        </p:txBody>
      </p:sp>
      <p:pic>
        <p:nvPicPr>
          <p:cNvPr id="5"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02008" y="6293070"/>
            <a:ext cx="1601407" cy="3529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le 4"/>
          <p:cNvSpPr txBox="1">
            <a:spLocks/>
          </p:cNvSpPr>
          <p:nvPr/>
        </p:nvSpPr>
        <p:spPr>
          <a:xfrm>
            <a:off x="1972408" y="381000"/>
            <a:ext cx="8229600" cy="9144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242753"/>
                </a:solidFill>
              </a:rPr>
              <a:t>What is Unconscious Bias?</a:t>
            </a:r>
          </a:p>
        </p:txBody>
      </p:sp>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05601" y="1894230"/>
            <a:ext cx="3267807" cy="2449170"/>
          </a:xfrm>
          <a:prstGeom prst="rect">
            <a:avLst/>
          </a:prstGeom>
        </p:spPr>
      </p:pic>
    </p:spTree>
    <p:extLst>
      <p:ext uri="{BB962C8B-B14F-4D97-AF65-F5344CB8AC3E}">
        <p14:creationId xmlns:p14="http://schemas.microsoft.com/office/powerpoint/2010/main" xmlns="" val="176410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28800" y="324612"/>
            <a:ext cx="8519984" cy="6304788"/>
          </a:xfrm>
          <a:prstGeom prst="rect">
            <a:avLst/>
          </a:prstGeom>
        </p:spPr>
      </p:pic>
      <p:sp>
        <p:nvSpPr>
          <p:cNvPr id="4" name="TextBox 3"/>
          <p:cNvSpPr txBox="1"/>
          <p:nvPr/>
        </p:nvSpPr>
        <p:spPr>
          <a:xfrm>
            <a:off x="2362200" y="609600"/>
            <a:ext cx="7467600" cy="2308324"/>
          </a:xfrm>
          <a:prstGeom prst="rect">
            <a:avLst/>
          </a:prstGeom>
          <a:noFill/>
        </p:spPr>
        <p:txBody>
          <a:bodyPr wrap="square" rtlCol="0">
            <a:spAutoFit/>
          </a:bodyPr>
          <a:lstStyle/>
          <a:p>
            <a:pPr algn="ctr"/>
            <a:r>
              <a:rPr lang="en-US" sz="4800" b="1" dirty="0">
                <a:solidFill>
                  <a:srgbClr val="FFC211"/>
                </a:solidFill>
              </a:rPr>
              <a:t>The road to unconscious bias is paved with good intentions!</a:t>
            </a:r>
          </a:p>
        </p:txBody>
      </p:sp>
    </p:spTree>
    <p:extLst>
      <p:ext uri="{BB962C8B-B14F-4D97-AF65-F5344CB8AC3E}">
        <p14:creationId xmlns:p14="http://schemas.microsoft.com/office/powerpoint/2010/main" xmlns="" val="11599883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function does bias serve?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t="6436" b="5287"/>
          <a:stretch/>
        </p:blipFill>
        <p:spPr>
          <a:xfrm>
            <a:off x="3619571" y="1219200"/>
            <a:ext cx="4952861" cy="546580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8722981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33233" y="1143000"/>
            <a:ext cx="945869" cy="2001338"/>
          </a:xfrm>
          <a:prstGeom prst="rect">
            <a:avLst/>
          </a:prstGeom>
        </p:spPr>
      </p:pic>
      <p:pic>
        <p:nvPicPr>
          <p:cNvPr id="3" name="Picture 2"/>
          <p:cNvPicPr>
            <a:picLocks noChangeAspect="1"/>
          </p:cNvPicPr>
          <p:nvPr/>
        </p:nvPicPr>
        <p:blipFill>
          <a:blip r:embed="rId4"/>
          <a:stretch>
            <a:fillRect/>
          </a:stretch>
        </p:blipFill>
        <p:spPr>
          <a:xfrm>
            <a:off x="5922863" y="1255412"/>
            <a:ext cx="1945421" cy="1726792"/>
          </a:xfrm>
          <a:prstGeom prst="rect">
            <a:avLst/>
          </a:prstGeom>
        </p:spPr>
      </p:pic>
      <p:pic>
        <p:nvPicPr>
          <p:cNvPr id="4" name="Picture 3"/>
          <p:cNvPicPr>
            <a:picLocks noChangeAspect="1"/>
          </p:cNvPicPr>
          <p:nvPr/>
        </p:nvPicPr>
        <p:blipFill>
          <a:blip r:embed="rId5"/>
          <a:stretch>
            <a:fillRect/>
          </a:stretch>
        </p:blipFill>
        <p:spPr>
          <a:xfrm>
            <a:off x="4114800" y="4106714"/>
            <a:ext cx="1715034" cy="1684486"/>
          </a:xfrm>
          <a:prstGeom prst="rect">
            <a:avLst/>
          </a:prstGeom>
        </p:spPr>
      </p:pic>
      <p:pic>
        <p:nvPicPr>
          <p:cNvPr id="6" name="Picture 5"/>
          <p:cNvPicPr>
            <a:picLocks noChangeAspect="1"/>
          </p:cNvPicPr>
          <p:nvPr/>
        </p:nvPicPr>
        <p:blipFill rotWithShape="1">
          <a:blip r:embed="rId6"/>
          <a:srcRect r="24577"/>
          <a:stretch/>
        </p:blipFill>
        <p:spPr>
          <a:xfrm>
            <a:off x="8402309" y="3886201"/>
            <a:ext cx="1487295" cy="1752845"/>
          </a:xfrm>
          <a:prstGeom prst="rect">
            <a:avLst/>
          </a:prstGeom>
        </p:spPr>
      </p:pic>
      <p:pic>
        <p:nvPicPr>
          <p:cNvPr id="7" name="Picture 6"/>
          <p:cNvPicPr>
            <a:picLocks noChangeAspect="1"/>
          </p:cNvPicPr>
          <p:nvPr/>
        </p:nvPicPr>
        <p:blipFill rotWithShape="1">
          <a:blip r:embed="rId7"/>
          <a:srcRect b="18425"/>
          <a:stretch/>
        </p:blipFill>
        <p:spPr>
          <a:xfrm>
            <a:off x="2330370" y="4098046"/>
            <a:ext cx="1102589" cy="1746475"/>
          </a:xfrm>
          <a:prstGeom prst="rect">
            <a:avLst/>
          </a:prstGeom>
        </p:spPr>
      </p:pic>
      <p:pic>
        <p:nvPicPr>
          <p:cNvPr id="8" name="Picture 7"/>
          <p:cNvPicPr>
            <a:picLocks noChangeAspect="1"/>
          </p:cNvPicPr>
          <p:nvPr/>
        </p:nvPicPr>
        <p:blipFill>
          <a:blip r:embed="rId8"/>
          <a:stretch>
            <a:fillRect/>
          </a:stretch>
        </p:blipFill>
        <p:spPr>
          <a:xfrm>
            <a:off x="4077194" y="1255413"/>
            <a:ext cx="1403506" cy="1871341"/>
          </a:xfrm>
          <a:prstGeom prst="rect">
            <a:avLst/>
          </a:prstGeom>
        </p:spPr>
      </p:pic>
      <p:pic>
        <p:nvPicPr>
          <p:cNvPr id="9" name="Picture 8"/>
          <p:cNvPicPr>
            <a:picLocks noChangeAspect="1"/>
          </p:cNvPicPr>
          <p:nvPr/>
        </p:nvPicPr>
        <p:blipFill rotWithShape="1">
          <a:blip r:embed="rId9"/>
          <a:srcRect l="43435" t="6342" r="11918"/>
          <a:stretch/>
        </p:blipFill>
        <p:spPr>
          <a:xfrm>
            <a:off x="6535776" y="4098045"/>
            <a:ext cx="1263695" cy="1622834"/>
          </a:xfrm>
          <a:prstGeom prst="rect">
            <a:avLst/>
          </a:prstGeom>
        </p:spPr>
      </p:pic>
      <p:pic>
        <p:nvPicPr>
          <p:cNvPr id="10" name="Picture 9"/>
          <p:cNvPicPr>
            <a:picLocks noChangeAspect="1"/>
          </p:cNvPicPr>
          <p:nvPr/>
        </p:nvPicPr>
        <p:blipFill>
          <a:blip r:embed="rId10"/>
          <a:stretch>
            <a:fillRect/>
          </a:stretch>
        </p:blipFill>
        <p:spPr>
          <a:xfrm>
            <a:off x="8571913" y="1255413"/>
            <a:ext cx="1324521" cy="1871341"/>
          </a:xfrm>
          <a:prstGeom prst="rect">
            <a:avLst/>
          </a:prstGeom>
        </p:spPr>
      </p:pic>
      <p:sp>
        <p:nvSpPr>
          <p:cNvPr id="11" name="TextBox 10"/>
          <p:cNvSpPr txBox="1"/>
          <p:nvPr/>
        </p:nvSpPr>
        <p:spPr>
          <a:xfrm>
            <a:off x="8290560" y="3124201"/>
            <a:ext cx="1920240" cy="646331"/>
          </a:xfrm>
          <a:prstGeom prst="rect">
            <a:avLst/>
          </a:prstGeom>
          <a:noFill/>
        </p:spPr>
        <p:txBody>
          <a:bodyPr wrap="square" rtlCol="0">
            <a:spAutoFit/>
          </a:bodyPr>
          <a:lstStyle/>
          <a:p>
            <a:pPr algn="ctr"/>
            <a:r>
              <a:rPr lang="en-US" dirty="0"/>
              <a:t>Revascularization Procedures</a:t>
            </a:r>
          </a:p>
        </p:txBody>
      </p:sp>
      <p:sp>
        <p:nvSpPr>
          <p:cNvPr id="13" name="TextBox 12"/>
          <p:cNvSpPr txBox="1"/>
          <p:nvPr/>
        </p:nvSpPr>
        <p:spPr>
          <a:xfrm>
            <a:off x="6334246" y="5715001"/>
            <a:ext cx="1666755" cy="646331"/>
          </a:xfrm>
          <a:prstGeom prst="rect">
            <a:avLst/>
          </a:prstGeom>
          <a:noFill/>
        </p:spPr>
        <p:txBody>
          <a:bodyPr wrap="square" rtlCol="0">
            <a:spAutoFit/>
          </a:bodyPr>
          <a:lstStyle/>
          <a:p>
            <a:pPr algn="ctr"/>
            <a:r>
              <a:rPr lang="en-US" dirty="0"/>
              <a:t>Cancer Pain Meds</a:t>
            </a:r>
          </a:p>
        </p:txBody>
      </p:sp>
      <p:sp>
        <p:nvSpPr>
          <p:cNvPr id="14" name="TextBox 13"/>
          <p:cNvSpPr txBox="1"/>
          <p:nvPr/>
        </p:nvSpPr>
        <p:spPr>
          <a:xfrm>
            <a:off x="1981200" y="3124201"/>
            <a:ext cx="1849932" cy="646331"/>
          </a:xfrm>
          <a:prstGeom prst="rect">
            <a:avLst/>
          </a:prstGeom>
          <a:noFill/>
        </p:spPr>
        <p:txBody>
          <a:bodyPr wrap="square" rtlCol="0">
            <a:spAutoFit/>
          </a:bodyPr>
          <a:lstStyle/>
          <a:p>
            <a:pPr algn="ctr"/>
            <a:r>
              <a:rPr lang="en-US" dirty="0"/>
              <a:t>Breast Cancer Screenings</a:t>
            </a:r>
          </a:p>
        </p:txBody>
      </p:sp>
      <p:sp>
        <p:nvSpPr>
          <p:cNvPr id="15" name="TextBox 14"/>
          <p:cNvSpPr txBox="1"/>
          <p:nvPr/>
        </p:nvSpPr>
        <p:spPr>
          <a:xfrm>
            <a:off x="6062196" y="3048000"/>
            <a:ext cx="1666755" cy="369332"/>
          </a:xfrm>
          <a:prstGeom prst="rect">
            <a:avLst/>
          </a:prstGeom>
          <a:noFill/>
        </p:spPr>
        <p:txBody>
          <a:bodyPr wrap="square" rtlCol="0">
            <a:spAutoFit/>
          </a:bodyPr>
          <a:lstStyle/>
          <a:p>
            <a:pPr algn="ctr"/>
            <a:r>
              <a:rPr lang="en-US" dirty="0"/>
              <a:t>Eye Exams</a:t>
            </a:r>
          </a:p>
        </p:txBody>
      </p:sp>
      <p:sp>
        <p:nvSpPr>
          <p:cNvPr id="16" name="TextBox 15"/>
          <p:cNvSpPr txBox="1"/>
          <p:nvPr/>
        </p:nvSpPr>
        <p:spPr>
          <a:xfrm>
            <a:off x="8315446" y="5638801"/>
            <a:ext cx="1666755" cy="646331"/>
          </a:xfrm>
          <a:prstGeom prst="rect">
            <a:avLst/>
          </a:prstGeom>
          <a:noFill/>
        </p:spPr>
        <p:txBody>
          <a:bodyPr wrap="square" rtlCol="0">
            <a:spAutoFit/>
          </a:bodyPr>
          <a:lstStyle/>
          <a:p>
            <a:pPr algn="ctr"/>
            <a:r>
              <a:rPr lang="en-US" dirty="0"/>
              <a:t>Mental Health Treatment</a:t>
            </a:r>
          </a:p>
        </p:txBody>
      </p:sp>
      <p:sp>
        <p:nvSpPr>
          <p:cNvPr id="17" name="TextBox 16"/>
          <p:cNvSpPr txBox="1"/>
          <p:nvPr/>
        </p:nvSpPr>
        <p:spPr>
          <a:xfrm>
            <a:off x="4138941" y="5802868"/>
            <a:ext cx="1666755" cy="369332"/>
          </a:xfrm>
          <a:prstGeom prst="rect">
            <a:avLst/>
          </a:prstGeom>
          <a:noFill/>
        </p:spPr>
        <p:txBody>
          <a:bodyPr wrap="square" rtlCol="0">
            <a:spAutoFit/>
          </a:bodyPr>
          <a:lstStyle/>
          <a:p>
            <a:pPr algn="ctr"/>
            <a:r>
              <a:rPr lang="en-US" dirty="0"/>
              <a:t>Cardiac Care</a:t>
            </a:r>
          </a:p>
        </p:txBody>
      </p:sp>
      <p:sp>
        <p:nvSpPr>
          <p:cNvPr id="18" name="TextBox 17"/>
          <p:cNvSpPr txBox="1"/>
          <p:nvPr/>
        </p:nvSpPr>
        <p:spPr>
          <a:xfrm>
            <a:off x="2048287" y="5879068"/>
            <a:ext cx="1666755" cy="369332"/>
          </a:xfrm>
          <a:prstGeom prst="rect">
            <a:avLst/>
          </a:prstGeom>
          <a:noFill/>
        </p:spPr>
        <p:txBody>
          <a:bodyPr wrap="square" rtlCol="0">
            <a:spAutoFit/>
          </a:bodyPr>
          <a:lstStyle/>
          <a:p>
            <a:pPr algn="ctr"/>
            <a:r>
              <a:rPr lang="en-US" dirty="0"/>
              <a:t>Vaccinations</a:t>
            </a:r>
          </a:p>
        </p:txBody>
      </p:sp>
      <p:sp>
        <p:nvSpPr>
          <p:cNvPr id="19" name="TextBox 18"/>
          <p:cNvSpPr txBox="1"/>
          <p:nvPr/>
        </p:nvSpPr>
        <p:spPr>
          <a:xfrm>
            <a:off x="3821762" y="3124201"/>
            <a:ext cx="1914370" cy="646331"/>
          </a:xfrm>
          <a:prstGeom prst="rect">
            <a:avLst/>
          </a:prstGeom>
          <a:noFill/>
        </p:spPr>
        <p:txBody>
          <a:bodyPr wrap="square" rtlCol="0">
            <a:spAutoFit/>
          </a:bodyPr>
          <a:lstStyle/>
          <a:p>
            <a:pPr algn="ctr"/>
            <a:r>
              <a:rPr lang="en-US" dirty="0"/>
              <a:t>Kidney Transplants</a:t>
            </a:r>
          </a:p>
        </p:txBody>
      </p:sp>
      <p:sp>
        <p:nvSpPr>
          <p:cNvPr id="5" name="Title 4"/>
          <p:cNvSpPr>
            <a:spLocks noGrp="1"/>
          </p:cNvSpPr>
          <p:nvPr>
            <p:ph type="title"/>
          </p:nvPr>
        </p:nvSpPr>
        <p:spPr/>
        <p:txBody>
          <a:bodyPr/>
          <a:lstStyle/>
          <a:p>
            <a:r>
              <a:rPr lang="en-US" dirty="0"/>
              <a:t>People of Color Receive Fewer/Less…</a:t>
            </a:r>
          </a:p>
        </p:txBody>
      </p:sp>
      <p:pic>
        <p:nvPicPr>
          <p:cNvPr id="20" name="Picture 19"/>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6730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Significant Health Disparities Exist In…</a:t>
            </a:r>
          </a:p>
        </p:txBody>
      </p:sp>
      <p:pic>
        <p:nvPicPr>
          <p:cNvPr id="3" name="Picture 2"/>
          <p:cNvPicPr>
            <a:picLocks noChangeAspect="1"/>
          </p:cNvPicPr>
          <p:nvPr/>
        </p:nvPicPr>
        <p:blipFill>
          <a:blip r:embed="rId3"/>
          <a:stretch>
            <a:fillRect/>
          </a:stretch>
        </p:blipFill>
        <p:spPr>
          <a:xfrm>
            <a:off x="3493756" y="3310553"/>
            <a:ext cx="2056720" cy="1555193"/>
          </a:xfrm>
          <a:prstGeom prst="rect">
            <a:avLst/>
          </a:prstGeom>
        </p:spPr>
      </p:pic>
      <p:pic>
        <p:nvPicPr>
          <p:cNvPr id="5" name="Picture 4"/>
          <p:cNvPicPr>
            <a:picLocks noChangeAspect="1"/>
          </p:cNvPicPr>
          <p:nvPr/>
        </p:nvPicPr>
        <p:blipFill>
          <a:blip r:embed="rId4"/>
          <a:stretch>
            <a:fillRect/>
          </a:stretch>
        </p:blipFill>
        <p:spPr>
          <a:xfrm>
            <a:off x="1880508" y="1596571"/>
            <a:ext cx="2233497" cy="1585686"/>
          </a:xfrm>
          <a:prstGeom prst="rect">
            <a:avLst/>
          </a:prstGeom>
        </p:spPr>
      </p:pic>
      <p:pic>
        <p:nvPicPr>
          <p:cNvPr id="6" name="Picture 5"/>
          <p:cNvPicPr>
            <a:picLocks noChangeAspect="1"/>
          </p:cNvPicPr>
          <p:nvPr/>
        </p:nvPicPr>
        <p:blipFill>
          <a:blip r:embed="rId5"/>
          <a:stretch>
            <a:fillRect/>
          </a:stretch>
        </p:blipFill>
        <p:spPr>
          <a:xfrm>
            <a:off x="7859317" y="1656443"/>
            <a:ext cx="2638425" cy="2311400"/>
          </a:xfrm>
          <a:prstGeom prst="ellipse">
            <a:avLst/>
          </a:prstGeom>
          <a:ln>
            <a:noFill/>
          </a:ln>
          <a:effectLst>
            <a:softEdge rad="112500"/>
          </a:effectLst>
        </p:spPr>
      </p:pic>
      <p:pic>
        <p:nvPicPr>
          <p:cNvPr id="7" name="Picture 6"/>
          <p:cNvPicPr>
            <a:picLocks noChangeAspect="1"/>
          </p:cNvPicPr>
          <p:nvPr/>
        </p:nvPicPr>
        <p:blipFill>
          <a:blip r:embed="rId6"/>
          <a:stretch>
            <a:fillRect/>
          </a:stretch>
        </p:blipFill>
        <p:spPr>
          <a:xfrm>
            <a:off x="5356764" y="4704814"/>
            <a:ext cx="2016711" cy="1903413"/>
          </a:xfrm>
          <a:prstGeom prst="ellipse">
            <a:avLst/>
          </a:prstGeom>
          <a:ln>
            <a:noFill/>
          </a:ln>
          <a:effectLst>
            <a:softEdge rad="112500"/>
          </a:effectLst>
        </p:spPr>
      </p:pic>
      <p:pic>
        <p:nvPicPr>
          <p:cNvPr id="8" name="Picture 7"/>
          <p:cNvPicPr>
            <a:picLocks noChangeAspect="1"/>
          </p:cNvPicPr>
          <p:nvPr/>
        </p:nvPicPr>
        <p:blipFill>
          <a:blip r:embed="rId7"/>
          <a:stretch>
            <a:fillRect/>
          </a:stretch>
        </p:blipFill>
        <p:spPr>
          <a:xfrm>
            <a:off x="8309884" y="4612674"/>
            <a:ext cx="1473653" cy="2082041"/>
          </a:xfrm>
          <a:prstGeom prst="ellipse">
            <a:avLst/>
          </a:prstGeom>
          <a:ln>
            <a:noFill/>
          </a:ln>
          <a:effectLst>
            <a:softEdge rad="112500"/>
          </a:effectLst>
        </p:spPr>
      </p:pic>
      <p:pic>
        <p:nvPicPr>
          <p:cNvPr id="10" name="Picture 9"/>
          <p:cNvPicPr>
            <a:picLocks noChangeAspect="1"/>
          </p:cNvPicPr>
          <p:nvPr/>
        </p:nvPicPr>
        <p:blipFill>
          <a:blip r:embed="rId8"/>
          <a:stretch>
            <a:fillRect/>
          </a:stretch>
        </p:blipFill>
        <p:spPr>
          <a:xfrm>
            <a:off x="1939018" y="4618944"/>
            <a:ext cx="1830161" cy="1979612"/>
          </a:xfrm>
          <a:prstGeom prst="ellipse">
            <a:avLst/>
          </a:prstGeom>
          <a:ln>
            <a:noFill/>
          </a:ln>
          <a:effectLst>
            <a:softEdge rad="112500"/>
          </a:effectLst>
        </p:spPr>
      </p:pic>
      <p:sp>
        <p:nvSpPr>
          <p:cNvPr id="11" name="TextBox 10"/>
          <p:cNvSpPr txBox="1"/>
          <p:nvPr/>
        </p:nvSpPr>
        <p:spPr>
          <a:xfrm>
            <a:off x="8014607" y="3576936"/>
            <a:ext cx="2381250" cy="461665"/>
          </a:xfrm>
          <a:prstGeom prst="rect">
            <a:avLst/>
          </a:prstGeom>
          <a:noFill/>
        </p:spPr>
        <p:txBody>
          <a:bodyPr wrap="square" rtlCol="0">
            <a:spAutoFit/>
          </a:bodyPr>
          <a:lstStyle/>
          <a:p>
            <a:pPr algn="ctr"/>
            <a:r>
              <a:rPr lang="en-US" sz="2400" b="1" dirty="0">
                <a:latin typeface="+mj-lt"/>
                <a:cs typeface="Chalkboard"/>
              </a:rPr>
              <a:t>Kidney Disease</a:t>
            </a:r>
          </a:p>
        </p:txBody>
      </p:sp>
      <p:pic>
        <p:nvPicPr>
          <p:cNvPr id="12" name="Picture 11"/>
          <p:cNvPicPr>
            <a:picLocks noChangeAspect="1"/>
          </p:cNvPicPr>
          <p:nvPr/>
        </p:nvPicPr>
        <p:blipFill rotWithShape="1">
          <a:blip r:embed="rId9"/>
          <a:srcRect l="3583" t="2854" r="5040" b="4421"/>
          <a:stretch/>
        </p:blipFill>
        <p:spPr>
          <a:xfrm>
            <a:off x="5666014" y="1686013"/>
            <a:ext cx="1877786" cy="2358571"/>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46192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Title 6"/>
          <p:cNvSpPr>
            <a:spLocks noGrp="1"/>
          </p:cNvSpPr>
          <p:nvPr>
            <p:ph type="title"/>
          </p:nvPr>
        </p:nvSpPr>
        <p:spPr>
          <a:xfrm>
            <a:off x="1905000" y="1219200"/>
            <a:ext cx="4343400" cy="1143000"/>
          </a:xfrm>
        </p:spPr>
        <p:txBody>
          <a:bodyPr>
            <a:noAutofit/>
          </a:bodyPr>
          <a:lstStyle/>
          <a:p>
            <a:r>
              <a:rPr lang="en-US" altLang="ja-JP" sz="2800" dirty="0">
                <a:solidFill>
                  <a:srgbClr val="272453"/>
                </a:solidFill>
                <a:ea typeface="ＭＳ Ｐゴシック" charset="0"/>
                <a:cs typeface="ＭＳ Ｐゴシック" charset="0"/>
              </a:rPr>
              <a:t>The Effect of Race and Sex on Physicians' Recommendations for Cardiac Catheterization</a:t>
            </a:r>
            <a:br>
              <a:rPr lang="en-US" altLang="ja-JP" sz="2800" dirty="0">
                <a:solidFill>
                  <a:srgbClr val="272453"/>
                </a:solidFill>
                <a:ea typeface="ＭＳ Ｐゴシック" charset="0"/>
                <a:cs typeface="ＭＳ Ｐゴシック" charset="0"/>
              </a:rPr>
            </a:br>
            <a:endParaRPr lang="en-US" sz="2800" dirty="0">
              <a:solidFill>
                <a:srgbClr val="272453"/>
              </a:solidFill>
              <a:ea typeface="ＭＳ Ｐゴシック" charset="0"/>
              <a:cs typeface="ＭＳ Ｐゴシック" charset="0"/>
            </a:endParaRPr>
          </a:p>
        </p:txBody>
      </p:sp>
      <p:sp>
        <p:nvSpPr>
          <p:cNvPr id="307202" name="Content Placeholder 7"/>
          <p:cNvSpPr>
            <a:spLocks noGrp="1"/>
          </p:cNvSpPr>
          <p:nvPr>
            <p:ph idx="1"/>
          </p:nvPr>
        </p:nvSpPr>
        <p:spPr>
          <a:xfrm>
            <a:off x="1905000" y="2819400"/>
            <a:ext cx="4343400" cy="3200400"/>
          </a:xfrm>
        </p:spPr>
        <p:txBody>
          <a:bodyPr>
            <a:normAutofit/>
          </a:bodyPr>
          <a:lstStyle/>
          <a:p>
            <a:pPr marL="0" indent="0" algn="ctr">
              <a:buNone/>
            </a:pPr>
            <a:r>
              <a:rPr lang="en-US" altLang="ja-JP" i="1" dirty="0">
                <a:latin typeface="+mj-lt"/>
                <a:ea typeface="ＭＳ Ｐゴシック" charset="0"/>
                <a:cs typeface="ＭＳ Ｐゴシック" charset="0"/>
              </a:rPr>
              <a:t>“Men and whites were significantly more likely to be referred than women and blacks.”</a:t>
            </a:r>
            <a:endParaRPr lang="en-US" i="1" dirty="0">
              <a:latin typeface="+mj-lt"/>
              <a:ea typeface="ＭＳ Ｐゴシック" charset="0"/>
              <a:cs typeface="ＭＳ Ｐゴシック" charset="0"/>
            </a:endParaRPr>
          </a:p>
        </p:txBody>
      </p:sp>
      <p:pic>
        <p:nvPicPr>
          <p:cNvPr id="307203" name="Picture 5"/>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81800" y="762000"/>
            <a:ext cx="3429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7204" name="TextBox 8"/>
          <p:cNvSpPr txBox="1">
            <a:spLocks noChangeArrowheads="1"/>
          </p:cNvSpPr>
          <p:nvPr/>
        </p:nvSpPr>
        <p:spPr bwMode="auto">
          <a:xfrm>
            <a:off x="1676400" y="6120826"/>
            <a:ext cx="35052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0000"/>
                </a:solidFill>
                <a:latin typeface="+mj-lt"/>
              </a:rPr>
              <a:t>Kevin Schulman, MD, et. al, NEJM, February, 1999</a:t>
            </a: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32043517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a:t>
            </a:r>
            <a:endParaRPr lang="en-US" dirty="0"/>
          </a:p>
        </p:txBody>
      </p:sp>
      <p:sp>
        <p:nvSpPr>
          <p:cNvPr id="3" name="Content Placeholder 2"/>
          <p:cNvSpPr>
            <a:spLocks noGrp="1"/>
          </p:cNvSpPr>
          <p:nvPr>
            <p:ph idx="1"/>
          </p:nvPr>
        </p:nvSpPr>
        <p:spPr/>
        <p:txBody>
          <a:bodyPr/>
          <a:lstStyle/>
          <a:p>
            <a:r>
              <a:rPr lang="en-US" dirty="0" smtClean="0"/>
              <a:t>No financial disclosures</a:t>
            </a:r>
          </a:p>
          <a:p>
            <a:endParaRPr lang="en-US" dirty="0" smtClean="0"/>
          </a:p>
          <a:p>
            <a:r>
              <a:rPr lang="en-US" dirty="0" smtClean="0"/>
              <a:t>Not an expert on topic</a:t>
            </a:r>
          </a:p>
          <a:p>
            <a:endParaRPr lang="en-US" dirty="0"/>
          </a:p>
          <a:p>
            <a:r>
              <a:rPr lang="en-US" dirty="0" smtClean="0"/>
              <a:t>Going to ask for interaction</a:t>
            </a:r>
          </a:p>
          <a:p>
            <a:endParaRPr lang="en-US" dirty="0" smtClean="0"/>
          </a:p>
          <a:p>
            <a:r>
              <a:rPr lang="en-US" dirty="0" smtClean="0"/>
              <a:t>Cook Ross </a:t>
            </a:r>
            <a:r>
              <a:rPr lang="en-US" dirty="0" err="1" smtClean="0"/>
              <a:t>Inc</a:t>
            </a:r>
            <a:r>
              <a:rPr lang="en-US" dirty="0" smtClean="0"/>
              <a:t> – some slides from training workshop</a:t>
            </a:r>
            <a:endParaRPr lang="en-US" dirty="0"/>
          </a:p>
        </p:txBody>
      </p:sp>
    </p:spTree>
    <p:extLst>
      <p:ext uri="{BB962C8B-B14F-4D97-AF65-F5344CB8AC3E}">
        <p14:creationId xmlns:p14="http://schemas.microsoft.com/office/powerpoint/2010/main" xmlns="" val="5040935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51856" y="842127"/>
            <a:ext cx="3200400" cy="680955"/>
          </a:xfrm>
        </p:spPr>
        <p:txBody>
          <a:bodyPr>
            <a:noAutofit/>
          </a:bodyPr>
          <a:lstStyle/>
          <a:p>
            <a:pPr algn="ctr"/>
            <a:r>
              <a:rPr lang="en-US" sz="3600" dirty="0">
                <a:latin typeface="+mn-lt"/>
              </a:rPr>
              <a:t>Weight</a:t>
            </a:r>
            <a:endParaRPr lang="en-US" sz="3600" dirty="0">
              <a:solidFill>
                <a:srgbClr val="272453"/>
              </a:solidFill>
              <a:latin typeface="+mn-lt"/>
            </a:endParaRPr>
          </a:p>
        </p:txBody>
      </p:sp>
      <p:pic>
        <p:nvPicPr>
          <p:cNvPr id="10" name="Content Placeholder 9" descr="Fattist Study.jpg"/>
          <p:cNvPicPr>
            <a:picLocks noGrp="1" noChangeAspect="1"/>
          </p:cNvPicPr>
          <p:nvPr>
            <p:ph idx="1"/>
          </p:nvPr>
        </p:nvPicPr>
        <p:blipFill>
          <a:blip r:embed="rId3" cstate="print">
            <a:extLst>
              <a:ext uri="{28A0092B-C50C-407E-A947-70E740481C1C}">
                <a14:useLocalDpi xmlns:a14="http://schemas.microsoft.com/office/drawing/2010/main" xmlns="" val="0"/>
              </a:ext>
            </a:extLst>
          </a:blip>
          <a:srcRect l="21005" r="21005"/>
          <a:stretch>
            <a:fillRect/>
          </a:stretch>
        </p:blipFill>
        <p:spPr>
          <a:xfrm>
            <a:off x="5867400" y="838200"/>
            <a:ext cx="4313170" cy="4938714"/>
          </a:xfrm>
        </p:spPr>
      </p:pic>
      <p:sp>
        <p:nvSpPr>
          <p:cNvPr id="7" name="Text Placeholder 6"/>
          <p:cNvSpPr>
            <a:spLocks noGrp="1"/>
          </p:cNvSpPr>
          <p:nvPr>
            <p:ph type="body" sz="half" idx="2"/>
          </p:nvPr>
        </p:nvSpPr>
        <p:spPr>
          <a:xfrm>
            <a:off x="1944688" y="1828800"/>
            <a:ext cx="3694113" cy="3810001"/>
          </a:xfrm>
        </p:spPr>
        <p:txBody>
          <a:bodyPr>
            <a:noAutofit/>
          </a:bodyPr>
          <a:lstStyle/>
          <a:p>
            <a:pPr algn="ctr"/>
            <a:r>
              <a:rPr lang="en-US" sz="2200" dirty="0"/>
              <a:t>Research testing 2284 medical doctors found that overall doctors show a strong implicit bias against overweight people.</a:t>
            </a:r>
          </a:p>
          <a:p>
            <a:pPr algn="ctr"/>
            <a:r>
              <a:rPr lang="en-US" sz="2200" dirty="0"/>
              <a:t>Men’s bias was stronger than women’s, and bias was strongest among those tested who were the thinnest.</a:t>
            </a:r>
          </a:p>
        </p:txBody>
      </p:sp>
      <p:sp>
        <p:nvSpPr>
          <p:cNvPr id="9" name="TextBox 8"/>
          <p:cNvSpPr txBox="1"/>
          <p:nvPr/>
        </p:nvSpPr>
        <p:spPr>
          <a:xfrm>
            <a:off x="1676400" y="6182380"/>
            <a:ext cx="2971800" cy="523220"/>
          </a:xfrm>
          <a:prstGeom prst="rect">
            <a:avLst/>
          </a:prstGeom>
          <a:noFill/>
        </p:spPr>
        <p:txBody>
          <a:bodyPr wrap="square" rtlCol="0">
            <a:spAutoFit/>
          </a:bodyPr>
          <a:lstStyle/>
          <a:p>
            <a:r>
              <a:rPr lang="en-US" sz="1400" dirty="0"/>
              <a:t>Janice A. Sabin, </a:t>
            </a:r>
            <a:r>
              <a:rPr lang="en-US" sz="1400" dirty="0" err="1"/>
              <a:t>Maddalena</a:t>
            </a:r>
            <a:r>
              <a:rPr lang="en-US" sz="1400" dirty="0"/>
              <a:t> Marini,  and Brian A. </a:t>
            </a:r>
            <a:r>
              <a:rPr lang="en-US" sz="1400" dirty="0" err="1"/>
              <a:t>Nosek</a:t>
            </a:r>
            <a:r>
              <a:rPr lang="en-US" sz="1400" dirty="0"/>
              <a:t>, 2012</a:t>
            </a:r>
          </a:p>
        </p:txBody>
      </p:sp>
    </p:spTree>
    <p:extLst>
      <p:ext uri="{BB962C8B-B14F-4D97-AF65-F5344CB8AC3E}">
        <p14:creationId xmlns:p14="http://schemas.microsoft.com/office/powerpoint/2010/main" xmlns="" val="819653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7" name="TextBox 4"/>
          <p:cNvSpPr txBox="1">
            <a:spLocks noChangeArrowheads="1"/>
          </p:cNvSpPr>
          <p:nvPr/>
        </p:nvSpPr>
        <p:spPr bwMode="auto">
          <a:xfrm>
            <a:off x="1600201" y="6227806"/>
            <a:ext cx="4108995" cy="553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err="1">
                <a:solidFill>
                  <a:srgbClr val="000000"/>
                </a:solidFill>
                <a:latin typeface="+mj-lt"/>
              </a:rPr>
              <a:t>Borkhoff</a:t>
            </a:r>
            <a:r>
              <a:rPr lang="en-US" sz="1400" dirty="0">
                <a:solidFill>
                  <a:srgbClr val="000000"/>
                </a:solidFill>
                <a:latin typeface="+mj-lt"/>
              </a:rPr>
              <a:t>, Hawker, </a:t>
            </a:r>
            <a:r>
              <a:rPr lang="en-US" sz="1400" dirty="0" err="1">
                <a:solidFill>
                  <a:srgbClr val="000000"/>
                </a:solidFill>
                <a:latin typeface="+mj-lt"/>
              </a:rPr>
              <a:t>Kreder</a:t>
            </a:r>
            <a:r>
              <a:rPr lang="en-US" sz="1400" dirty="0">
                <a:solidFill>
                  <a:srgbClr val="000000"/>
                </a:solidFill>
                <a:latin typeface="+mj-lt"/>
              </a:rPr>
              <a:t>, Glazier, </a:t>
            </a:r>
            <a:r>
              <a:rPr lang="en-US" sz="1400" dirty="0" err="1">
                <a:solidFill>
                  <a:srgbClr val="000000"/>
                </a:solidFill>
                <a:latin typeface="+mj-lt"/>
              </a:rPr>
              <a:t>Mahomed</a:t>
            </a:r>
            <a:r>
              <a:rPr lang="en-US" sz="1400" dirty="0">
                <a:solidFill>
                  <a:srgbClr val="000000"/>
                </a:solidFill>
                <a:latin typeface="+mj-lt"/>
              </a:rPr>
              <a:t>, Wright, University of Ontario, Canadian Medical Assn.</a:t>
            </a:r>
          </a:p>
        </p:txBody>
      </p:sp>
      <p:pic>
        <p:nvPicPr>
          <p:cNvPr id="3" name="Picture 2"/>
          <p:cNvPicPr>
            <a:picLocks noChangeAspect="1"/>
          </p:cNvPicPr>
          <p:nvPr/>
        </p:nvPicPr>
        <p:blipFill>
          <a:blip r:embed="rId3"/>
          <a:stretch>
            <a:fillRect/>
          </a:stretch>
        </p:blipFill>
        <p:spPr>
          <a:xfrm>
            <a:off x="5468540" y="457201"/>
            <a:ext cx="4666060" cy="4961577"/>
          </a:xfrm>
          <a:prstGeom prst="rect">
            <a:avLst/>
          </a:prstGeom>
        </p:spPr>
      </p:pic>
      <p:sp>
        <p:nvSpPr>
          <p:cNvPr id="5" name="TextBox 4"/>
          <p:cNvSpPr txBox="1"/>
          <p:nvPr/>
        </p:nvSpPr>
        <p:spPr>
          <a:xfrm>
            <a:off x="1966246" y="1539658"/>
            <a:ext cx="3061702" cy="3108543"/>
          </a:xfrm>
          <a:prstGeom prst="rect">
            <a:avLst/>
          </a:prstGeom>
          <a:noFill/>
        </p:spPr>
        <p:txBody>
          <a:bodyPr wrap="square" rtlCol="0">
            <a:spAutoFit/>
          </a:bodyPr>
          <a:lstStyle/>
          <a:p>
            <a:pPr algn="ctr"/>
            <a:r>
              <a:rPr lang="en-US" sz="2800" dirty="0"/>
              <a:t>50% more men than women were recommended for knee replacement surgery with the same presenting medical evidence.</a:t>
            </a:r>
          </a:p>
        </p:txBody>
      </p:sp>
      <p:sp>
        <p:nvSpPr>
          <p:cNvPr id="6" name="Title 4"/>
          <p:cNvSpPr>
            <a:spLocks noGrp="1"/>
          </p:cNvSpPr>
          <p:nvPr>
            <p:ph type="title"/>
          </p:nvPr>
        </p:nvSpPr>
        <p:spPr>
          <a:xfrm>
            <a:off x="1981200" y="533401"/>
            <a:ext cx="3200400" cy="680955"/>
          </a:xfrm>
        </p:spPr>
        <p:txBody>
          <a:bodyPr>
            <a:noAutofit/>
          </a:bodyPr>
          <a:lstStyle/>
          <a:p>
            <a:pPr algn="ctr"/>
            <a:r>
              <a:rPr lang="en-US" sz="3600" b="1" dirty="0">
                <a:latin typeface="+mn-lt"/>
              </a:rPr>
              <a:t>Gender</a:t>
            </a:r>
            <a:endParaRPr lang="en-US" sz="3600" b="1" dirty="0">
              <a:solidFill>
                <a:srgbClr val="272453"/>
              </a:solidFill>
              <a:latin typeface="+mn-lt"/>
            </a:endParaRPr>
          </a:p>
        </p:txBody>
      </p:sp>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76479039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ctrTitle"/>
          </p:nvPr>
        </p:nvSpPr>
        <p:spPr>
          <a:xfrm>
            <a:off x="1676401" y="6019800"/>
            <a:ext cx="4869085" cy="914400"/>
          </a:xfrm>
        </p:spPr>
        <p:txBody>
          <a:bodyPr>
            <a:noAutofit/>
          </a:bodyPr>
          <a:lstStyle/>
          <a:p>
            <a:pPr algn="l"/>
            <a:r>
              <a:rPr lang="en-US" sz="1400" dirty="0">
                <a:ea typeface="ＭＳ Ｐゴシック" charset="0"/>
                <a:cs typeface="ＭＳ Ｐゴシック" charset="0"/>
              </a:rPr>
              <a:t>Alexander R. Green, MD, MPH; Dana R. Carney, PhD; Daniel J. </a:t>
            </a:r>
            <a:r>
              <a:rPr lang="en-US" sz="1400" dirty="0" err="1">
                <a:ea typeface="ＭＳ Ｐゴシック" charset="0"/>
                <a:cs typeface="ＭＳ Ｐゴシック" charset="0"/>
              </a:rPr>
              <a:t>Pallin</a:t>
            </a:r>
            <a:r>
              <a:rPr lang="en-US" sz="1400" dirty="0">
                <a:ea typeface="ＭＳ Ｐゴシック" charset="0"/>
                <a:cs typeface="ＭＳ Ｐゴシック" charset="0"/>
              </a:rPr>
              <a:t>, MD, MPH; Long H. Ngo, PhD; Kristal L. Raymond, MPH; Lisa I. </a:t>
            </a:r>
            <a:r>
              <a:rPr lang="en-US" sz="1400" dirty="0" err="1">
                <a:ea typeface="ＭＳ Ｐゴシック" charset="0"/>
                <a:cs typeface="ＭＳ Ｐゴシック" charset="0"/>
              </a:rPr>
              <a:t>Iezzoni</a:t>
            </a:r>
            <a:r>
              <a:rPr lang="en-US" sz="1400" dirty="0">
                <a:ea typeface="ＭＳ Ｐゴシック" charset="0"/>
                <a:cs typeface="ＭＳ Ｐゴシック" charset="0"/>
              </a:rPr>
              <a:t>, MD, MSc; </a:t>
            </a:r>
            <a:r>
              <a:rPr lang="en-US" sz="1400" dirty="0" err="1">
                <a:ea typeface="ＭＳ Ｐゴシック" charset="0"/>
                <a:cs typeface="ＭＳ Ｐゴシック" charset="0"/>
              </a:rPr>
              <a:t>Mahzarin</a:t>
            </a:r>
            <a:r>
              <a:rPr lang="en-US" sz="1400" dirty="0">
                <a:ea typeface="ＭＳ Ｐゴシック" charset="0"/>
                <a:cs typeface="ＭＳ Ｐゴシック" charset="0"/>
              </a:rPr>
              <a:t> R. </a:t>
            </a:r>
            <a:r>
              <a:rPr lang="en-US" sz="1400" dirty="0" err="1">
                <a:ea typeface="ＭＳ Ｐゴシック" charset="0"/>
                <a:cs typeface="ＭＳ Ｐゴシック" charset="0"/>
              </a:rPr>
              <a:t>Banaji</a:t>
            </a:r>
            <a:r>
              <a:rPr lang="en-US" sz="1400" dirty="0">
                <a:ea typeface="ＭＳ Ｐゴシック" charset="0"/>
                <a:cs typeface="ＭＳ Ｐゴシック" charset="0"/>
              </a:rPr>
              <a:t>, PhD </a:t>
            </a:r>
            <a:br>
              <a:rPr lang="en-US" sz="1400" dirty="0">
                <a:ea typeface="ＭＳ Ｐゴシック" charset="0"/>
                <a:cs typeface="ＭＳ Ｐゴシック" charset="0"/>
              </a:rPr>
            </a:br>
            <a:endParaRPr lang="en-US" sz="1400" dirty="0">
              <a:ea typeface="ＭＳ Ｐゴシック" charset="0"/>
              <a:cs typeface="ＭＳ Ｐゴシック" charset="0"/>
            </a:endParaRPr>
          </a:p>
        </p:txBody>
      </p:sp>
      <p:sp>
        <p:nvSpPr>
          <p:cNvPr id="309250" name="Subtitle 4"/>
          <p:cNvSpPr>
            <a:spLocks noGrp="1"/>
          </p:cNvSpPr>
          <p:nvPr>
            <p:ph type="subTitle" idx="1"/>
          </p:nvPr>
        </p:nvSpPr>
        <p:spPr>
          <a:xfrm>
            <a:off x="1905000" y="381000"/>
            <a:ext cx="8382000" cy="1752600"/>
          </a:xfrm>
        </p:spPr>
        <p:txBody>
          <a:bodyPr/>
          <a:lstStyle/>
          <a:p>
            <a:r>
              <a:rPr lang="en-US" altLang="ja-JP" sz="3600" b="1" dirty="0">
                <a:solidFill>
                  <a:srgbClr val="272453"/>
                </a:solidFill>
                <a:ea typeface="ＭＳ Ｐゴシック" charset="0"/>
                <a:cs typeface="ＭＳ Ｐゴシック" charset="0"/>
              </a:rPr>
              <a:t>Race</a:t>
            </a:r>
            <a:endParaRPr lang="en-US" sz="3600" b="1" dirty="0">
              <a:solidFill>
                <a:srgbClr val="272453"/>
              </a:solidFill>
              <a:ea typeface="ＭＳ Ｐゴシック" charset="0"/>
              <a:cs typeface="ＭＳ Ｐゴシック" charset="0"/>
            </a:endParaRPr>
          </a:p>
        </p:txBody>
      </p:sp>
      <p:pic>
        <p:nvPicPr>
          <p:cNvPr id="309251"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76600" y="1371600"/>
            <a:ext cx="5638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47824796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09800" y="2514600"/>
            <a:ext cx="7772400" cy="1143000"/>
          </a:xfrm>
          <a:prstGeom prst="rect">
            <a:avLst/>
          </a:prstGeom>
          <a:noFill/>
          <a:ln w="9525">
            <a:noFill/>
            <a:miter lim="800000"/>
            <a:headEnd/>
            <a:tailEnd/>
          </a:ln>
        </p:spPr>
        <p:txBody>
          <a:bodyPr anchor="ctr"/>
          <a:lstStyle/>
          <a:p>
            <a:pPr algn="ctr" eaLnBrk="0" hangingPunct="0">
              <a:defRPr/>
            </a:pPr>
            <a:r>
              <a:rPr lang="en-US" sz="5400" b="1" kern="0" dirty="0">
                <a:solidFill>
                  <a:srgbClr val="272453"/>
                </a:solidFill>
                <a:ea typeface="+mj-ea"/>
                <a:cs typeface="Century Gothic"/>
              </a:rPr>
              <a:t>Schema</a:t>
            </a:r>
          </a:p>
        </p:txBody>
      </p:sp>
      <p:sp>
        <p:nvSpPr>
          <p:cNvPr id="5" name="Title 1"/>
          <p:cNvSpPr txBox="1">
            <a:spLocks/>
          </p:cNvSpPr>
          <p:nvPr/>
        </p:nvSpPr>
        <p:spPr bwMode="auto">
          <a:xfrm>
            <a:off x="2209800" y="4495800"/>
            <a:ext cx="7772400" cy="1143000"/>
          </a:xfrm>
          <a:prstGeom prst="rect">
            <a:avLst/>
          </a:prstGeom>
          <a:noFill/>
          <a:ln w="9525">
            <a:noFill/>
            <a:miter lim="800000"/>
            <a:headEnd/>
            <a:tailEnd/>
          </a:ln>
        </p:spPr>
        <p:txBody>
          <a:bodyPr anchor="ctr"/>
          <a:lstStyle/>
          <a:p>
            <a:pPr algn="ctr" eaLnBrk="0" hangingPunct="0">
              <a:defRPr/>
            </a:pPr>
            <a:r>
              <a:rPr lang="en-US" sz="5400" b="1" kern="0" dirty="0">
                <a:solidFill>
                  <a:srgbClr val="272453"/>
                </a:solidFill>
                <a:ea typeface="+mj-ea"/>
                <a:cs typeface="Century Gothic"/>
              </a:rPr>
              <a:t>Background</a:t>
            </a:r>
          </a:p>
        </p:txBody>
      </p:sp>
      <p:sp>
        <p:nvSpPr>
          <p:cNvPr id="32772" name="Down Arrow 5"/>
          <p:cNvSpPr>
            <a:spLocks noChangeArrowheads="1"/>
          </p:cNvSpPr>
          <p:nvPr/>
        </p:nvSpPr>
        <p:spPr bwMode="auto">
          <a:xfrm>
            <a:off x="5905500" y="1828800"/>
            <a:ext cx="381000" cy="533400"/>
          </a:xfrm>
          <a:prstGeom prst="downArrow">
            <a:avLst>
              <a:gd name="adj1" fmla="val 50000"/>
              <a:gd name="adj2" fmla="val 49998"/>
            </a:avLst>
          </a:prstGeom>
          <a:solidFill>
            <a:srgbClr val="272453"/>
          </a:solidFill>
          <a:ln>
            <a:noFill/>
          </a:ln>
        </p:spPr>
        <p:txBody>
          <a:bodyPr/>
          <a:lstStyle/>
          <a:p>
            <a:pPr eaLnBrk="0" hangingPunct="0"/>
            <a:endParaRPr lang="en-US" b="1">
              <a:solidFill>
                <a:srgbClr val="272453"/>
              </a:solidFill>
              <a:cs typeface="Century Gothic"/>
            </a:endParaRPr>
          </a:p>
        </p:txBody>
      </p:sp>
      <p:sp>
        <p:nvSpPr>
          <p:cNvPr id="7" name="Down Arrow 6"/>
          <p:cNvSpPr>
            <a:spLocks noChangeArrowheads="1"/>
          </p:cNvSpPr>
          <p:nvPr/>
        </p:nvSpPr>
        <p:spPr bwMode="auto">
          <a:xfrm>
            <a:off x="5905500" y="4038600"/>
            <a:ext cx="381000" cy="533400"/>
          </a:xfrm>
          <a:prstGeom prst="downArrow">
            <a:avLst>
              <a:gd name="adj1" fmla="val 50000"/>
              <a:gd name="adj2" fmla="val 49998"/>
            </a:avLst>
          </a:prstGeom>
          <a:solidFill>
            <a:srgbClr val="272453"/>
          </a:solidFill>
          <a:ln>
            <a:noFill/>
          </a:ln>
        </p:spPr>
        <p:txBody>
          <a:bodyPr/>
          <a:lstStyle/>
          <a:p>
            <a:pPr eaLnBrk="0" hangingPunct="0"/>
            <a:endParaRPr lang="en-US" b="1">
              <a:solidFill>
                <a:srgbClr val="272453"/>
              </a:solidFill>
              <a:cs typeface="Century Gothic"/>
            </a:endParaRPr>
          </a:p>
        </p:txBody>
      </p:sp>
      <p:sp>
        <p:nvSpPr>
          <p:cNvPr id="8" name="Curved Right Arrow 7"/>
          <p:cNvSpPr/>
          <p:nvPr/>
        </p:nvSpPr>
        <p:spPr>
          <a:xfrm>
            <a:off x="2209800" y="1028700"/>
            <a:ext cx="1219200" cy="4419600"/>
          </a:xfrm>
          <a:prstGeom prst="curvedRightArrow">
            <a:avLst/>
          </a:prstGeom>
          <a:solidFill>
            <a:srgbClr val="FFC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 name="Curved Right Arrow 8"/>
          <p:cNvSpPr/>
          <p:nvPr/>
        </p:nvSpPr>
        <p:spPr>
          <a:xfrm rot="10800000">
            <a:off x="8763000" y="838200"/>
            <a:ext cx="1219200" cy="4419600"/>
          </a:xfrm>
          <a:prstGeom prst="curvedRightArrow">
            <a:avLst/>
          </a:prstGeom>
          <a:solidFill>
            <a:srgbClr val="FFC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1" name="Title 1"/>
          <p:cNvSpPr txBox="1">
            <a:spLocks/>
          </p:cNvSpPr>
          <p:nvPr/>
        </p:nvSpPr>
        <p:spPr>
          <a:xfrm>
            <a:off x="2209800" y="533400"/>
            <a:ext cx="77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rgbClr val="272453"/>
                </a:solidFill>
                <a:ea typeface="ＭＳ Ｐゴシック" charset="0"/>
              </a:rPr>
              <a:t>Book of Rules</a:t>
            </a:r>
          </a:p>
        </p:txBody>
      </p:sp>
      <p:pic>
        <p:nvPicPr>
          <p:cNvPr id="10" name="Picture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34965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2772"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265" r="4054" b="7298"/>
          <a:stretch/>
        </p:blipFill>
        <p:spPr>
          <a:xfrm>
            <a:off x="3500671" y="990600"/>
            <a:ext cx="5190661" cy="4878524"/>
          </a:xfrm>
          <a:prstGeom prst="rect">
            <a:avLst/>
          </a:prstGeom>
        </p:spPr>
      </p:pic>
      <p:pic>
        <p:nvPicPr>
          <p:cNvPr id="3" name="Picture 2"/>
          <p:cNvPicPr>
            <a:picLocks noChangeAspect="1"/>
          </p:cNvPicPr>
          <p:nvPr/>
        </p:nvPicPr>
        <p:blipFill rotWithShape="1">
          <a:blip r:embed="rId4"/>
          <a:srcRect l="3467" t="8791" r="40400" b="47280"/>
          <a:stretch/>
        </p:blipFill>
        <p:spPr>
          <a:xfrm>
            <a:off x="3500670" y="1822592"/>
            <a:ext cx="5190660" cy="3515266"/>
          </a:xfrm>
          <a:prstGeom prst="rect">
            <a:avLst/>
          </a:prstGeom>
        </p:spPr>
      </p:pic>
      <p:sp>
        <p:nvSpPr>
          <p:cNvPr id="4" name="TextBox 3"/>
          <p:cNvSpPr txBox="1"/>
          <p:nvPr/>
        </p:nvSpPr>
        <p:spPr>
          <a:xfrm>
            <a:off x="7315201" y="152401"/>
            <a:ext cx="3206111" cy="276999"/>
          </a:xfrm>
          <a:prstGeom prst="rect">
            <a:avLst/>
          </a:prstGeom>
          <a:noFill/>
        </p:spPr>
        <p:txBody>
          <a:bodyPr wrap="square" rtlCol="0">
            <a:spAutoFit/>
          </a:bodyPr>
          <a:lstStyle/>
          <a:p>
            <a:pPr algn="r"/>
            <a:r>
              <a:rPr lang="en-US" sz="1200" dirty="0">
                <a:solidFill>
                  <a:schemeClr val="bg1">
                    <a:lumMod val="50000"/>
                  </a:schemeClr>
                </a:solidFill>
                <a:cs typeface="Century Gothic"/>
              </a:rPr>
              <a:t>Karl Dallenbach</a:t>
            </a:r>
          </a:p>
        </p:txBody>
      </p:sp>
      <p:pic>
        <p:nvPicPr>
          <p:cNvPr id="5" name="Picture 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93262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2057400"/>
            <a:ext cx="7543800" cy="3657600"/>
          </a:xfrm>
        </p:spPr>
        <p:txBody>
          <a:bodyPr>
            <a:normAutofit/>
          </a:bodyPr>
          <a:lstStyle/>
          <a:p>
            <a:pPr marL="0" indent="0" algn="ctr">
              <a:buNone/>
            </a:pPr>
            <a:r>
              <a:rPr lang="en-US" sz="4800" i="1" dirty="0">
                <a:solidFill>
                  <a:srgbClr val="272453"/>
                </a:solidFill>
              </a:rPr>
              <a:t>We see the world as we are, rather than the way that it is.</a:t>
            </a:r>
          </a:p>
        </p:txBody>
      </p:sp>
    </p:spTree>
    <p:extLst>
      <p:ext uri="{BB962C8B-B14F-4D97-AF65-F5344CB8AC3E}">
        <p14:creationId xmlns:p14="http://schemas.microsoft.com/office/powerpoint/2010/main" xmlns="" val="3935695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7848600" y="3886200"/>
            <a:ext cx="2362200" cy="2133600"/>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lang="en-US" sz="1700" b="1" dirty="0">
                <a:solidFill>
                  <a:srgbClr val="000000"/>
                </a:solidFill>
              </a:rPr>
              <a:t>Catalyzing person or circumstance</a:t>
            </a:r>
          </a:p>
        </p:txBody>
      </p:sp>
      <p:pic>
        <p:nvPicPr>
          <p:cNvPr id="3" name="Picture 2"/>
          <p:cNvPicPr>
            <a:picLocks noChangeAspect="1"/>
          </p:cNvPicPr>
          <p:nvPr/>
        </p:nvPicPr>
        <p:blipFill>
          <a:blip r:embed="rId3">
            <a:extLst>
              <a:ext uri="{BEBA8EAE-BF5A-486C-A8C5-ECC9F3942E4B}">
                <a14:imgProps xmlns:a14="http://schemas.microsoft.com/office/drawing/2010/main" xmlns="">
                  <a14:imgLayer r:embed="rId4">
                    <a14:imgEffect>
                      <a14:backgroundRemoval t="1839" b="95262" l="248" r="97525">
                        <a14:foregroundMark x1="38720" y1="56825" x2="38720" y2="56825"/>
                      </a14:backgroundRemoval>
                    </a14:imgEffect>
                  </a14:imgLayer>
                </a14:imgProps>
              </a:ext>
            </a:extLst>
          </a:blip>
          <a:stretch>
            <a:fillRect/>
          </a:stretch>
        </p:blipFill>
        <p:spPr>
          <a:xfrm flipH="1">
            <a:off x="3505220" y="3276630"/>
            <a:ext cx="3256039" cy="3256039"/>
          </a:xfrm>
          <a:prstGeom prst="rect">
            <a:avLst/>
          </a:prstGeom>
        </p:spPr>
      </p:pic>
      <p:sp>
        <p:nvSpPr>
          <p:cNvPr id="22" name="Moon 7"/>
          <p:cNvSpPr>
            <a:spLocks noChangeArrowheads="1"/>
          </p:cNvSpPr>
          <p:nvPr/>
        </p:nvSpPr>
        <p:spPr bwMode="auto">
          <a:xfrm flipH="1">
            <a:off x="6629400" y="3962400"/>
            <a:ext cx="533400" cy="1828800"/>
          </a:xfrm>
          <a:prstGeom prst="moon">
            <a:avLst>
              <a:gd name="adj" fmla="val 34721"/>
            </a:avLst>
          </a:prstGeom>
          <a:solidFill>
            <a:schemeClr val="accent1">
              <a:alpha val="37000"/>
            </a:schemeClr>
          </a:solidFill>
          <a:ln w="9525">
            <a:noFill/>
            <a:round/>
            <a:headEnd/>
            <a:tailEnd/>
          </a:ln>
          <a:effectLst>
            <a:outerShdw blurRad="50800" dist="38100" dir="2700000" algn="tl" rotWithShape="0">
              <a:prstClr val="black">
                <a:alpha val="40000"/>
              </a:prstClr>
            </a:outerShdw>
          </a:effectLst>
        </p:spPr>
        <p:txBody>
          <a:bodyPr lIns="91436" tIns="45718" rIns="91436" bIns="45718"/>
          <a:lstStyle/>
          <a:p>
            <a:endParaRPr lang="en-US" sz="2400" b="1" dirty="0">
              <a:solidFill>
                <a:prstClr val="white"/>
              </a:solidFill>
            </a:endParaRPr>
          </a:p>
        </p:txBody>
      </p:sp>
      <p:sp>
        <p:nvSpPr>
          <p:cNvPr id="23" name="TextBox 22"/>
          <p:cNvSpPr txBox="1"/>
          <p:nvPr/>
        </p:nvSpPr>
        <p:spPr>
          <a:xfrm>
            <a:off x="6248400" y="3886200"/>
            <a:ext cx="1828800" cy="369328"/>
          </a:xfrm>
          <a:prstGeom prst="rect">
            <a:avLst/>
          </a:prstGeom>
          <a:noFill/>
        </p:spPr>
        <p:txBody>
          <a:bodyPr wrap="square" lIns="91436" tIns="45718" rIns="91436" bIns="45718" rtlCol="0">
            <a:spAutoFit/>
          </a:bodyPr>
          <a:lstStyle/>
          <a:p>
            <a:r>
              <a:rPr lang="en-US" b="1" dirty="0">
                <a:solidFill>
                  <a:srgbClr val="000000"/>
                </a:solidFill>
              </a:rPr>
              <a:t>Background</a:t>
            </a:r>
          </a:p>
        </p:txBody>
      </p:sp>
      <p:sp>
        <p:nvSpPr>
          <p:cNvPr id="24" name="Isosceles Triangle 23"/>
          <p:cNvSpPr/>
          <p:nvPr/>
        </p:nvSpPr>
        <p:spPr>
          <a:xfrm rot="16200000">
            <a:off x="7315200" y="3276600"/>
            <a:ext cx="1828800" cy="3200400"/>
          </a:xfrm>
          <a:prstGeom prst="triangle">
            <a:avLst/>
          </a:prstGeom>
          <a:solidFill>
            <a:srgbClr val="FFFF00">
              <a:alpha val="43000"/>
            </a:srgb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sz="2400">
              <a:solidFill>
                <a:prstClr val="white"/>
              </a:solidFill>
            </a:endParaRPr>
          </a:p>
        </p:txBody>
      </p:sp>
      <p:sp>
        <p:nvSpPr>
          <p:cNvPr id="12" name="Rounded Rectangle 11"/>
          <p:cNvSpPr/>
          <p:nvPr/>
        </p:nvSpPr>
        <p:spPr>
          <a:xfrm>
            <a:off x="2209800" y="457200"/>
            <a:ext cx="2743200" cy="2514600"/>
          </a:xfrm>
          <a:prstGeom prst="roundRect">
            <a:avLst/>
          </a:prstGeom>
          <a:solidFill>
            <a:srgbClr val="272453"/>
          </a:solidFill>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lang="en-US" sz="3200" b="1" u="sng" dirty="0">
                <a:solidFill>
                  <a:prstClr val="white"/>
                </a:solidFill>
              </a:rPr>
              <a:t>Fast (Emotional) Brain</a:t>
            </a:r>
          </a:p>
        </p:txBody>
      </p:sp>
      <p:cxnSp>
        <p:nvCxnSpPr>
          <p:cNvPr id="13" name="Straight Arrow Connector 12"/>
          <p:cNvCxnSpPr/>
          <p:nvPr/>
        </p:nvCxnSpPr>
        <p:spPr>
          <a:xfrm>
            <a:off x="4425131" y="3007458"/>
            <a:ext cx="223081" cy="650153"/>
          </a:xfrm>
          <a:prstGeom prst="straightConnector1">
            <a:avLst/>
          </a:prstGeom>
          <a:ln w="57150" cmpd="sng">
            <a:solidFill>
              <a:srgbClr val="FFC21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733800" y="2971800"/>
            <a:ext cx="990600" cy="1676400"/>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5638800" y="482600"/>
            <a:ext cx="3048000" cy="2032000"/>
          </a:xfrm>
          <a:prstGeom prst="roundRect">
            <a:avLst/>
          </a:prstGeom>
          <a:solidFill>
            <a:srgbClr val="272453"/>
          </a:solidFill>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lang="en-US" sz="3200" b="1" u="sng" dirty="0">
                <a:solidFill>
                  <a:srgbClr val="FFFFFF"/>
                </a:solidFill>
              </a:rPr>
              <a:t>Slow (Thinking) Brain</a:t>
            </a:r>
          </a:p>
        </p:txBody>
      </p:sp>
      <p:cxnSp>
        <p:nvCxnSpPr>
          <p:cNvPr id="11" name="Straight Arrow Connector 10"/>
          <p:cNvCxnSpPr>
            <a:stCxn id="10" idx="2"/>
          </p:cNvCxnSpPr>
          <p:nvPr/>
        </p:nvCxnSpPr>
        <p:spPr>
          <a:xfrm flipH="1">
            <a:off x="5562600" y="2514600"/>
            <a:ext cx="1600200" cy="12954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9179959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066" name="Group 2"/>
          <p:cNvGraphicFramePr>
            <a:graphicFrameLocks noGrp="1"/>
          </p:cNvGraphicFramePr>
          <p:nvPr>
            <p:extLst/>
          </p:nvPr>
        </p:nvGraphicFramePr>
        <p:xfrm>
          <a:off x="2667000" y="1371600"/>
          <a:ext cx="6858000" cy="4089400"/>
        </p:xfrm>
        <a:graphic>
          <a:graphicData uri="http://schemas.openxmlformats.org/drawingml/2006/table">
            <a:tbl>
              <a:tblPr/>
              <a:tblGrid>
                <a:gridCol w="2286000">
                  <a:extLst>
                    <a:ext uri="{9D8B030D-6E8A-4147-A177-3AD203B41FA5}">
                      <a16:colId xmlns:a16="http://schemas.microsoft.com/office/drawing/2014/main" xmlns="" val="20000"/>
                    </a:ext>
                  </a:extLst>
                </a:gridCol>
                <a:gridCol w="2286000">
                  <a:extLst>
                    <a:ext uri="{9D8B030D-6E8A-4147-A177-3AD203B41FA5}">
                      <a16:colId xmlns:a16="http://schemas.microsoft.com/office/drawing/2014/main" xmlns="" val="20001"/>
                    </a:ext>
                  </a:extLst>
                </a:gridCol>
                <a:gridCol w="2286000">
                  <a:extLst>
                    <a:ext uri="{9D8B030D-6E8A-4147-A177-3AD203B41FA5}">
                      <a16:colId xmlns:a16="http://schemas.microsoft.com/office/drawing/2014/main" xmlns="" val="20002"/>
                    </a:ext>
                  </a:extLst>
                </a:gridCol>
              </a:tblGrid>
              <a:tr h="838200">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00FF00"/>
                          </a:solidFill>
                          <a:effectLst/>
                          <a:latin typeface="Lucida Sans" charset="0"/>
                          <a:ea typeface="ＭＳ Ｐゴシック" charset="0"/>
                        </a:rPr>
                        <a:t>SLB</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0000FF"/>
                          </a:solidFill>
                          <a:effectLst/>
                          <a:latin typeface="Lucida Sans" charset="0"/>
                          <a:ea typeface="ＭＳ Ｐゴシック" charset="0"/>
                        </a:rPr>
                        <a:t>CFLTK</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00FF00"/>
                          </a:solidFill>
                          <a:effectLst/>
                          <a:latin typeface="Lucida Sans" charset="0"/>
                          <a:ea typeface="ＭＳ Ｐゴシック" charset="0"/>
                        </a:rPr>
                        <a:t>CFLTK</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xmlns="" val="10000"/>
                  </a:ext>
                </a:extLst>
              </a:tr>
              <a:tr h="812800">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8000"/>
                          </a:solidFill>
                          <a:effectLst/>
                          <a:latin typeface="Lucida Sans" charset="0"/>
                          <a:ea typeface="ＭＳ Ｐゴシック" charset="0"/>
                        </a:rPr>
                        <a:t>SPRND</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FF00"/>
                          </a:solidFill>
                          <a:effectLst/>
                          <a:latin typeface="Lucida Sans" charset="0"/>
                          <a:ea typeface="ＭＳ Ｐゴシック" charset="0"/>
                        </a:rPr>
                        <a:t>HLMG</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FF00"/>
                          </a:solidFill>
                          <a:effectLst/>
                          <a:latin typeface="Lucida Sans" charset="0"/>
                          <a:ea typeface="ＭＳ Ｐゴシック" charset="0"/>
                        </a:rPr>
                        <a:t>CFLTK</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xmlns="" val="10001"/>
                  </a:ext>
                </a:extLst>
              </a:tr>
              <a:tr h="812800">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0000"/>
                          </a:solidFill>
                          <a:effectLst/>
                          <a:latin typeface="Lucida Sans" charset="0"/>
                          <a:ea typeface="ＭＳ Ｐゴシック" charset="0"/>
                        </a:rPr>
                        <a:t>SLB</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0000FF"/>
                          </a:solidFill>
                          <a:effectLst/>
                          <a:latin typeface="Lucida Sans" charset="0"/>
                          <a:ea typeface="ＭＳ Ｐゴシック" charset="0"/>
                        </a:rPr>
                        <a:t>SPRND</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8000"/>
                          </a:solidFill>
                          <a:effectLst/>
                          <a:latin typeface="Lucida Sans" charset="0"/>
                          <a:ea typeface="ＭＳ Ｐゴシック" charset="0"/>
                        </a:rPr>
                        <a:t>SLB</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xmlns="" val="10002"/>
                  </a:ext>
                </a:extLst>
              </a:tr>
              <a:tr h="812800">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00FF00"/>
                          </a:solidFill>
                          <a:effectLst/>
                          <a:latin typeface="Lucida Sans" charset="0"/>
                          <a:ea typeface="ＭＳ Ｐゴシック" charset="0"/>
                        </a:rPr>
                        <a:t>SPRND</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8000"/>
                          </a:solidFill>
                          <a:effectLst/>
                          <a:latin typeface="Lucida Sans" charset="0"/>
                          <a:ea typeface="ＭＳ Ｐゴシック" charset="0"/>
                        </a:rPr>
                        <a:t>HLMG</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0000"/>
                          </a:solidFill>
                          <a:effectLst/>
                          <a:latin typeface="Lucida Sans" charset="0"/>
                          <a:ea typeface="ＭＳ Ｐゴシック" charset="0"/>
                        </a:rPr>
                        <a:t>CFLTK</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xmlns="" val="10003"/>
                  </a:ext>
                </a:extLst>
              </a:tr>
              <a:tr h="812800">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0000FF"/>
                          </a:solidFill>
                          <a:effectLst/>
                          <a:latin typeface="Lucida Sans" charset="0"/>
                          <a:ea typeface="ＭＳ Ｐゴシック" charset="0"/>
                        </a:rPr>
                        <a:t>HLMG</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0000"/>
                          </a:solidFill>
                          <a:effectLst/>
                          <a:latin typeface="Lucida Sans" charset="0"/>
                          <a:ea typeface="ＭＳ Ｐゴシック" charset="0"/>
                        </a:rPr>
                        <a:t>SPRND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FF00"/>
                          </a:solidFill>
                          <a:effectLst/>
                          <a:latin typeface="Lucida Sans" charset="0"/>
                          <a:ea typeface="ＭＳ Ｐゴシック" charset="0"/>
                        </a:rPr>
                        <a:t>CFLTK</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xmlns="" val="10004"/>
                  </a:ext>
                </a:extLst>
              </a:tr>
            </a:tbl>
          </a:graphicData>
        </a:graphic>
      </p:graphicFrame>
      <p:sp>
        <p:nvSpPr>
          <p:cNvPr id="3" name="Rectangle 2"/>
          <p:cNvSpPr/>
          <p:nvPr/>
        </p:nvSpPr>
        <p:spPr>
          <a:xfrm>
            <a:off x="3048000" y="1524000"/>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895600" y="2286000"/>
            <a:ext cx="1801586"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283010" y="1502229"/>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283010" y="2362200"/>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048000" y="3124200"/>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996293" y="3962400"/>
            <a:ext cx="1700893"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026228" y="4724400"/>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292081" y="3962400"/>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292081" y="3124200"/>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283010" y="4724400"/>
            <a:ext cx="165119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543800" y="1524000"/>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514771" y="2362200"/>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514771" y="3124200"/>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514771" y="3962400"/>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514771" y="4775200"/>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781800" y="152400"/>
            <a:ext cx="3777548" cy="369332"/>
          </a:xfrm>
          <a:prstGeom prst="rect">
            <a:avLst/>
          </a:prstGeom>
          <a:noFill/>
        </p:spPr>
        <p:txBody>
          <a:bodyPr wrap="square" rtlCol="0">
            <a:spAutoFit/>
          </a:bodyPr>
          <a:lstStyle/>
          <a:p>
            <a:pPr algn="r"/>
            <a:r>
              <a:rPr lang="en-US" dirty="0">
                <a:solidFill>
                  <a:schemeClr val="bg1">
                    <a:lumMod val="50000"/>
                  </a:schemeClr>
                </a:solidFill>
                <a:latin typeface="+mj-lt"/>
                <a:cs typeface="Century Gothic"/>
              </a:rPr>
              <a:t>John Ridley Stroop, 1935</a:t>
            </a:r>
          </a:p>
        </p:txBody>
      </p:sp>
      <p:pic>
        <p:nvPicPr>
          <p:cNvPr id="34" name="Picture 3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35797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0114" name="Group 2"/>
          <p:cNvGraphicFramePr>
            <a:graphicFrameLocks noGrp="1"/>
          </p:cNvGraphicFramePr>
          <p:nvPr>
            <p:extLst/>
          </p:nvPr>
        </p:nvGraphicFramePr>
        <p:xfrm>
          <a:off x="2667000" y="1397000"/>
          <a:ext cx="6858000" cy="4064000"/>
        </p:xfrm>
        <a:graphic>
          <a:graphicData uri="http://schemas.openxmlformats.org/drawingml/2006/table">
            <a:tbl>
              <a:tblPr/>
              <a:tblGrid>
                <a:gridCol w="2286000">
                  <a:extLst>
                    <a:ext uri="{9D8B030D-6E8A-4147-A177-3AD203B41FA5}">
                      <a16:colId xmlns:a16="http://schemas.microsoft.com/office/drawing/2014/main" xmlns="" val="20000"/>
                    </a:ext>
                  </a:extLst>
                </a:gridCol>
                <a:gridCol w="2286000">
                  <a:extLst>
                    <a:ext uri="{9D8B030D-6E8A-4147-A177-3AD203B41FA5}">
                      <a16:colId xmlns:a16="http://schemas.microsoft.com/office/drawing/2014/main" xmlns="" val="20001"/>
                    </a:ext>
                  </a:extLst>
                </a:gridCol>
                <a:gridCol w="2286000">
                  <a:extLst>
                    <a:ext uri="{9D8B030D-6E8A-4147-A177-3AD203B41FA5}">
                      <a16:colId xmlns:a16="http://schemas.microsoft.com/office/drawing/2014/main" xmlns="" val="20002"/>
                    </a:ext>
                  </a:extLst>
                </a:gridCol>
              </a:tblGrid>
              <a:tr h="812800">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00FF00"/>
                          </a:solidFill>
                          <a:effectLst/>
                          <a:latin typeface="Lucida Sans" charset="0"/>
                          <a:ea typeface="ＭＳ Ｐゴシック" charset="0"/>
                        </a:rPr>
                        <a:t>RED</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0000FF"/>
                          </a:solidFill>
                          <a:effectLst/>
                          <a:latin typeface="Lucida Sans" charset="0"/>
                          <a:ea typeface="ＭＳ Ｐゴシック" charset="0"/>
                        </a:rPr>
                        <a:t>GREEN</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00FF00"/>
                          </a:solidFill>
                          <a:effectLst/>
                          <a:latin typeface="Lucida Sans" charset="0"/>
                          <a:ea typeface="ＭＳ Ｐゴシック" charset="0"/>
                        </a:rPr>
                        <a:t>YELLOW</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xmlns="" val="10000"/>
                  </a:ext>
                </a:extLst>
              </a:tr>
              <a:tr h="812800">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8000"/>
                          </a:solidFill>
                          <a:effectLst/>
                          <a:latin typeface="Lucida Sans" charset="0"/>
                          <a:ea typeface="ＭＳ Ｐゴシック" charset="0"/>
                        </a:rPr>
                        <a:t>BLUE</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FF00"/>
                          </a:solidFill>
                          <a:effectLst/>
                          <a:latin typeface="Lucida Sans" charset="0"/>
                          <a:ea typeface="ＭＳ Ｐゴシック" charset="0"/>
                        </a:rPr>
                        <a:t>GREEN</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FF00"/>
                          </a:solidFill>
                          <a:effectLst/>
                          <a:latin typeface="Lucida Sans" charset="0"/>
                          <a:ea typeface="ＭＳ Ｐゴシック" charset="0"/>
                        </a:rPr>
                        <a:t>BROWN</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xmlns="" val="10001"/>
                  </a:ext>
                </a:extLst>
              </a:tr>
              <a:tr h="812800">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0000"/>
                          </a:solidFill>
                          <a:effectLst/>
                          <a:latin typeface="Lucida Sans" charset="0"/>
                          <a:ea typeface="ＭＳ Ｐゴシック" charset="0"/>
                        </a:rPr>
                        <a:t>PURPLE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0000FF"/>
                          </a:solidFill>
                          <a:effectLst/>
                          <a:latin typeface="Lucida Sans" charset="0"/>
                          <a:ea typeface="ＭＳ Ｐゴシック" charset="0"/>
                        </a:rPr>
                        <a:t>YELLOW</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8000"/>
                          </a:solidFill>
                          <a:effectLst/>
                          <a:latin typeface="Lucida Sans" charset="0"/>
                          <a:ea typeface="ＭＳ Ｐゴシック" charset="0"/>
                        </a:rPr>
                        <a:t>BLUE</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xmlns="" val="10002"/>
                  </a:ext>
                </a:extLst>
              </a:tr>
              <a:tr h="812800">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00FF00"/>
                          </a:solidFill>
                          <a:effectLst/>
                          <a:latin typeface="Lucida Sans" charset="0"/>
                          <a:ea typeface="ＭＳ Ｐゴシック" charset="0"/>
                        </a:rPr>
                        <a:t>BROWN</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8000"/>
                          </a:solidFill>
                          <a:effectLst/>
                          <a:latin typeface="Lucida Sans" charset="0"/>
                          <a:ea typeface="ＭＳ Ｐゴシック" charset="0"/>
                        </a:rPr>
                        <a:t>BROWN</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0000"/>
                          </a:solidFill>
                          <a:effectLst/>
                          <a:latin typeface="Lucida Sans" charset="0"/>
                          <a:ea typeface="ＭＳ Ｐゴシック" charset="0"/>
                        </a:rPr>
                        <a:t>BLUE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xmlns="" val="10003"/>
                  </a:ext>
                </a:extLst>
              </a:tr>
              <a:tr h="812800">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0000FF"/>
                          </a:solidFill>
                          <a:effectLst/>
                          <a:latin typeface="Lucida Sans" charset="0"/>
                          <a:ea typeface="ＭＳ Ｐゴシック" charset="0"/>
                        </a:rPr>
                        <a:t>YELLOW</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0000"/>
                          </a:solidFill>
                          <a:effectLst/>
                          <a:latin typeface="Lucida Sans" charset="0"/>
                          <a:ea typeface="ＭＳ Ｐゴシック" charset="0"/>
                        </a:rPr>
                        <a:t>GREEN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3D72A"/>
                        </a:buClr>
                        <a:buSzTx/>
                        <a:buFont typeface="Wingdings" charset="0"/>
                        <a:buNone/>
                        <a:tabLst/>
                      </a:pPr>
                      <a:r>
                        <a:rPr kumimoji="0" lang="en-US" sz="3600" b="1" i="0" u="none" strike="noStrike" cap="none" normalizeH="0" baseline="0" dirty="0">
                          <a:ln>
                            <a:noFill/>
                          </a:ln>
                          <a:solidFill>
                            <a:srgbClr val="FFFF00"/>
                          </a:solidFill>
                          <a:effectLst/>
                          <a:latin typeface="Lucida Sans" charset="0"/>
                          <a:ea typeface="ＭＳ Ｐゴシック" charset="0"/>
                        </a:rPr>
                        <a:t>RED</a:t>
                      </a:r>
                      <a:endParaRPr kumimoji="0" lang="en-US" sz="3600" b="1" i="0" u="none" strike="noStrike" cap="none" normalizeH="0" baseline="0" dirty="0">
                        <a:ln>
                          <a:noFill/>
                        </a:ln>
                        <a:solidFill>
                          <a:schemeClr val="bg1"/>
                        </a:solidFill>
                        <a:effectLst/>
                        <a:latin typeface="Lucida Sans"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xmlns="" val="10004"/>
                  </a:ext>
                </a:extLst>
              </a:tr>
            </a:tbl>
          </a:graphicData>
        </a:graphic>
      </p:graphicFrame>
      <p:sp>
        <p:nvSpPr>
          <p:cNvPr id="3" name="TextBox 2"/>
          <p:cNvSpPr txBox="1"/>
          <p:nvPr/>
        </p:nvSpPr>
        <p:spPr>
          <a:xfrm>
            <a:off x="6781800" y="152400"/>
            <a:ext cx="3777548" cy="369332"/>
          </a:xfrm>
          <a:prstGeom prst="rect">
            <a:avLst/>
          </a:prstGeom>
          <a:noFill/>
        </p:spPr>
        <p:txBody>
          <a:bodyPr wrap="square" rtlCol="0">
            <a:spAutoFit/>
          </a:bodyPr>
          <a:lstStyle/>
          <a:p>
            <a:pPr algn="r"/>
            <a:r>
              <a:rPr lang="en-US" dirty="0">
                <a:solidFill>
                  <a:schemeClr val="bg1">
                    <a:lumMod val="50000"/>
                  </a:schemeClr>
                </a:solidFill>
                <a:latin typeface="+mj-lt"/>
                <a:cs typeface="Century Gothic"/>
              </a:rPr>
              <a:t>John Ridley Stroop, 1935</a:t>
            </a:r>
          </a:p>
        </p:txBody>
      </p:sp>
      <p:sp>
        <p:nvSpPr>
          <p:cNvPr id="20" name="Rectangle 19"/>
          <p:cNvSpPr/>
          <p:nvPr/>
        </p:nvSpPr>
        <p:spPr>
          <a:xfrm>
            <a:off x="3048000" y="1524000"/>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95600" y="2286000"/>
            <a:ext cx="1801586"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283010" y="1502229"/>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283010" y="2286000"/>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895600" y="3124200"/>
            <a:ext cx="1801586"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895601" y="3962400"/>
            <a:ext cx="1801585"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743200" y="4724400"/>
            <a:ext cx="21336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029200" y="3962400"/>
            <a:ext cx="21336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029200" y="3124200"/>
            <a:ext cx="21336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257800" y="4724400"/>
            <a:ext cx="17526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391400" y="1524000"/>
            <a:ext cx="20574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389586" y="2293257"/>
            <a:ext cx="1934029"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514771" y="3124200"/>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514771" y="3962400"/>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514771" y="4775200"/>
            <a:ext cx="16002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62962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5400000">
            <a:off x="2804178" y="1295400"/>
            <a:ext cx="6248400" cy="4419600"/>
          </a:xfrm>
          <a:prstGeom prst="triangle">
            <a:avLst/>
          </a:prstGeom>
          <a:gradFill flip="none" rotWithShape="1">
            <a:gsLst>
              <a:gs pos="0">
                <a:schemeClr val="tx1"/>
              </a:gs>
              <a:gs pos="1000">
                <a:schemeClr val="tx2"/>
              </a:gs>
              <a:gs pos="4000">
                <a:srgbClr val="5E7DA4"/>
              </a:gs>
              <a:gs pos="10000">
                <a:srgbClr val="A1B3CA"/>
              </a:gs>
              <a:gs pos="2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Isosceles Triangle 18"/>
          <p:cNvSpPr/>
          <p:nvPr/>
        </p:nvSpPr>
        <p:spPr>
          <a:xfrm rot="5400000">
            <a:off x="4416380" y="1766263"/>
            <a:ext cx="4578440" cy="3505200"/>
          </a:xfrm>
          <a:prstGeom prst="triangle">
            <a:avLst/>
          </a:prstGeom>
          <a:gradFill flip="none" rotWithShape="1">
            <a:gsLst>
              <a:gs pos="0">
                <a:schemeClr val="tx1"/>
              </a:gs>
              <a:gs pos="1000">
                <a:schemeClr val="tx2"/>
              </a:gs>
              <a:gs pos="4000">
                <a:srgbClr val="5E7DA4"/>
              </a:gs>
              <a:gs pos="10000">
                <a:srgbClr val="A1B3CA"/>
              </a:gs>
              <a:gs pos="2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Isosceles Triangle 19"/>
          <p:cNvSpPr/>
          <p:nvPr/>
        </p:nvSpPr>
        <p:spPr>
          <a:xfrm rot="5400000">
            <a:off x="5875707" y="2414870"/>
            <a:ext cx="2922926" cy="2207986"/>
          </a:xfrm>
          <a:prstGeom prst="triangle">
            <a:avLst/>
          </a:prstGeom>
          <a:gradFill flip="none" rotWithShape="1">
            <a:gsLst>
              <a:gs pos="0">
                <a:schemeClr val="tx1"/>
              </a:gs>
              <a:gs pos="1000">
                <a:schemeClr val="tx2"/>
              </a:gs>
              <a:gs pos="4000">
                <a:srgbClr val="5E7DA4"/>
              </a:gs>
              <a:gs pos="10000">
                <a:srgbClr val="A1B3CA"/>
              </a:gs>
              <a:gs pos="2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Isosceles Triangle 20"/>
          <p:cNvSpPr/>
          <p:nvPr/>
        </p:nvSpPr>
        <p:spPr>
          <a:xfrm rot="5400000">
            <a:off x="7138052" y="2881450"/>
            <a:ext cx="1524000" cy="1234622"/>
          </a:xfrm>
          <a:prstGeom prst="triangle">
            <a:avLst/>
          </a:prstGeom>
          <a:gradFill flip="none" rotWithShape="1">
            <a:gsLst>
              <a:gs pos="0">
                <a:schemeClr val="tx1"/>
              </a:gs>
              <a:gs pos="1000">
                <a:schemeClr val="tx2"/>
              </a:gs>
              <a:gs pos="4000">
                <a:srgbClr val="5E7DA4"/>
              </a:gs>
              <a:gs pos="10000">
                <a:srgbClr val="A1B3CA"/>
              </a:gs>
              <a:gs pos="2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3902300" y="152400"/>
            <a:ext cx="1965101" cy="400110"/>
          </a:xfrm>
          <a:prstGeom prst="rect">
            <a:avLst/>
          </a:prstGeom>
          <a:noFill/>
        </p:spPr>
        <p:txBody>
          <a:bodyPr wrap="square" rtlCol="0" anchor="ctr">
            <a:spAutoFit/>
          </a:bodyPr>
          <a:lstStyle/>
          <a:p>
            <a:pPr algn="ctr"/>
            <a:r>
              <a:rPr lang="en-US" sz="2000" b="1" dirty="0">
                <a:solidFill>
                  <a:srgbClr val="C00000"/>
                </a:solidFill>
                <a:effectLst>
                  <a:outerShdw blurRad="38100" dist="38100" dir="2700000" algn="tl">
                    <a:srgbClr val="000000">
                      <a:alpha val="43137"/>
                    </a:srgbClr>
                  </a:outerShdw>
                </a:effectLst>
              </a:rPr>
              <a:t>Perceptions</a:t>
            </a:r>
          </a:p>
        </p:txBody>
      </p:sp>
      <p:sp>
        <p:nvSpPr>
          <p:cNvPr id="7" name="TextBox 6"/>
          <p:cNvSpPr txBox="1"/>
          <p:nvPr/>
        </p:nvSpPr>
        <p:spPr>
          <a:xfrm>
            <a:off x="5105400" y="895290"/>
            <a:ext cx="2057401" cy="400110"/>
          </a:xfrm>
          <a:prstGeom prst="rect">
            <a:avLst/>
          </a:prstGeom>
          <a:noFill/>
        </p:spPr>
        <p:txBody>
          <a:bodyPr wrap="square" rtlCol="0" anchor="ctr">
            <a:spAutoFit/>
          </a:bodyPr>
          <a:lstStyle/>
          <a:p>
            <a:pPr algn="ctr"/>
            <a:r>
              <a:rPr lang="en-US" sz="2000" b="1" dirty="0">
                <a:solidFill>
                  <a:srgbClr val="9BBB59"/>
                </a:solidFill>
                <a:effectLst>
                  <a:outerShdw blurRad="38100" dist="38100" dir="2700000" algn="tl">
                    <a:srgbClr val="000000">
                      <a:alpha val="43137"/>
                    </a:srgbClr>
                  </a:outerShdw>
                </a:effectLst>
              </a:rPr>
              <a:t>Interpretations</a:t>
            </a:r>
          </a:p>
        </p:txBody>
      </p:sp>
      <p:sp>
        <p:nvSpPr>
          <p:cNvPr id="8" name="TextBox 7"/>
          <p:cNvSpPr txBox="1"/>
          <p:nvPr/>
        </p:nvSpPr>
        <p:spPr>
          <a:xfrm>
            <a:off x="6231842" y="1676400"/>
            <a:ext cx="1845358" cy="400110"/>
          </a:xfrm>
          <a:prstGeom prst="rect">
            <a:avLst/>
          </a:prstGeom>
          <a:noFill/>
        </p:spPr>
        <p:txBody>
          <a:bodyPr wrap="square" rtlCol="0" anchor="ctr">
            <a:spAutoFit/>
          </a:bodyPr>
          <a:lstStyle/>
          <a:p>
            <a:pPr algn="ctr"/>
            <a:r>
              <a:rPr lang="en-US" sz="2000" b="1" dirty="0">
                <a:solidFill>
                  <a:srgbClr val="F79646"/>
                </a:solidFill>
                <a:effectLst>
                  <a:outerShdw blurRad="38100" dist="38100" dir="2700000" algn="tl">
                    <a:srgbClr val="000000">
                      <a:alpha val="43137"/>
                    </a:srgbClr>
                  </a:outerShdw>
                </a:effectLst>
              </a:rPr>
              <a:t>Preferences</a:t>
            </a:r>
          </a:p>
        </p:txBody>
      </p:sp>
      <p:sp>
        <p:nvSpPr>
          <p:cNvPr id="9" name="TextBox 8"/>
          <p:cNvSpPr txBox="1"/>
          <p:nvPr/>
        </p:nvSpPr>
        <p:spPr>
          <a:xfrm>
            <a:off x="7239000" y="2327577"/>
            <a:ext cx="2781232" cy="400110"/>
          </a:xfrm>
          <a:prstGeom prst="rect">
            <a:avLst/>
          </a:prstGeom>
          <a:noFill/>
        </p:spPr>
        <p:txBody>
          <a:bodyPr wrap="square" rtlCol="0" anchor="ctr">
            <a:spAutoFit/>
          </a:bodyPr>
          <a:lstStyle/>
          <a:p>
            <a:pPr algn="ctr"/>
            <a:r>
              <a:rPr lang="en-US" sz="2000" b="1" dirty="0">
                <a:solidFill>
                  <a:srgbClr val="4BACC6"/>
                </a:solidFill>
                <a:effectLst>
                  <a:outerShdw blurRad="38100" dist="38100" dir="2700000" algn="tl">
                    <a:srgbClr val="000000">
                      <a:alpha val="43137"/>
                    </a:srgbClr>
                  </a:outerShdw>
                </a:effectLst>
              </a:rPr>
              <a:t>Selective Attention</a:t>
            </a:r>
          </a:p>
        </p:txBody>
      </p:sp>
      <p:sp>
        <p:nvSpPr>
          <p:cNvPr id="10" name="Trapezoid 9"/>
          <p:cNvSpPr/>
          <p:nvPr/>
        </p:nvSpPr>
        <p:spPr>
          <a:xfrm rot="5400000">
            <a:off x="3786002" y="786000"/>
            <a:ext cx="3842774" cy="5471177"/>
          </a:xfrm>
          <a:prstGeom prst="trapezoid">
            <a:avLst>
              <a:gd name="adj" fmla="val 45191"/>
            </a:avLst>
          </a:prstGeom>
          <a:solidFill>
            <a:schemeClr val="accent4">
              <a:alpha val="4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64A2"/>
              </a:solidFill>
            </a:endParaRPr>
          </a:p>
        </p:txBody>
      </p:sp>
      <p:pic>
        <p:nvPicPr>
          <p:cNvPr id="15" name="Picture 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33378" y="2782888"/>
            <a:ext cx="2438400" cy="209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1734458" y="2667000"/>
            <a:ext cx="1694543" cy="1634490"/>
          </a:xfrm>
          <a:prstGeom prst="roundRect">
            <a:avLst/>
          </a:prstGeom>
          <a:solidFill>
            <a:schemeClr val="bg1"/>
          </a:solidFill>
          <a:effectLst>
            <a:outerShdw blurRad="50800" dist="38100" dir="2700000" algn="tl" rotWithShape="0">
              <a:prstClr val="black">
                <a:alpha val="40000"/>
              </a:prstClr>
            </a:outerShdw>
          </a:effectLst>
        </p:spPr>
        <p:txBody>
          <a:bodyPr wrap="square" rtlCol="0" anchor="ctr">
            <a:spAutoFit/>
          </a:bodyPr>
          <a:lstStyle/>
          <a:p>
            <a:pPr algn="ctr"/>
            <a:r>
              <a:rPr lang="en-US" b="1" dirty="0">
                <a:solidFill>
                  <a:srgbClr val="272453"/>
                </a:solidFill>
              </a:rPr>
              <a:t>11 million pieces of information at any one time</a:t>
            </a:r>
          </a:p>
        </p:txBody>
      </p:sp>
      <p:sp>
        <p:nvSpPr>
          <p:cNvPr id="35" name="TextBox 34"/>
          <p:cNvSpPr txBox="1"/>
          <p:nvPr/>
        </p:nvSpPr>
        <p:spPr>
          <a:xfrm>
            <a:off x="7885792" y="4998244"/>
            <a:ext cx="2385986" cy="1021556"/>
          </a:xfrm>
          <a:prstGeom prst="roundRect">
            <a:avLst/>
          </a:prstGeom>
          <a:solidFill>
            <a:schemeClr val="bg1"/>
          </a:solidFill>
          <a:effectLst>
            <a:outerShdw blurRad="50800" dist="38100" dir="2700000" algn="tl" rotWithShape="0">
              <a:prstClr val="black">
                <a:alpha val="40000"/>
              </a:prstClr>
            </a:outerShdw>
          </a:effectLst>
        </p:spPr>
        <p:txBody>
          <a:bodyPr wrap="square" rtlCol="0" anchor="ctr">
            <a:spAutoFit/>
          </a:bodyPr>
          <a:lstStyle/>
          <a:p>
            <a:pPr algn="ctr"/>
            <a:r>
              <a:rPr lang="en-US" b="1" dirty="0">
                <a:solidFill>
                  <a:srgbClr val="272453"/>
                </a:solidFill>
              </a:rPr>
              <a:t>40-50 pieces</a:t>
            </a:r>
          </a:p>
          <a:p>
            <a:pPr algn="ctr"/>
            <a:r>
              <a:rPr lang="en-US" b="1" dirty="0">
                <a:solidFill>
                  <a:srgbClr val="272453"/>
                </a:solidFill>
              </a:rPr>
              <a:t>of information get absorbed</a:t>
            </a:r>
          </a:p>
        </p:txBody>
      </p:sp>
      <p:sp>
        <p:nvSpPr>
          <p:cNvPr id="2" name="TextBox 1"/>
          <p:cNvSpPr txBox="1"/>
          <p:nvPr/>
        </p:nvSpPr>
        <p:spPr>
          <a:xfrm>
            <a:off x="6248401" y="172384"/>
            <a:ext cx="4310941" cy="938719"/>
          </a:xfrm>
          <a:prstGeom prst="rect">
            <a:avLst/>
          </a:prstGeom>
          <a:noFill/>
        </p:spPr>
        <p:txBody>
          <a:bodyPr wrap="square" rtlCol="0">
            <a:spAutoFit/>
          </a:bodyPr>
          <a:lstStyle/>
          <a:p>
            <a:pPr algn="r"/>
            <a:r>
              <a:rPr lang="en-US" sz="1100" dirty="0">
                <a:solidFill>
                  <a:schemeClr val="bg1">
                    <a:lumMod val="50000"/>
                  </a:schemeClr>
                </a:solidFill>
              </a:rPr>
              <a:t>Source: T. </a:t>
            </a:r>
            <a:r>
              <a:rPr lang="en-US" sz="1100" dirty="0" err="1">
                <a:solidFill>
                  <a:schemeClr val="bg1">
                    <a:lumMod val="50000"/>
                  </a:schemeClr>
                </a:solidFill>
              </a:rPr>
              <a:t>Norretranders</a:t>
            </a:r>
            <a:r>
              <a:rPr lang="en-US" sz="1100" dirty="0">
                <a:solidFill>
                  <a:schemeClr val="bg1">
                    <a:lumMod val="50000"/>
                  </a:schemeClr>
                </a:solidFill>
              </a:rPr>
              <a:t>, The User Illusion. Trans. J. Sydenham (New York: Viking, 1998), cited in Timothy Wilson, Strangers to Ourselves: Discovering the Adaptive Unconscious (Cambridge, Mass.: Belknap Press of Harvard University Press, 2002), 24.</a:t>
            </a:r>
          </a:p>
          <a:p>
            <a:pPr algn="r"/>
            <a:endParaRPr lang="en-US" sz="1100" dirty="0">
              <a:solidFill>
                <a:schemeClr val="bg1">
                  <a:lumMod val="50000"/>
                </a:schemeClr>
              </a:solidFill>
            </a:endParaRPr>
          </a:p>
        </p:txBody>
      </p:sp>
      <p:pic>
        <p:nvPicPr>
          <p:cNvPr id="16" name="Picture 1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67619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000"/>
                                        <p:tgtEl>
                                          <p:spTgt spid="10"/>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1000"/>
                                        <p:tgtEl>
                                          <p:spTgt spid="15"/>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childTnLst>
                          </p:cTn>
                        </p:par>
                        <p:par>
                          <p:cTn id="46" fill="hold">
                            <p:stCondLst>
                              <p:cond delay="0"/>
                            </p:stCondLst>
                            <p:childTnLst>
                              <p:par>
                                <p:cTn id="47" presetID="3" presetClass="emph" presetSubtype="2" fill="hold" grpId="1" nodeType="afterEffect">
                                  <p:stCondLst>
                                    <p:cond delay="0"/>
                                  </p:stCondLst>
                                  <p:childTnLst>
                                    <p:animClr clrSpc="rgb" dir="cw">
                                      <p:cBhvr override="childStyle">
                                        <p:cTn id="48" dur="2000" fill="hold"/>
                                        <p:tgtEl>
                                          <p:spTgt spid="35"/>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6" grpId="0"/>
      <p:bldP spid="7" grpId="0"/>
      <p:bldP spid="8" grpId="0"/>
      <p:bldP spid="9" grpId="0"/>
      <p:bldP spid="10" grpId="0" animBg="1"/>
      <p:bldP spid="11" grpId="0" animBg="1"/>
      <p:bldP spid="35" grpId="0" animBg="1"/>
      <p:bldP spid="35" grpId="1"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getting started"/>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131785" y="1419836"/>
            <a:ext cx="7928429" cy="36827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613589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8527" y="660967"/>
            <a:ext cx="2618170" cy="584776"/>
          </a:xfrm>
          <a:prstGeom prst="rect">
            <a:avLst/>
          </a:prstGeom>
          <a:noFill/>
        </p:spPr>
        <p:txBody>
          <a:bodyPr wrap="square" rtlCol="0">
            <a:spAutoFit/>
          </a:bodyPr>
          <a:lstStyle/>
          <a:p>
            <a:pPr algn="ctr"/>
            <a:r>
              <a:rPr lang="en-US" sz="3200" b="1" dirty="0">
                <a:solidFill>
                  <a:prstClr val="black"/>
                </a:solidFill>
                <a:cs typeface="Century Gothic"/>
              </a:rPr>
              <a:t>Height</a:t>
            </a:r>
          </a:p>
        </p:txBody>
      </p:sp>
      <p:sp>
        <p:nvSpPr>
          <p:cNvPr id="16" name="TextBox 15"/>
          <p:cNvSpPr txBox="1"/>
          <p:nvPr/>
        </p:nvSpPr>
        <p:spPr>
          <a:xfrm>
            <a:off x="4797341" y="647488"/>
            <a:ext cx="3430704" cy="584775"/>
          </a:xfrm>
          <a:prstGeom prst="rect">
            <a:avLst/>
          </a:prstGeom>
          <a:noFill/>
        </p:spPr>
        <p:txBody>
          <a:bodyPr wrap="square" rtlCol="0">
            <a:spAutoFit/>
          </a:bodyPr>
          <a:lstStyle/>
          <a:p>
            <a:pPr algn="ctr"/>
            <a:r>
              <a:rPr lang="en-US" sz="3200" b="1" dirty="0">
                <a:solidFill>
                  <a:prstClr val="black"/>
                </a:solidFill>
                <a:cs typeface="Century Gothic"/>
              </a:rPr>
              <a:t>Sexual Orientation</a:t>
            </a:r>
          </a:p>
        </p:txBody>
      </p:sp>
      <p:sp>
        <p:nvSpPr>
          <p:cNvPr id="17" name="TextBox 16"/>
          <p:cNvSpPr txBox="1"/>
          <p:nvPr/>
        </p:nvSpPr>
        <p:spPr>
          <a:xfrm>
            <a:off x="3392002" y="1467618"/>
            <a:ext cx="2810679" cy="584776"/>
          </a:xfrm>
          <a:prstGeom prst="rect">
            <a:avLst/>
          </a:prstGeom>
          <a:noFill/>
        </p:spPr>
        <p:txBody>
          <a:bodyPr wrap="square" rtlCol="0">
            <a:spAutoFit/>
          </a:bodyPr>
          <a:lstStyle/>
          <a:p>
            <a:pPr algn="ctr"/>
            <a:r>
              <a:rPr lang="en-US" sz="3200" b="1" dirty="0">
                <a:solidFill>
                  <a:prstClr val="black"/>
                </a:solidFill>
                <a:cs typeface="Century Gothic"/>
              </a:rPr>
              <a:t>Appearance</a:t>
            </a:r>
          </a:p>
        </p:txBody>
      </p:sp>
      <p:sp>
        <p:nvSpPr>
          <p:cNvPr id="18" name="TextBox 17"/>
          <p:cNvSpPr txBox="1"/>
          <p:nvPr/>
        </p:nvSpPr>
        <p:spPr>
          <a:xfrm>
            <a:off x="4496697" y="5128358"/>
            <a:ext cx="2618170" cy="584776"/>
          </a:xfrm>
          <a:prstGeom prst="rect">
            <a:avLst/>
          </a:prstGeom>
          <a:noFill/>
        </p:spPr>
        <p:txBody>
          <a:bodyPr wrap="square" rtlCol="0">
            <a:spAutoFit/>
          </a:bodyPr>
          <a:lstStyle/>
          <a:p>
            <a:pPr algn="ctr"/>
            <a:r>
              <a:rPr lang="en-US" sz="3200" b="1" dirty="0">
                <a:solidFill>
                  <a:prstClr val="black"/>
                </a:solidFill>
                <a:cs typeface="Century Gothic"/>
              </a:rPr>
              <a:t>Weight</a:t>
            </a:r>
          </a:p>
        </p:txBody>
      </p:sp>
      <p:sp>
        <p:nvSpPr>
          <p:cNvPr id="19" name="TextBox 18"/>
          <p:cNvSpPr txBox="1"/>
          <p:nvPr/>
        </p:nvSpPr>
        <p:spPr>
          <a:xfrm>
            <a:off x="2362200" y="4084982"/>
            <a:ext cx="2618170" cy="584776"/>
          </a:xfrm>
          <a:prstGeom prst="rect">
            <a:avLst/>
          </a:prstGeom>
          <a:noFill/>
        </p:spPr>
        <p:txBody>
          <a:bodyPr wrap="square" rtlCol="0">
            <a:spAutoFit/>
          </a:bodyPr>
          <a:lstStyle/>
          <a:p>
            <a:pPr algn="ctr"/>
            <a:r>
              <a:rPr lang="en-US" sz="3200" b="1" dirty="0">
                <a:solidFill>
                  <a:prstClr val="black"/>
                </a:solidFill>
                <a:cs typeface="Century Gothic"/>
              </a:rPr>
              <a:t>Accent</a:t>
            </a:r>
          </a:p>
        </p:txBody>
      </p:sp>
      <p:sp>
        <p:nvSpPr>
          <p:cNvPr id="20" name="TextBox 19"/>
          <p:cNvSpPr txBox="1"/>
          <p:nvPr/>
        </p:nvSpPr>
        <p:spPr>
          <a:xfrm>
            <a:off x="1719608" y="4887346"/>
            <a:ext cx="2618170" cy="584776"/>
          </a:xfrm>
          <a:prstGeom prst="rect">
            <a:avLst/>
          </a:prstGeom>
          <a:noFill/>
        </p:spPr>
        <p:txBody>
          <a:bodyPr wrap="square" rtlCol="0">
            <a:spAutoFit/>
          </a:bodyPr>
          <a:lstStyle/>
          <a:p>
            <a:pPr algn="ctr"/>
            <a:r>
              <a:rPr lang="en-US" sz="3200" b="1" dirty="0">
                <a:solidFill>
                  <a:prstClr val="black"/>
                </a:solidFill>
                <a:cs typeface="Century Gothic"/>
              </a:rPr>
              <a:t>Skin Tone</a:t>
            </a:r>
          </a:p>
        </p:txBody>
      </p:sp>
      <p:sp>
        <p:nvSpPr>
          <p:cNvPr id="21" name="TextBox 20"/>
          <p:cNvSpPr txBox="1"/>
          <p:nvPr/>
        </p:nvSpPr>
        <p:spPr>
          <a:xfrm>
            <a:off x="7162800" y="4191001"/>
            <a:ext cx="3291840" cy="584775"/>
          </a:xfrm>
          <a:prstGeom prst="rect">
            <a:avLst/>
          </a:prstGeom>
          <a:noFill/>
        </p:spPr>
        <p:txBody>
          <a:bodyPr wrap="square" rtlCol="0">
            <a:spAutoFit/>
          </a:bodyPr>
          <a:lstStyle/>
          <a:p>
            <a:pPr algn="ctr"/>
            <a:r>
              <a:rPr lang="en-US" sz="3200" b="1" dirty="0">
                <a:solidFill>
                  <a:prstClr val="black"/>
                </a:solidFill>
                <a:cs typeface="Century Gothic"/>
              </a:rPr>
              <a:t>Hand Dominance</a:t>
            </a:r>
          </a:p>
        </p:txBody>
      </p:sp>
      <p:sp>
        <p:nvSpPr>
          <p:cNvPr id="22" name="TextBox 21"/>
          <p:cNvSpPr txBox="1"/>
          <p:nvPr/>
        </p:nvSpPr>
        <p:spPr>
          <a:xfrm>
            <a:off x="1524000" y="2001408"/>
            <a:ext cx="2618170" cy="584776"/>
          </a:xfrm>
          <a:prstGeom prst="rect">
            <a:avLst/>
          </a:prstGeom>
          <a:noFill/>
        </p:spPr>
        <p:txBody>
          <a:bodyPr wrap="square" rtlCol="0">
            <a:spAutoFit/>
          </a:bodyPr>
          <a:lstStyle/>
          <a:p>
            <a:pPr algn="ctr"/>
            <a:r>
              <a:rPr lang="en-US" sz="3200" b="1" dirty="0">
                <a:solidFill>
                  <a:prstClr val="black"/>
                </a:solidFill>
                <a:cs typeface="Century Gothic"/>
              </a:rPr>
              <a:t>Race</a:t>
            </a:r>
          </a:p>
        </p:txBody>
      </p:sp>
      <p:sp>
        <p:nvSpPr>
          <p:cNvPr id="23" name="TextBox 22"/>
          <p:cNvSpPr txBox="1"/>
          <p:nvPr/>
        </p:nvSpPr>
        <p:spPr>
          <a:xfrm>
            <a:off x="8049830" y="2819400"/>
            <a:ext cx="2618170" cy="584776"/>
          </a:xfrm>
          <a:prstGeom prst="rect">
            <a:avLst/>
          </a:prstGeom>
          <a:noFill/>
        </p:spPr>
        <p:txBody>
          <a:bodyPr wrap="square" rtlCol="0">
            <a:spAutoFit/>
          </a:bodyPr>
          <a:lstStyle/>
          <a:p>
            <a:pPr algn="ctr"/>
            <a:r>
              <a:rPr lang="en-US" sz="3200" b="1" dirty="0">
                <a:solidFill>
                  <a:prstClr val="black"/>
                </a:solidFill>
                <a:cs typeface="Century Gothic"/>
              </a:rPr>
              <a:t>Gender</a:t>
            </a:r>
          </a:p>
        </p:txBody>
      </p:sp>
      <p:sp>
        <p:nvSpPr>
          <p:cNvPr id="24" name="TextBox 23"/>
          <p:cNvSpPr txBox="1"/>
          <p:nvPr/>
        </p:nvSpPr>
        <p:spPr>
          <a:xfrm>
            <a:off x="8049830" y="355099"/>
            <a:ext cx="2618170" cy="584776"/>
          </a:xfrm>
          <a:prstGeom prst="rect">
            <a:avLst/>
          </a:prstGeom>
          <a:noFill/>
        </p:spPr>
        <p:txBody>
          <a:bodyPr wrap="square" rtlCol="0">
            <a:spAutoFit/>
          </a:bodyPr>
          <a:lstStyle/>
          <a:p>
            <a:pPr algn="ctr"/>
            <a:r>
              <a:rPr lang="en-US" sz="3200" b="1" dirty="0">
                <a:solidFill>
                  <a:prstClr val="black"/>
                </a:solidFill>
                <a:cs typeface="Century Gothic"/>
              </a:rPr>
              <a:t>Name</a:t>
            </a:r>
          </a:p>
        </p:txBody>
      </p:sp>
      <p:sp>
        <p:nvSpPr>
          <p:cNvPr id="25" name="TextBox 24"/>
          <p:cNvSpPr txBox="1"/>
          <p:nvPr/>
        </p:nvSpPr>
        <p:spPr>
          <a:xfrm>
            <a:off x="7772400" y="5181600"/>
            <a:ext cx="2618170" cy="584776"/>
          </a:xfrm>
          <a:prstGeom prst="rect">
            <a:avLst/>
          </a:prstGeom>
          <a:noFill/>
        </p:spPr>
        <p:txBody>
          <a:bodyPr wrap="square" rtlCol="0">
            <a:spAutoFit/>
          </a:bodyPr>
          <a:lstStyle/>
          <a:p>
            <a:pPr algn="ctr"/>
            <a:r>
              <a:rPr lang="en-US" sz="3200" b="1" dirty="0">
                <a:solidFill>
                  <a:prstClr val="black"/>
                </a:solidFill>
                <a:cs typeface="Century Gothic"/>
              </a:rPr>
              <a:t>Religion</a:t>
            </a:r>
          </a:p>
        </p:txBody>
      </p:sp>
      <p:sp>
        <p:nvSpPr>
          <p:cNvPr id="26" name="TextBox 25"/>
          <p:cNvSpPr txBox="1"/>
          <p:nvPr/>
        </p:nvSpPr>
        <p:spPr>
          <a:xfrm>
            <a:off x="1508760" y="3159442"/>
            <a:ext cx="2618170" cy="584776"/>
          </a:xfrm>
          <a:prstGeom prst="rect">
            <a:avLst/>
          </a:prstGeom>
          <a:noFill/>
        </p:spPr>
        <p:txBody>
          <a:bodyPr wrap="square" rtlCol="0">
            <a:spAutoFit/>
          </a:bodyPr>
          <a:lstStyle/>
          <a:p>
            <a:pPr algn="ctr"/>
            <a:r>
              <a:rPr lang="en-US" sz="3200" b="1" dirty="0">
                <a:solidFill>
                  <a:prstClr val="black"/>
                </a:solidFill>
                <a:cs typeface="Century Gothic"/>
              </a:rPr>
              <a:t>Disability</a:t>
            </a:r>
          </a:p>
        </p:txBody>
      </p:sp>
      <p:sp>
        <p:nvSpPr>
          <p:cNvPr id="3" name="TextBox 2"/>
          <p:cNvSpPr txBox="1"/>
          <p:nvPr/>
        </p:nvSpPr>
        <p:spPr>
          <a:xfrm>
            <a:off x="4452532" y="2362200"/>
            <a:ext cx="3286936" cy="2308324"/>
          </a:xfrm>
          <a:prstGeom prst="rect">
            <a:avLst/>
          </a:prstGeom>
          <a:noFill/>
        </p:spPr>
        <p:txBody>
          <a:bodyPr wrap="square" rtlCol="0">
            <a:spAutoFit/>
          </a:bodyPr>
          <a:lstStyle/>
          <a:p>
            <a:pPr algn="ctr"/>
            <a:r>
              <a:rPr lang="en-US" sz="4800" b="1" dirty="0">
                <a:solidFill>
                  <a:srgbClr val="272453"/>
                </a:solidFill>
                <a:cs typeface="Century Gothic"/>
              </a:rPr>
              <a:t>Which biases are ours?</a:t>
            </a:r>
          </a:p>
        </p:txBody>
      </p:sp>
      <p:sp>
        <p:nvSpPr>
          <p:cNvPr id="15" name="TextBox 14"/>
          <p:cNvSpPr txBox="1"/>
          <p:nvPr/>
        </p:nvSpPr>
        <p:spPr>
          <a:xfrm>
            <a:off x="2019694" y="5906982"/>
            <a:ext cx="3801328" cy="584775"/>
          </a:xfrm>
          <a:prstGeom prst="rect">
            <a:avLst/>
          </a:prstGeom>
          <a:noFill/>
        </p:spPr>
        <p:txBody>
          <a:bodyPr wrap="square" rtlCol="0">
            <a:spAutoFit/>
          </a:bodyPr>
          <a:lstStyle/>
          <a:p>
            <a:pPr algn="ctr"/>
            <a:r>
              <a:rPr lang="en-US" sz="3200" b="1" dirty="0">
                <a:solidFill>
                  <a:prstClr val="black"/>
                </a:solidFill>
                <a:cs typeface="Century Gothic"/>
              </a:rPr>
              <a:t>Communication Style</a:t>
            </a:r>
          </a:p>
        </p:txBody>
      </p:sp>
      <p:sp>
        <p:nvSpPr>
          <p:cNvPr id="27" name="TextBox 26"/>
          <p:cNvSpPr txBox="1"/>
          <p:nvPr/>
        </p:nvSpPr>
        <p:spPr>
          <a:xfrm>
            <a:off x="6615019" y="6068221"/>
            <a:ext cx="2618170" cy="584776"/>
          </a:xfrm>
          <a:prstGeom prst="rect">
            <a:avLst/>
          </a:prstGeom>
          <a:noFill/>
        </p:spPr>
        <p:txBody>
          <a:bodyPr wrap="square" rtlCol="0">
            <a:spAutoFit/>
          </a:bodyPr>
          <a:lstStyle/>
          <a:p>
            <a:pPr algn="ctr"/>
            <a:r>
              <a:rPr lang="en-US" sz="3200" b="1" dirty="0">
                <a:solidFill>
                  <a:prstClr val="black"/>
                </a:solidFill>
                <a:cs typeface="Century Gothic"/>
              </a:rPr>
              <a:t>Age</a:t>
            </a:r>
          </a:p>
        </p:txBody>
      </p:sp>
      <p:sp>
        <p:nvSpPr>
          <p:cNvPr id="28" name="TextBox 27"/>
          <p:cNvSpPr txBox="1"/>
          <p:nvPr/>
        </p:nvSpPr>
        <p:spPr>
          <a:xfrm>
            <a:off x="7467600" y="1472949"/>
            <a:ext cx="2618170" cy="584776"/>
          </a:xfrm>
          <a:prstGeom prst="rect">
            <a:avLst/>
          </a:prstGeom>
          <a:noFill/>
        </p:spPr>
        <p:txBody>
          <a:bodyPr wrap="square" rtlCol="0">
            <a:spAutoFit/>
          </a:bodyPr>
          <a:lstStyle/>
          <a:p>
            <a:pPr algn="ctr"/>
            <a:r>
              <a:rPr lang="en-US" sz="3200" b="1" dirty="0">
                <a:solidFill>
                  <a:prstClr val="black"/>
                </a:solidFill>
                <a:cs typeface="Century Gothic"/>
              </a:rPr>
              <a:t>Education</a:t>
            </a:r>
          </a:p>
        </p:txBody>
      </p:sp>
      <p:pic>
        <p:nvPicPr>
          <p:cNvPr id="29" name="Picture 2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9763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500" fill="hold"/>
                                        <p:tgtEl>
                                          <p:spTgt spid="27"/>
                                        </p:tgtEl>
                                        <p:attrNameLst>
                                          <p:attrName>ppt_w</p:attrName>
                                        </p:attrNameLst>
                                      </p:cBhvr>
                                      <p:tavLst>
                                        <p:tav tm="0">
                                          <p:val>
                                            <p:fltVal val="0"/>
                                          </p:val>
                                        </p:tav>
                                        <p:tav tm="100000">
                                          <p:val>
                                            <p:strVal val="#ppt_w"/>
                                          </p:val>
                                        </p:tav>
                                      </p:tavLst>
                                    </p:anim>
                                    <p:anim calcmode="lin" valueType="num">
                                      <p:cBhvr>
                                        <p:cTn id="60" dur="500" fill="hold"/>
                                        <p:tgtEl>
                                          <p:spTgt spid="27"/>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p:cTn id="69" dur="500" fill="hold"/>
                                        <p:tgtEl>
                                          <p:spTgt spid="3"/>
                                        </p:tgtEl>
                                        <p:attrNameLst>
                                          <p:attrName>ppt_w</p:attrName>
                                        </p:attrNameLst>
                                      </p:cBhvr>
                                      <p:tavLst>
                                        <p:tav tm="0">
                                          <p:val>
                                            <p:fltVal val="0"/>
                                          </p:val>
                                        </p:tav>
                                        <p:tav tm="100000">
                                          <p:val>
                                            <p:strVal val="#ppt_w"/>
                                          </p:val>
                                        </p:tav>
                                      </p:tavLst>
                                    </p:anim>
                                    <p:anim calcmode="lin" valueType="num">
                                      <p:cBhvr>
                                        <p:cTn id="7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8" grpId="0"/>
      <p:bldP spid="19" grpId="0"/>
      <p:bldP spid="20" grpId="0"/>
      <p:bldP spid="21" grpId="0"/>
      <p:bldP spid="22" grpId="0"/>
      <p:bldP spid="23" grpId="0"/>
      <p:bldP spid="24" grpId="0"/>
      <p:bldP spid="25" grpId="0"/>
      <p:bldP spid="26" grpId="0"/>
      <p:bldP spid="3" grpId="0"/>
      <p:bldP spid="15" grpId="0"/>
      <p:bldP spid="27"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65125"/>
            <a:ext cx="10515600" cy="1325563"/>
          </a:xfrm>
        </p:spPr>
        <p:txBody>
          <a:bodyPr>
            <a:normAutofit/>
          </a:bodyPr>
          <a:lstStyle/>
          <a:p>
            <a:r>
              <a:rPr lang="en-US" sz="4000" dirty="0">
                <a:latin typeface="+mn-lt"/>
              </a:rPr>
              <a:t>A Network of Relationships</a:t>
            </a:r>
          </a:p>
        </p:txBody>
      </p:sp>
      <p:sp>
        <p:nvSpPr>
          <p:cNvPr id="6" name="Content Placeholder 5"/>
          <p:cNvSpPr>
            <a:spLocks noGrp="1"/>
          </p:cNvSpPr>
          <p:nvPr>
            <p:ph sz="half" idx="1"/>
          </p:nvPr>
        </p:nvSpPr>
        <p:spPr/>
        <p:txBody>
          <a:bodyPr>
            <a:noAutofit/>
          </a:bodyPr>
          <a:lstStyle/>
          <a:p>
            <a:r>
              <a:rPr lang="en-US" sz="3200" dirty="0"/>
              <a:t>Patient to Provider</a:t>
            </a:r>
          </a:p>
          <a:p>
            <a:r>
              <a:rPr lang="en-US" sz="3200" dirty="0" smtClean="0"/>
              <a:t>Nurse to Patient</a:t>
            </a:r>
            <a:endParaRPr lang="en-US" sz="3200" dirty="0"/>
          </a:p>
          <a:p>
            <a:r>
              <a:rPr lang="en-US" sz="3200" dirty="0"/>
              <a:t>Faculty to </a:t>
            </a:r>
            <a:r>
              <a:rPr lang="en-US" sz="3200" dirty="0" smtClean="0"/>
              <a:t>Learner</a:t>
            </a:r>
            <a:endParaRPr lang="en-US" sz="3200" dirty="0"/>
          </a:p>
          <a:p>
            <a:r>
              <a:rPr lang="en-US" sz="3200" dirty="0"/>
              <a:t>Provider to Provider</a:t>
            </a:r>
          </a:p>
          <a:p>
            <a:r>
              <a:rPr lang="en-US" sz="3200" dirty="0"/>
              <a:t>Administration to </a:t>
            </a:r>
            <a:r>
              <a:rPr lang="en-US" sz="3200" dirty="0" smtClean="0"/>
              <a:t>Provider</a:t>
            </a:r>
          </a:p>
          <a:p>
            <a:r>
              <a:rPr lang="en-US" sz="3200" dirty="0" smtClean="0"/>
              <a:t>Nurse to Provider</a:t>
            </a:r>
            <a:endParaRPr lang="en-US" sz="3200" dirty="0"/>
          </a:p>
        </p:txBody>
      </p:sp>
      <p:pic>
        <p:nvPicPr>
          <p:cNvPr id="3" name="Content Placeholder 2"/>
          <p:cNvPicPr>
            <a:picLocks noGrp="1" noChangeAspect="1"/>
          </p:cNvPicPr>
          <p:nvPr>
            <p:ph sz="half" idx="2"/>
          </p:nvPr>
        </p:nvPicPr>
        <p:blipFill>
          <a:blip r:embed="rId3"/>
          <a:stretch>
            <a:fillRect/>
          </a:stretch>
        </p:blipFill>
        <p:spPr>
          <a:xfrm>
            <a:off x="5994400" y="1690688"/>
            <a:ext cx="5010925" cy="3334543"/>
          </a:xfrm>
          <a:prstGeom prst="rect">
            <a:avLst/>
          </a:prstGeom>
        </p:spPr>
      </p:pic>
    </p:spTree>
    <p:extLst>
      <p:ext uri="{BB962C8B-B14F-4D97-AF65-F5344CB8AC3E}">
        <p14:creationId xmlns:p14="http://schemas.microsoft.com/office/powerpoint/2010/main" xmlns="" val="20651747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454400" y="227806"/>
            <a:ext cx="5080000" cy="1600200"/>
          </a:xfrm>
          <a:prstGeom prst="rect">
            <a:avLst/>
          </a:prstGeom>
        </p:spPr>
      </p:pic>
      <p:sp>
        <p:nvSpPr>
          <p:cNvPr id="3" name="Content Placeholder 2"/>
          <p:cNvSpPr>
            <a:spLocks noGrp="1"/>
          </p:cNvSpPr>
          <p:nvPr>
            <p:ph sz="half" idx="1"/>
          </p:nvPr>
        </p:nvSpPr>
        <p:spPr>
          <a:xfrm>
            <a:off x="609600" y="1600202"/>
            <a:ext cx="10744200" cy="4525963"/>
          </a:xfrm>
        </p:spPr>
        <p:txBody>
          <a:bodyPr>
            <a:normAutofit/>
          </a:bodyPr>
          <a:lstStyle/>
          <a:p>
            <a:endParaRPr lang="en-US" sz="4400" b="1" dirty="0" smtClean="0"/>
          </a:p>
          <a:p>
            <a:r>
              <a:rPr lang="en-US" sz="4400" b="1" dirty="0" smtClean="0"/>
              <a:t>Dr</a:t>
            </a:r>
            <a:r>
              <a:rPr lang="en-US" sz="4400" b="1" dirty="0"/>
              <a:t>. Paid Less: An Old Title Still Fits Female Physicians</a:t>
            </a:r>
            <a:endParaRPr lang="en-US" sz="4400" dirty="0"/>
          </a:p>
          <a:p>
            <a:r>
              <a:rPr lang="en-US" sz="4400" b="1" dirty="0"/>
              <a:t>Women make $20,000 less annually than comparable male physicians.</a:t>
            </a:r>
            <a:endParaRPr lang="en-US" sz="4400" dirty="0"/>
          </a:p>
          <a:p>
            <a:endParaRPr lang="en-US" sz="4400" dirty="0"/>
          </a:p>
        </p:txBody>
      </p:sp>
      <p:sp>
        <p:nvSpPr>
          <p:cNvPr id="9" name="TextBox 8"/>
          <p:cNvSpPr txBox="1"/>
          <p:nvPr/>
        </p:nvSpPr>
        <p:spPr>
          <a:xfrm>
            <a:off x="197224" y="5970492"/>
            <a:ext cx="9663951" cy="646331"/>
          </a:xfrm>
          <a:prstGeom prst="rect">
            <a:avLst/>
          </a:prstGeom>
          <a:noFill/>
        </p:spPr>
        <p:txBody>
          <a:bodyPr wrap="square" rtlCol="0">
            <a:spAutoFit/>
          </a:bodyPr>
          <a:lstStyle/>
          <a:p>
            <a:r>
              <a:rPr lang="en-US" dirty="0"/>
              <a:t>Jena AB, </a:t>
            </a:r>
            <a:r>
              <a:rPr lang="en-US" dirty="0" err="1"/>
              <a:t>Olenski</a:t>
            </a:r>
            <a:r>
              <a:rPr lang="en-US" dirty="0"/>
              <a:t> AR, Blumenthal DM. Sex Differences in Physician Salary in US Public Medical Schools. </a:t>
            </a:r>
            <a:endParaRPr lang="en-US" dirty="0" smtClean="0"/>
          </a:p>
          <a:p>
            <a:r>
              <a:rPr lang="en-US" i="1" dirty="0" smtClean="0"/>
              <a:t>JAMA </a:t>
            </a:r>
            <a:r>
              <a:rPr lang="en-US" i="1" dirty="0"/>
              <a:t>Intern Med.</a:t>
            </a:r>
            <a:r>
              <a:rPr lang="en-US" dirty="0"/>
              <a:t> 2016;176(9):1294–1304. doi:10.1001/jamainternmed.2016.3284</a:t>
            </a:r>
          </a:p>
        </p:txBody>
      </p:sp>
    </p:spTree>
    <p:extLst>
      <p:ext uri="{BB962C8B-B14F-4D97-AF65-F5344CB8AC3E}">
        <p14:creationId xmlns:p14="http://schemas.microsoft.com/office/powerpoint/2010/main" xmlns="" val="9691196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mn-lt"/>
              </a:rPr>
              <a:t>Gender bias towards EM residents?</a:t>
            </a:r>
            <a:endParaRPr lang="en-US" sz="4800" b="1" dirty="0">
              <a:latin typeface="+mn-lt"/>
            </a:endParaRPr>
          </a:p>
        </p:txBody>
      </p:sp>
      <p:sp>
        <p:nvSpPr>
          <p:cNvPr id="3" name="Content Placeholder 2"/>
          <p:cNvSpPr>
            <a:spLocks noGrp="1"/>
          </p:cNvSpPr>
          <p:nvPr>
            <p:ph idx="1"/>
          </p:nvPr>
        </p:nvSpPr>
        <p:spPr>
          <a:xfrm>
            <a:off x="838200" y="2202134"/>
            <a:ext cx="10515600" cy="4351338"/>
          </a:xfrm>
        </p:spPr>
        <p:txBody>
          <a:bodyPr>
            <a:normAutofit/>
          </a:bodyPr>
          <a:lstStyle/>
          <a:p>
            <a:pPr marL="0" indent="0" algn="ctr">
              <a:buNone/>
            </a:pPr>
            <a:r>
              <a:rPr lang="en-US" sz="4000" b="1" dirty="0" smtClean="0"/>
              <a:t>Comparison of male </a:t>
            </a:r>
            <a:r>
              <a:rPr lang="en-US" sz="4000" b="1" dirty="0"/>
              <a:t>vs female resident milestone evaluations by </a:t>
            </a:r>
            <a:r>
              <a:rPr lang="en-US" sz="4000" b="1" dirty="0" smtClean="0"/>
              <a:t>faculty during </a:t>
            </a:r>
            <a:r>
              <a:rPr lang="en-US" sz="4000" b="1" dirty="0"/>
              <a:t>emergency medicine residency </a:t>
            </a:r>
            <a:r>
              <a:rPr lang="en-US" sz="4000" b="1" dirty="0" smtClean="0"/>
              <a:t>training</a:t>
            </a:r>
            <a:endParaRPr lang="en-US" sz="4000" b="1" dirty="0"/>
          </a:p>
        </p:txBody>
      </p:sp>
      <p:sp>
        <p:nvSpPr>
          <p:cNvPr id="4" name="TextBox 3"/>
          <p:cNvSpPr txBox="1"/>
          <p:nvPr/>
        </p:nvSpPr>
        <p:spPr>
          <a:xfrm>
            <a:off x="394446" y="5883836"/>
            <a:ext cx="9538448" cy="923330"/>
          </a:xfrm>
          <a:prstGeom prst="rect">
            <a:avLst/>
          </a:prstGeom>
          <a:noFill/>
        </p:spPr>
        <p:txBody>
          <a:bodyPr wrap="square" rtlCol="0">
            <a:spAutoFit/>
          </a:bodyPr>
          <a:lstStyle/>
          <a:p>
            <a:r>
              <a:rPr lang="en-US" dirty="0" err="1"/>
              <a:t>Dayal</a:t>
            </a:r>
            <a:r>
              <a:rPr lang="en-US" dirty="0"/>
              <a:t> A, O’Connor DM, </a:t>
            </a:r>
            <a:r>
              <a:rPr lang="en-US" dirty="0" err="1"/>
              <a:t>Qadri</a:t>
            </a:r>
            <a:r>
              <a:rPr lang="en-US" dirty="0"/>
              <a:t> U, et al. Comparison of male vs female resident milestone evaluations by faculty during emergency medicine residency training. JAMA Intern Med. 2017;177(5):651–657.</a:t>
            </a:r>
          </a:p>
          <a:p>
            <a:endParaRPr lang="en-US" dirty="0"/>
          </a:p>
        </p:txBody>
      </p:sp>
      <p:pic>
        <p:nvPicPr>
          <p:cNvPr id="5" name="Picture 4"/>
          <p:cNvPicPr>
            <a:picLocks noChangeAspect="1"/>
          </p:cNvPicPr>
          <p:nvPr/>
        </p:nvPicPr>
        <p:blipFill>
          <a:blip r:embed="rId3"/>
          <a:stretch>
            <a:fillRect/>
          </a:stretch>
        </p:blipFill>
        <p:spPr>
          <a:xfrm>
            <a:off x="3316942" y="1440060"/>
            <a:ext cx="5593976" cy="4190082"/>
          </a:xfrm>
          <a:prstGeom prst="rect">
            <a:avLst/>
          </a:prstGeom>
        </p:spPr>
      </p:pic>
    </p:spTree>
    <p:extLst>
      <p:ext uri="{BB962C8B-B14F-4D97-AF65-F5344CB8AC3E}">
        <p14:creationId xmlns:p14="http://schemas.microsoft.com/office/powerpoint/2010/main" xmlns="" val="177898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7666"/>
            <a:ext cx="10515600" cy="1325563"/>
          </a:xfrm>
        </p:spPr>
        <p:txBody>
          <a:bodyPr/>
          <a:lstStyle/>
          <a:p>
            <a:r>
              <a:rPr lang="en-US" b="1" dirty="0" smtClean="0">
                <a:latin typeface="+mn-lt"/>
              </a:rPr>
              <a:t>Nursing Evaluations</a:t>
            </a:r>
            <a:endParaRPr lang="en-US" b="1" dirty="0">
              <a:latin typeface="+mn-lt"/>
            </a:endParaRPr>
          </a:p>
        </p:txBody>
      </p:sp>
      <p:sp>
        <p:nvSpPr>
          <p:cNvPr id="3" name="Content Placeholder 2"/>
          <p:cNvSpPr>
            <a:spLocks noGrp="1"/>
          </p:cNvSpPr>
          <p:nvPr>
            <p:ph idx="1"/>
          </p:nvPr>
        </p:nvSpPr>
        <p:spPr>
          <a:xfrm>
            <a:off x="1860177" y="1613229"/>
            <a:ext cx="10515600" cy="4351338"/>
          </a:xfrm>
        </p:spPr>
        <p:txBody>
          <a:bodyPr/>
          <a:lstStyle/>
          <a:p>
            <a:endParaRPr lang="en-US" dirty="0" smtClean="0"/>
          </a:p>
          <a:p>
            <a:r>
              <a:rPr lang="en-US" sz="3600" dirty="0" smtClean="0"/>
              <a:t>Standout</a:t>
            </a:r>
          </a:p>
          <a:p>
            <a:r>
              <a:rPr lang="en-US" sz="3600" dirty="0" smtClean="0"/>
              <a:t>Ability</a:t>
            </a:r>
          </a:p>
          <a:p>
            <a:r>
              <a:rPr lang="en-US" sz="3600" dirty="0" smtClean="0"/>
              <a:t>Grindstone</a:t>
            </a:r>
          </a:p>
          <a:p>
            <a:r>
              <a:rPr lang="en-US" sz="3600" dirty="0" smtClean="0"/>
              <a:t>Interpersonal</a:t>
            </a:r>
            <a:endParaRPr lang="en-US" sz="3600" dirty="0"/>
          </a:p>
        </p:txBody>
      </p:sp>
      <p:pic>
        <p:nvPicPr>
          <p:cNvPr id="4" name="Picture 3"/>
          <p:cNvPicPr>
            <a:picLocks noChangeAspect="1"/>
          </p:cNvPicPr>
          <p:nvPr/>
        </p:nvPicPr>
        <p:blipFill>
          <a:blip r:embed="rId3"/>
          <a:stretch>
            <a:fillRect/>
          </a:stretch>
        </p:blipFill>
        <p:spPr>
          <a:xfrm>
            <a:off x="6785162" y="1359461"/>
            <a:ext cx="4384862" cy="4605106"/>
          </a:xfrm>
          <a:prstGeom prst="rect">
            <a:avLst/>
          </a:prstGeom>
        </p:spPr>
      </p:pic>
      <p:sp>
        <p:nvSpPr>
          <p:cNvPr id="5" name="TextBox 4"/>
          <p:cNvSpPr txBox="1"/>
          <p:nvPr/>
        </p:nvSpPr>
        <p:spPr>
          <a:xfrm>
            <a:off x="573741" y="5964567"/>
            <a:ext cx="9000565" cy="646331"/>
          </a:xfrm>
          <a:prstGeom prst="rect">
            <a:avLst/>
          </a:prstGeom>
          <a:noFill/>
        </p:spPr>
        <p:txBody>
          <a:bodyPr wrap="square" rtlCol="0">
            <a:spAutoFit/>
          </a:bodyPr>
          <a:lstStyle/>
          <a:p>
            <a:r>
              <a:rPr lang="en-US" dirty="0" err="1" smtClean="0"/>
              <a:t>Brucker</a:t>
            </a:r>
            <a:r>
              <a:rPr lang="en-US" dirty="0" smtClean="0"/>
              <a:t> K, Whitaker N, Morgan Z, Pettit K, </a:t>
            </a:r>
            <a:r>
              <a:rPr lang="en-US" dirty="0" err="1" smtClean="0"/>
              <a:t>Thinnes</a:t>
            </a:r>
            <a:r>
              <a:rPr lang="en-US" dirty="0" smtClean="0"/>
              <a:t> E, Banta A, Palmer M. “Gender bias in nursing evaluations of Emergency Medicine residents</a:t>
            </a:r>
            <a:endParaRPr lang="en-US" dirty="0"/>
          </a:p>
        </p:txBody>
      </p:sp>
    </p:spTree>
    <p:extLst>
      <p:ext uri="{BB962C8B-B14F-4D97-AF65-F5344CB8AC3E}">
        <p14:creationId xmlns:p14="http://schemas.microsoft.com/office/powerpoint/2010/main" xmlns="" val="166367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2" end="2"/>
                                            </p:txEl>
                                          </p:spTgt>
                                        </p:tgtEl>
                                      </p:cBhvr>
                                      <p:by x="250000" y="250000"/>
                                    </p:animScale>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3" end="3"/>
                                            </p:txEl>
                                          </p:spTgt>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Faculty Evaluations</a:t>
            </a:r>
            <a:endParaRPr lang="en-US" b="1" dirty="0">
              <a:latin typeface="+mn-lt"/>
            </a:endParaRPr>
          </a:p>
        </p:txBody>
      </p:sp>
      <p:sp>
        <p:nvSpPr>
          <p:cNvPr id="8" name="Content Placeholder 2"/>
          <p:cNvSpPr>
            <a:spLocks noGrp="1"/>
          </p:cNvSpPr>
          <p:nvPr>
            <p:ph idx="1"/>
          </p:nvPr>
        </p:nvSpPr>
        <p:spPr>
          <a:xfrm>
            <a:off x="1860177" y="1613229"/>
            <a:ext cx="10515600" cy="4351338"/>
          </a:xfrm>
        </p:spPr>
        <p:txBody>
          <a:bodyPr/>
          <a:lstStyle/>
          <a:p>
            <a:endParaRPr lang="en-US" dirty="0" smtClean="0"/>
          </a:p>
          <a:p>
            <a:r>
              <a:rPr lang="en-US" sz="3600" dirty="0" smtClean="0"/>
              <a:t>Standout</a:t>
            </a:r>
          </a:p>
          <a:p>
            <a:r>
              <a:rPr lang="en-US" sz="3600" dirty="0" smtClean="0"/>
              <a:t>Ability</a:t>
            </a:r>
          </a:p>
          <a:p>
            <a:r>
              <a:rPr lang="en-US" sz="3600" dirty="0" smtClean="0"/>
              <a:t>Grindstone</a:t>
            </a:r>
          </a:p>
          <a:p>
            <a:r>
              <a:rPr lang="en-US" sz="3600" dirty="0" smtClean="0"/>
              <a:t>Interpersonal</a:t>
            </a:r>
            <a:endParaRPr lang="en-US" sz="3600" dirty="0"/>
          </a:p>
        </p:txBody>
      </p:sp>
      <p:sp>
        <p:nvSpPr>
          <p:cNvPr id="4" name="TextBox 3"/>
          <p:cNvSpPr txBox="1"/>
          <p:nvPr/>
        </p:nvSpPr>
        <p:spPr>
          <a:xfrm>
            <a:off x="555811" y="6257367"/>
            <a:ext cx="9054353" cy="584775"/>
          </a:xfrm>
          <a:prstGeom prst="rect">
            <a:avLst/>
          </a:prstGeom>
          <a:noFill/>
        </p:spPr>
        <p:txBody>
          <a:bodyPr wrap="square" rtlCol="0">
            <a:spAutoFit/>
          </a:bodyPr>
          <a:lstStyle/>
          <a:p>
            <a:r>
              <a:rPr lang="en-US" sz="1600" dirty="0" smtClean="0"/>
              <a:t>Pettit K, Morgan Z, </a:t>
            </a:r>
            <a:r>
              <a:rPr lang="en-US" sz="1600" dirty="0" err="1" smtClean="0"/>
              <a:t>Lommel</a:t>
            </a:r>
            <a:r>
              <a:rPr lang="en-US" sz="1600" dirty="0" smtClean="0"/>
              <a:t> J, Banta A, Palmer M, </a:t>
            </a:r>
            <a:r>
              <a:rPr lang="en-US" sz="1600" dirty="0" err="1" smtClean="0"/>
              <a:t>Besinger</a:t>
            </a:r>
            <a:r>
              <a:rPr lang="en-US" sz="1600" dirty="0" smtClean="0"/>
              <a:t> B. “Gender Bias in Faculty Evaluations of Emergency Medicine Residents</a:t>
            </a:r>
            <a:endParaRPr lang="en-US" sz="1600" dirty="0"/>
          </a:p>
        </p:txBody>
      </p:sp>
      <p:pic>
        <p:nvPicPr>
          <p:cNvPr id="9" name="Picture 8"/>
          <p:cNvPicPr>
            <a:picLocks noChangeAspect="1"/>
          </p:cNvPicPr>
          <p:nvPr/>
        </p:nvPicPr>
        <p:blipFill>
          <a:blip r:embed="rId3"/>
          <a:stretch>
            <a:fillRect/>
          </a:stretch>
        </p:blipFill>
        <p:spPr>
          <a:xfrm>
            <a:off x="6920904" y="1320429"/>
            <a:ext cx="4432896" cy="4566073"/>
          </a:xfrm>
          <a:prstGeom prst="rect">
            <a:avLst/>
          </a:prstGeom>
        </p:spPr>
      </p:pic>
    </p:spTree>
    <p:extLst>
      <p:ext uri="{BB962C8B-B14F-4D97-AF65-F5344CB8AC3E}">
        <p14:creationId xmlns:p14="http://schemas.microsoft.com/office/powerpoint/2010/main" xmlns="" val="107448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xEl>
                                              <p:pRg st="4" end="4"/>
                                            </p:txEl>
                                          </p:spTgt>
                                        </p:tgtEl>
                                      </p:cBhvr>
                                      <p:by x="200000" y="200000"/>
                                    </p:animScale>
                                  </p:childTnLst>
                                  <p:subTnLst>
                                    <p:set>
                                      <p:cBhvr override="childStyle">
                                        <p:cTn dur="1" fill="hold" display="0" masterRel="nextClick" afterEffect="1"/>
                                        <p:tgtEl>
                                          <p:spTgt spid="8">
                                            <p:txEl>
                                              <p:pRg st="4" end="4"/>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8">
                                            <p:txEl>
                                              <p:pRg st="1" end="1"/>
                                            </p:txEl>
                                          </p:spTgt>
                                        </p:tgtEl>
                                      </p:cBhvr>
                                      <p:by x="200000" y="200000"/>
                                    </p:animScale>
                                  </p:childTnLst>
                                </p:cTn>
                              </p:par>
                              <p:par>
                                <p:cTn id="11" presetID="6" presetClass="emph" presetSubtype="0" fill="hold" nodeType="withEffect">
                                  <p:stCondLst>
                                    <p:cond delay="0"/>
                                  </p:stCondLst>
                                  <p:childTnLst>
                                    <p:animScale>
                                      <p:cBhvr>
                                        <p:cTn id="12" dur="2000" fill="hold"/>
                                        <p:tgtEl>
                                          <p:spTgt spid="8">
                                            <p:txEl>
                                              <p:pRg st="2" end="2"/>
                                            </p:txEl>
                                          </p:spTgt>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Title 1"/>
          <p:cNvSpPr>
            <a:spLocks noGrp="1"/>
          </p:cNvSpPr>
          <p:nvPr>
            <p:ph type="title"/>
          </p:nvPr>
        </p:nvSpPr>
        <p:spPr/>
        <p:txBody>
          <a:bodyPr/>
          <a:lstStyle/>
          <a:p>
            <a:r>
              <a:rPr lang="en-US"/>
              <a:t>The Unconscious is Malleable </a:t>
            </a:r>
            <a:endParaRPr lang="en-US" dirty="0"/>
          </a:p>
        </p:txBody>
      </p:sp>
      <p:pic>
        <p:nvPicPr>
          <p:cNvPr id="249858"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86100" y="1524000"/>
            <a:ext cx="6019800" cy="4531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929902309"/>
      </p:ext>
    </p:extLst>
  </p:cSld>
  <p:clrMapOvr>
    <a:masterClrMapping/>
  </p:clrMapOvr>
  <mc:AlternateContent xmlns:mc="http://schemas.openxmlformats.org/markup-compatibility/2006">
    <mc:Choice xmlns:p14="http://schemas.microsoft.com/office/powerpoint/2010/main" xmlns="" Requires="p14">
      <p:transition spd="slow" p14:dur="2000" advTm="43110"/>
    </mc:Choice>
    <mc:Fallback>
      <p:transition spd="slow" advTm="4311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pPr algn="ctr"/>
            <a:r>
              <a:rPr lang="en-US" dirty="0"/>
              <a:t>6 Ways to Mitigate Your Biases</a:t>
            </a:r>
          </a:p>
        </p:txBody>
      </p:sp>
      <p:graphicFrame>
        <p:nvGraphicFramePr>
          <p:cNvPr id="3" name="Content Placeholder 3"/>
          <p:cNvGraphicFramePr>
            <a:graphicFrameLocks/>
          </p:cNvGraphicFramePr>
          <p:nvPr>
            <p:extLst/>
          </p:nvPr>
        </p:nvGraphicFramePr>
        <p:xfrm>
          <a:off x="846139" y="1066800"/>
          <a:ext cx="10499725"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250895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pPr algn="ctr"/>
            <a:r>
              <a:rPr lang="en-US" dirty="0"/>
              <a:t>6 Ways to Mitigate Your Biases</a:t>
            </a:r>
          </a:p>
        </p:txBody>
      </p:sp>
      <p:graphicFrame>
        <p:nvGraphicFramePr>
          <p:cNvPr id="3" name="Content Placeholder 3"/>
          <p:cNvGraphicFramePr>
            <a:graphicFrameLocks/>
          </p:cNvGraphicFramePr>
          <p:nvPr>
            <p:extLst/>
          </p:nvPr>
        </p:nvGraphicFramePr>
        <p:xfrm>
          <a:off x="846139" y="1066800"/>
          <a:ext cx="10499725"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3362059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pPr algn="ctr"/>
            <a:r>
              <a:rPr lang="en-US" dirty="0"/>
              <a:t>6 Ways to Mitigate Your Biases</a:t>
            </a:r>
          </a:p>
        </p:txBody>
      </p:sp>
      <p:graphicFrame>
        <p:nvGraphicFramePr>
          <p:cNvPr id="3" name="Content Placeholder 3"/>
          <p:cNvGraphicFramePr>
            <a:graphicFrameLocks/>
          </p:cNvGraphicFramePr>
          <p:nvPr>
            <p:extLst/>
          </p:nvPr>
        </p:nvGraphicFramePr>
        <p:xfrm>
          <a:off x="846139" y="1066800"/>
          <a:ext cx="10499725"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582704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95550" y="990600"/>
            <a:ext cx="7200900" cy="480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7650549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pPr algn="ctr"/>
            <a:r>
              <a:rPr lang="en-US" dirty="0"/>
              <a:t>6 Ways to Mitigate Your Biases</a:t>
            </a:r>
          </a:p>
        </p:txBody>
      </p:sp>
      <p:graphicFrame>
        <p:nvGraphicFramePr>
          <p:cNvPr id="3" name="Content Placeholder 3"/>
          <p:cNvGraphicFramePr>
            <a:graphicFrameLocks/>
          </p:cNvGraphicFramePr>
          <p:nvPr>
            <p:extLst/>
          </p:nvPr>
        </p:nvGraphicFramePr>
        <p:xfrm>
          <a:off x="846139" y="1066800"/>
          <a:ext cx="10499725"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2515534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pPr algn="ctr"/>
            <a:r>
              <a:rPr lang="en-US" dirty="0"/>
              <a:t>6 Ways to Mitigate Your Biases</a:t>
            </a:r>
          </a:p>
        </p:txBody>
      </p:sp>
      <p:graphicFrame>
        <p:nvGraphicFramePr>
          <p:cNvPr id="3" name="Content Placeholder 3"/>
          <p:cNvGraphicFramePr>
            <a:graphicFrameLocks/>
          </p:cNvGraphicFramePr>
          <p:nvPr>
            <p:extLst/>
          </p:nvPr>
        </p:nvGraphicFramePr>
        <p:xfrm>
          <a:off x="846139" y="1066800"/>
          <a:ext cx="10499725"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763083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pPr algn="ctr"/>
            <a:r>
              <a:rPr lang="en-US" dirty="0"/>
              <a:t>6 Ways to Mitigate Your Biases</a:t>
            </a:r>
          </a:p>
        </p:txBody>
      </p:sp>
      <p:graphicFrame>
        <p:nvGraphicFramePr>
          <p:cNvPr id="3" name="Content Placeholder 3"/>
          <p:cNvGraphicFramePr>
            <a:graphicFrameLocks/>
          </p:cNvGraphicFramePr>
          <p:nvPr>
            <p:extLst/>
          </p:nvPr>
        </p:nvGraphicFramePr>
        <p:xfrm>
          <a:off x="846139" y="1066800"/>
          <a:ext cx="10499725"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6886708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pPr algn="ctr"/>
            <a:r>
              <a:rPr lang="en-US" dirty="0"/>
              <a:t>6 Ways to Mitigate Your Biases</a:t>
            </a:r>
          </a:p>
        </p:txBody>
      </p:sp>
      <p:graphicFrame>
        <p:nvGraphicFramePr>
          <p:cNvPr id="3" name="Content Placeholder 3"/>
          <p:cNvGraphicFramePr>
            <a:graphicFrameLocks/>
          </p:cNvGraphicFramePr>
          <p:nvPr>
            <p:extLst/>
          </p:nvPr>
        </p:nvGraphicFramePr>
        <p:xfrm>
          <a:off x="685801" y="1066800"/>
          <a:ext cx="10499725"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20056446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905" y="472701"/>
            <a:ext cx="10515600" cy="1325563"/>
          </a:xfrm>
        </p:spPr>
        <p:txBody>
          <a:bodyPr>
            <a:normAutofit/>
          </a:bodyPr>
          <a:lstStyle/>
          <a:p>
            <a:pPr algn="ctr"/>
            <a:r>
              <a:rPr lang="en-US" sz="7200" smtClean="0"/>
              <a:t>Questions??</a:t>
            </a:r>
            <a:endParaRPr lang="en-US" sz="7200" dirty="0"/>
          </a:p>
        </p:txBody>
      </p:sp>
      <p:pic>
        <p:nvPicPr>
          <p:cNvPr id="4" name="Picture 3"/>
          <p:cNvPicPr>
            <a:picLocks noChangeAspect="1"/>
          </p:cNvPicPr>
          <p:nvPr/>
        </p:nvPicPr>
        <p:blipFill>
          <a:blip r:embed="rId2"/>
          <a:stretch>
            <a:fillRect/>
          </a:stretch>
        </p:blipFill>
        <p:spPr>
          <a:xfrm>
            <a:off x="1979705" y="1941606"/>
            <a:ext cx="7874000" cy="4445000"/>
          </a:xfrm>
          <a:prstGeom prst="rect">
            <a:avLst/>
          </a:prstGeom>
        </p:spPr>
      </p:pic>
    </p:spTree>
    <p:extLst>
      <p:ext uri="{BB962C8B-B14F-4D97-AF65-F5344CB8AC3E}">
        <p14:creationId xmlns:p14="http://schemas.microsoft.com/office/powerpoint/2010/main" xmlns="" val="120614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67150" y="762000"/>
            <a:ext cx="4457700" cy="5349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20275963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10000" y="685801"/>
            <a:ext cx="4762500" cy="541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679937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5272" y="506490"/>
            <a:ext cx="2618170" cy="584776"/>
          </a:xfrm>
          <a:prstGeom prst="rect">
            <a:avLst/>
          </a:prstGeom>
          <a:noFill/>
        </p:spPr>
        <p:txBody>
          <a:bodyPr wrap="square" rtlCol="0">
            <a:spAutoFit/>
          </a:bodyPr>
          <a:lstStyle/>
          <a:p>
            <a:pPr algn="ctr"/>
            <a:r>
              <a:rPr lang="en-US" sz="3200" b="1" dirty="0">
                <a:solidFill>
                  <a:prstClr val="black"/>
                </a:solidFill>
                <a:cs typeface="Century Gothic"/>
              </a:rPr>
              <a:t>Gender</a:t>
            </a:r>
          </a:p>
        </p:txBody>
      </p:sp>
      <p:sp>
        <p:nvSpPr>
          <p:cNvPr id="16" name="TextBox 15"/>
          <p:cNvSpPr txBox="1"/>
          <p:nvPr/>
        </p:nvSpPr>
        <p:spPr>
          <a:xfrm>
            <a:off x="4705613" y="1252274"/>
            <a:ext cx="2618170" cy="584775"/>
          </a:xfrm>
          <a:prstGeom prst="rect">
            <a:avLst/>
          </a:prstGeom>
          <a:noFill/>
        </p:spPr>
        <p:txBody>
          <a:bodyPr wrap="square" rtlCol="0">
            <a:spAutoFit/>
          </a:bodyPr>
          <a:lstStyle/>
          <a:p>
            <a:pPr algn="ctr"/>
            <a:r>
              <a:rPr lang="en-US" sz="3200" b="1" dirty="0">
                <a:solidFill>
                  <a:prstClr val="black"/>
                </a:solidFill>
                <a:cs typeface="Century Gothic"/>
              </a:rPr>
              <a:t>Skin tone</a:t>
            </a:r>
          </a:p>
        </p:txBody>
      </p:sp>
      <p:sp>
        <p:nvSpPr>
          <p:cNvPr id="17" name="TextBox 16"/>
          <p:cNvSpPr txBox="1"/>
          <p:nvPr/>
        </p:nvSpPr>
        <p:spPr>
          <a:xfrm>
            <a:off x="1623461" y="2440848"/>
            <a:ext cx="2810679" cy="584776"/>
          </a:xfrm>
          <a:prstGeom prst="rect">
            <a:avLst/>
          </a:prstGeom>
          <a:noFill/>
        </p:spPr>
        <p:txBody>
          <a:bodyPr wrap="square" rtlCol="0">
            <a:spAutoFit/>
          </a:bodyPr>
          <a:lstStyle/>
          <a:p>
            <a:pPr algn="ctr"/>
            <a:r>
              <a:rPr lang="en-US" sz="3200" b="1" dirty="0">
                <a:solidFill>
                  <a:prstClr val="black"/>
                </a:solidFill>
                <a:cs typeface="Century Gothic"/>
              </a:rPr>
              <a:t>Setting</a:t>
            </a:r>
          </a:p>
        </p:txBody>
      </p:sp>
      <p:sp>
        <p:nvSpPr>
          <p:cNvPr id="18" name="TextBox 17"/>
          <p:cNvSpPr txBox="1"/>
          <p:nvPr/>
        </p:nvSpPr>
        <p:spPr>
          <a:xfrm>
            <a:off x="7762678" y="5172803"/>
            <a:ext cx="2618170" cy="584776"/>
          </a:xfrm>
          <a:prstGeom prst="rect">
            <a:avLst/>
          </a:prstGeom>
          <a:noFill/>
        </p:spPr>
        <p:txBody>
          <a:bodyPr wrap="square" rtlCol="0">
            <a:spAutoFit/>
          </a:bodyPr>
          <a:lstStyle/>
          <a:p>
            <a:pPr algn="ctr"/>
            <a:r>
              <a:rPr lang="en-US" sz="3200" b="1" dirty="0">
                <a:solidFill>
                  <a:prstClr val="black"/>
                </a:solidFill>
                <a:cs typeface="Century Gothic"/>
              </a:rPr>
              <a:t>Body type</a:t>
            </a:r>
          </a:p>
        </p:txBody>
      </p:sp>
      <p:sp>
        <p:nvSpPr>
          <p:cNvPr id="19" name="TextBox 18"/>
          <p:cNvSpPr txBox="1"/>
          <p:nvPr/>
        </p:nvSpPr>
        <p:spPr>
          <a:xfrm>
            <a:off x="2106516" y="5172803"/>
            <a:ext cx="2618170" cy="584776"/>
          </a:xfrm>
          <a:prstGeom prst="rect">
            <a:avLst/>
          </a:prstGeom>
          <a:noFill/>
        </p:spPr>
        <p:txBody>
          <a:bodyPr wrap="square" rtlCol="0">
            <a:spAutoFit/>
          </a:bodyPr>
          <a:lstStyle/>
          <a:p>
            <a:pPr algn="ctr"/>
            <a:r>
              <a:rPr lang="en-US" sz="3200" b="1" dirty="0">
                <a:solidFill>
                  <a:prstClr val="black"/>
                </a:solidFill>
                <a:cs typeface="Century Gothic"/>
              </a:rPr>
              <a:t>Body posture</a:t>
            </a:r>
          </a:p>
        </p:txBody>
      </p:sp>
      <p:sp>
        <p:nvSpPr>
          <p:cNvPr id="21" name="TextBox 20"/>
          <p:cNvSpPr txBox="1"/>
          <p:nvPr/>
        </p:nvSpPr>
        <p:spPr>
          <a:xfrm>
            <a:off x="4452532" y="5863903"/>
            <a:ext cx="2618170" cy="584775"/>
          </a:xfrm>
          <a:prstGeom prst="rect">
            <a:avLst/>
          </a:prstGeom>
          <a:noFill/>
        </p:spPr>
        <p:txBody>
          <a:bodyPr wrap="square" rtlCol="0">
            <a:spAutoFit/>
          </a:bodyPr>
          <a:lstStyle/>
          <a:p>
            <a:pPr algn="ctr"/>
            <a:r>
              <a:rPr lang="en-US" sz="3200" b="1" dirty="0">
                <a:solidFill>
                  <a:prstClr val="black"/>
                </a:solidFill>
                <a:cs typeface="Century Gothic"/>
              </a:rPr>
              <a:t>Clothing</a:t>
            </a:r>
          </a:p>
        </p:txBody>
      </p:sp>
      <p:sp>
        <p:nvSpPr>
          <p:cNvPr id="23" name="TextBox 22"/>
          <p:cNvSpPr txBox="1"/>
          <p:nvPr/>
        </p:nvSpPr>
        <p:spPr>
          <a:xfrm>
            <a:off x="7881812" y="3206654"/>
            <a:ext cx="2618170" cy="1077218"/>
          </a:xfrm>
          <a:prstGeom prst="rect">
            <a:avLst/>
          </a:prstGeom>
          <a:noFill/>
        </p:spPr>
        <p:txBody>
          <a:bodyPr wrap="square" rtlCol="0">
            <a:spAutoFit/>
          </a:bodyPr>
          <a:lstStyle/>
          <a:p>
            <a:pPr algn="ctr"/>
            <a:r>
              <a:rPr lang="en-US" sz="3200" b="1" dirty="0">
                <a:solidFill>
                  <a:prstClr val="black"/>
                </a:solidFill>
                <a:cs typeface="Century Gothic"/>
              </a:rPr>
              <a:t>Facial expression</a:t>
            </a:r>
          </a:p>
        </p:txBody>
      </p:sp>
      <p:sp>
        <p:nvSpPr>
          <p:cNvPr id="24" name="TextBox 23"/>
          <p:cNvSpPr txBox="1"/>
          <p:nvPr/>
        </p:nvSpPr>
        <p:spPr>
          <a:xfrm>
            <a:off x="7352686" y="545904"/>
            <a:ext cx="2618170" cy="584776"/>
          </a:xfrm>
          <a:prstGeom prst="rect">
            <a:avLst/>
          </a:prstGeom>
          <a:noFill/>
        </p:spPr>
        <p:txBody>
          <a:bodyPr wrap="square" rtlCol="0">
            <a:spAutoFit/>
          </a:bodyPr>
          <a:lstStyle/>
          <a:p>
            <a:pPr algn="ctr"/>
            <a:r>
              <a:rPr lang="en-US" sz="3200" b="1" dirty="0">
                <a:solidFill>
                  <a:prstClr val="black"/>
                </a:solidFill>
                <a:cs typeface="Century Gothic"/>
              </a:rPr>
              <a:t>Ethnicity</a:t>
            </a:r>
          </a:p>
        </p:txBody>
      </p:sp>
      <p:sp>
        <p:nvSpPr>
          <p:cNvPr id="26" name="TextBox 25"/>
          <p:cNvSpPr txBox="1"/>
          <p:nvPr/>
        </p:nvSpPr>
        <p:spPr>
          <a:xfrm>
            <a:off x="7467600" y="1856072"/>
            <a:ext cx="2618170" cy="584776"/>
          </a:xfrm>
          <a:prstGeom prst="rect">
            <a:avLst/>
          </a:prstGeom>
          <a:noFill/>
        </p:spPr>
        <p:txBody>
          <a:bodyPr wrap="square" rtlCol="0">
            <a:spAutoFit/>
          </a:bodyPr>
          <a:lstStyle/>
          <a:p>
            <a:pPr algn="ctr"/>
            <a:r>
              <a:rPr lang="en-US" sz="3200" b="1" dirty="0">
                <a:solidFill>
                  <a:prstClr val="black"/>
                </a:solidFill>
                <a:cs typeface="Century Gothic"/>
              </a:rPr>
              <a:t>Age</a:t>
            </a:r>
          </a:p>
        </p:txBody>
      </p:sp>
      <p:sp>
        <p:nvSpPr>
          <p:cNvPr id="3" name="TextBox 2"/>
          <p:cNvSpPr txBox="1"/>
          <p:nvPr/>
        </p:nvSpPr>
        <p:spPr>
          <a:xfrm>
            <a:off x="4343400" y="2362200"/>
            <a:ext cx="3286936" cy="2308324"/>
          </a:xfrm>
          <a:prstGeom prst="rect">
            <a:avLst/>
          </a:prstGeom>
          <a:noFill/>
        </p:spPr>
        <p:txBody>
          <a:bodyPr wrap="square" rtlCol="0">
            <a:spAutoFit/>
          </a:bodyPr>
          <a:lstStyle/>
          <a:p>
            <a:pPr algn="ctr"/>
            <a:r>
              <a:rPr lang="en-US" sz="4800" b="1" dirty="0">
                <a:solidFill>
                  <a:srgbClr val="272453"/>
                </a:solidFill>
                <a:cs typeface="Century Gothic"/>
              </a:rPr>
              <a:t>What patterns do you notice?</a:t>
            </a:r>
          </a:p>
        </p:txBody>
      </p:sp>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872280" y="6278180"/>
            <a:ext cx="2151888" cy="353568"/>
          </a:xfrm>
          <a:prstGeom prst="rect">
            <a:avLst/>
          </a:prstGeom>
        </p:spPr>
      </p:pic>
    </p:spTree>
    <p:extLst>
      <p:ext uri="{BB962C8B-B14F-4D97-AF65-F5344CB8AC3E}">
        <p14:creationId xmlns:p14="http://schemas.microsoft.com/office/powerpoint/2010/main" xmlns="" val="14254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8" grpId="0"/>
      <p:bldP spid="19" grpId="0"/>
      <p:bldP spid="21" grpId="0"/>
      <p:bldP spid="23" grpId="0"/>
      <p:bldP spid="24" grpId="0"/>
      <p:bldP spid="2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67050" y="304800"/>
            <a:ext cx="60579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1156137" y="4343400"/>
            <a:ext cx="8763000" cy="2246769"/>
          </a:xfrm>
          <a:prstGeom prst="rect">
            <a:avLst/>
          </a:prstGeom>
          <a:solidFill>
            <a:schemeClr val="bg1"/>
          </a:solidFill>
        </p:spPr>
        <p:txBody>
          <a:bodyPr wrap="square">
            <a:spAutoFit/>
          </a:bodyPr>
          <a:lstStyle/>
          <a:p>
            <a:r>
              <a:rPr lang="en-US" sz="2000" b="1" i="1" dirty="0">
                <a:solidFill>
                  <a:prstClr val="black"/>
                </a:solidFill>
              </a:rPr>
              <a:t>John </a:t>
            </a:r>
            <a:r>
              <a:rPr lang="en-US" sz="2000" b="1" i="1" dirty="0" err="1">
                <a:solidFill>
                  <a:prstClr val="black"/>
                </a:solidFill>
              </a:rPr>
              <a:t>Fetterman</a:t>
            </a:r>
            <a:endParaRPr lang="en-US" sz="2000" b="1" i="1" dirty="0">
              <a:solidFill>
                <a:prstClr val="black"/>
              </a:solidFill>
            </a:endParaRPr>
          </a:p>
          <a:p>
            <a:pPr marL="162175" indent="-162175">
              <a:buFont typeface="Arial" pitchFamily="34" charset="0"/>
              <a:buChar char="•"/>
            </a:pPr>
            <a:r>
              <a:rPr lang="en-US" sz="2000" dirty="0">
                <a:solidFill>
                  <a:prstClr val="black"/>
                </a:solidFill>
              </a:rPr>
              <a:t>Mayor of Braddock, PA (a suburb of Pittsburgh) – the tattoo on his arm is the zip code!</a:t>
            </a:r>
          </a:p>
          <a:p>
            <a:pPr marL="162175" indent="-162175">
              <a:buFont typeface="Arial" pitchFamily="34" charset="0"/>
              <a:buChar char="•"/>
            </a:pPr>
            <a:r>
              <a:rPr lang="en-US" sz="2000" dirty="0">
                <a:solidFill>
                  <a:prstClr val="black"/>
                </a:solidFill>
              </a:rPr>
              <a:t>Has a Master’s degree in Public Policy from Harvard</a:t>
            </a:r>
          </a:p>
          <a:p>
            <a:pPr marL="162175" indent="-162175">
              <a:buFont typeface="Arial" pitchFamily="34" charset="0"/>
              <a:buChar char="•"/>
            </a:pPr>
            <a:r>
              <a:rPr lang="en-US" sz="2000" dirty="0">
                <a:solidFill>
                  <a:prstClr val="black"/>
                </a:solidFill>
              </a:rPr>
              <a:t>Served in the </a:t>
            </a:r>
            <a:r>
              <a:rPr lang="en-US" sz="2000" dirty="0" err="1">
                <a:solidFill>
                  <a:prstClr val="black"/>
                </a:solidFill>
              </a:rPr>
              <a:t>Americorps</a:t>
            </a:r>
            <a:endParaRPr lang="en-US" sz="2000" dirty="0">
              <a:solidFill>
                <a:prstClr val="black"/>
              </a:solidFill>
            </a:endParaRPr>
          </a:p>
          <a:p>
            <a:pPr marL="162175" indent="-162175">
              <a:buFont typeface="Arial" pitchFamily="34" charset="0"/>
              <a:buChar char="•"/>
            </a:pPr>
            <a:r>
              <a:rPr lang="en-US" sz="2000" dirty="0">
                <a:solidFill>
                  <a:prstClr val="black"/>
                </a:solidFill>
              </a:rPr>
              <a:t>Received international media attention for the economic revitalization programming he started in his community</a:t>
            </a:r>
          </a:p>
        </p:txBody>
      </p:sp>
    </p:spTree>
    <p:extLst>
      <p:ext uri="{BB962C8B-B14F-4D97-AF65-F5344CB8AC3E}">
        <p14:creationId xmlns:p14="http://schemas.microsoft.com/office/powerpoint/2010/main" xmlns="" val="31594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57500" y="1447800"/>
            <a:ext cx="3409950" cy="40919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6629400" y="1703070"/>
            <a:ext cx="3505200" cy="3539430"/>
          </a:xfrm>
          <a:prstGeom prst="rect">
            <a:avLst/>
          </a:prstGeom>
        </p:spPr>
        <p:txBody>
          <a:bodyPr wrap="square">
            <a:spAutoFit/>
          </a:bodyPr>
          <a:lstStyle/>
          <a:p>
            <a:r>
              <a:rPr lang="en-US" sz="3200" b="1" i="1" dirty="0" err="1"/>
              <a:t>Pratibha</a:t>
            </a:r>
            <a:r>
              <a:rPr lang="en-US" sz="3200" b="1" i="1" dirty="0"/>
              <a:t> </a:t>
            </a:r>
            <a:r>
              <a:rPr lang="en-US" sz="3200" b="1" i="1" dirty="0" err="1"/>
              <a:t>Patil</a:t>
            </a:r>
            <a:endParaRPr lang="en-US" sz="3200" b="1" i="1" dirty="0"/>
          </a:p>
          <a:p>
            <a:pPr marL="457200" indent="-457200">
              <a:buFont typeface="Arial" pitchFamily="34" charset="0"/>
              <a:buChar char="•"/>
            </a:pPr>
            <a:r>
              <a:rPr lang="en-US" sz="3200" dirty="0"/>
              <a:t>Economist</a:t>
            </a:r>
          </a:p>
          <a:p>
            <a:pPr marL="457200" indent="-457200">
              <a:buFont typeface="Arial" pitchFamily="34" charset="0"/>
              <a:buChar char="•"/>
            </a:pPr>
            <a:r>
              <a:rPr lang="en-US" sz="3200" dirty="0"/>
              <a:t>Attorney</a:t>
            </a:r>
          </a:p>
          <a:p>
            <a:pPr marL="457200" indent="-457200">
              <a:buFont typeface="Arial" pitchFamily="34" charset="0"/>
              <a:buChar char="•"/>
            </a:pPr>
            <a:r>
              <a:rPr lang="en-US" sz="3200" dirty="0"/>
              <a:t>First female president of India, 2007-2012</a:t>
            </a:r>
          </a:p>
          <a:p>
            <a:pPr marL="162175" indent="-162175">
              <a:buFont typeface="Arial" pitchFamily="34" charset="0"/>
              <a:buChar char="•"/>
            </a:pPr>
            <a:endParaRPr lang="en-US" sz="3200" b="1" dirty="0"/>
          </a:p>
        </p:txBody>
      </p:sp>
    </p:spTree>
    <p:extLst>
      <p:ext uri="{BB962C8B-B14F-4D97-AF65-F5344CB8AC3E}">
        <p14:creationId xmlns:p14="http://schemas.microsoft.com/office/powerpoint/2010/main" xmlns="" val="193656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1695</TotalTime>
  <Words>5614</Words>
  <Application>Microsoft Office PowerPoint</Application>
  <PresentationFormat>Custom</PresentationFormat>
  <Paragraphs>613</Paragraphs>
  <Slides>44</Slides>
  <Notes>40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Slide 1</vt:lpstr>
      <vt:lpstr>Disclosures</vt:lpstr>
      <vt:lpstr>Slide 3</vt:lpstr>
      <vt:lpstr>Slide 4</vt:lpstr>
      <vt:lpstr>Slide 5</vt:lpstr>
      <vt:lpstr>Slide 6</vt:lpstr>
      <vt:lpstr>Slide 7</vt:lpstr>
      <vt:lpstr>Slide 8</vt:lpstr>
      <vt:lpstr>Slide 9</vt:lpstr>
      <vt:lpstr>Slide 10</vt:lpstr>
      <vt:lpstr>Learning Objectives</vt:lpstr>
      <vt:lpstr>Slide 12</vt:lpstr>
      <vt:lpstr>What is bias?</vt:lpstr>
      <vt:lpstr>Slide 14</vt:lpstr>
      <vt:lpstr>Slide 15</vt:lpstr>
      <vt:lpstr>What function does bias serve?</vt:lpstr>
      <vt:lpstr>People of Color Receive Fewer/Less…</vt:lpstr>
      <vt:lpstr>Significant Health Disparities Exist In…</vt:lpstr>
      <vt:lpstr>The Effect of Race and Sex on Physicians' Recommendations for Cardiac Catheterization </vt:lpstr>
      <vt:lpstr>Weight</vt:lpstr>
      <vt:lpstr>Gender</vt:lpstr>
      <vt:lpstr>Alexander R. Green, MD, MPH; Dana R. Carney, PhD; Daniel J. Pallin, MD, MPH; Long H. Ngo, PhD; Kristal L. Raymond, MPH; Lisa I. Iezzoni, MD, MSc; Mahzarin R. Banaji, PhD  </vt:lpstr>
      <vt:lpstr>Slide 23</vt:lpstr>
      <vt:lpstr>Slide 24</vt:lpstr>
      <vt:lpstr>Slide 25</vt:lpstr>
      <vt:lpstr>Slide 26</vt:lpstr>
      <vt:lpstr>Slide 27</vt:lpstr>
      <vt:lpstr>Slide 28</vt:lpstr>
      <vt:lpstr>Slide 29</vt:lpstr>
      <vt:lpstr>Slide 30</vt:lpstr>
      <vt:lpstr>A Network of Relationships</vt:lpstr>
      <vt:lpstr>Slide 32</vt:lpstr>
      <vt:lpstr>Gender bias towards EM residents?</vt:lpstr>
      <vt:lpstr>Nursing Evaluations</vt:lpstr>
      <vt:lpstr>Faculty Evaluations</vt:lpstr>
      <vt:lpstr>The Unconscious is Malleable </vt:lpstr>
      <vt:lpstr>6 Ways to Mitigate Your Biases</vt:lpstr>
      <vt:lpstr>6 Ways to Mitigate Your Biases</vt:lpstr>
      <vt:lpstr>6 Ways to Mitigate Your Biases</vt:lpstr>
      <vt:lpstr>6 Ways to Mitigate Your Biases</vt:lpstr>
      <vt:lpstr>6 Ways to Mitigate Your Biases</vt:lpstr>
      <vt:lpstr>6 Ways to Mitigate Your Biases</vt:lpstr>
      <vt:lpstr>6 Ways to Mitigate Your Biases</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Unconscious Bias Indiana ACEP</dc:title>
  <dc:creator>Pettit, Katie Elizabeth</dc:creator>
  <cp:lastModifiedBy>Sue</cp:lastModifiedBy>
  <cp:revision>21</cp:revision>
  <dcterms:created xsi:type="dcterms:W3CDTF">2018-03-12T12:52:56Z</dcterms:created>
  <dcterms:modified xsi:type="dcterms:W3CDTF">2018-03-14T15:22:03Z</dcterms:modified>
</cp:coreProperties>
</file>