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9" r:id="rId2"/>
  </p:sldMasterIdLst>
  <p:notesMasterIdLst>
    <p:notesMasterId r:id="rId35"/>
  </p:notesMasterIdLst>
  <p:handoutMasterIdLst>
    <p:handoutMasterId r:id="rId36"/>
  </p:handoutMasterIdLst>
  <p:sldIdLst>
    <p:sldId id="258" r:id="rId3"/>
    <p:sldId id="260" r:id="rId4"/>
    <p:sldId id="269" r:id="rId5"/>
    <p:sldId id="283" r:id="rId6"/>
    <p:sldId id="300" r:id="rId7"/>
    <p:sldId id="318" r:id="rId8"/>
    <p:sldId id="317" r:id="rId9"/>
    <p:sldId id="321" r:id="rId10"/>
    <p:sldId id="323" r:id="rId11"/>
    <p:sldId id="324" r:id="rId12"/>
    <p:sldId id="326" r:id="rId13"/>
    <p:sldId id="327" r:id="rId14"/>
    <p:sldId id="319" r:id="rId15"/>
    <p:sldId id="320" r:id="rId16"/>
    <p:sldId id="329" r:id="rId17"/>
    <p:sldId id="330" r:id="rId18"/>
    <p:sldId id="331" r:id="rId19"/>
    <p:sldId id="332" r:id="rId20"/>
    <p:sldId id="293" r:id="rId21"/>
    <p:sldId id="308" r:id="rId22"/>
    <p:sldId id="295" r:id="rId23"/>
    <p:sldId id="333" r:id="rId24"/>
    <p:sldId id="315" r:id="rId25"/>
    <p:sldId id="335" r:id="rId26"/>
    <p:sldId id="336" r:id="rId27"/>
    <p:sldId id="338" r:id="rId28"/>
    <p:sldId id="339" r:id="rId29"/>
    <p:sldId id="340" r:id="rId30"/>
    <p:sldId id="341" r:id="rId31"/>
    <p:sldId id="314" r:id="rId32"/>
    <p:sldId id="312" r:id="rId33"/>
    <p:sldId id="342" r:id="rId34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63">
          <p15:clr>
            <a:srgbClr val="A4A3A4"/>
          </p15:clr>
        </p15:guide>
        <p15:guide id="2" pos="2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3C17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27" autoAdjust="0"/>
    <p:restoredTop sz="94625" autoAdjust="0"/>
  </p:normalViewPr>
  <p:slideViewPr>
    <p:cSldViewPr snapToGrid="0" snapToObjects="1">
      <p:cViewPr varScale="1">
        <p:scale>
          <a:sx n="105" d="100"/>
          <a:sy n="105" d="100"/>
        </p:scale>
        <p:origin x="-312" y="-84"/>
      </p:cViewPr>
      <p:guideLst>
        <p:guide orient="horz" pos="463"/>
        <p:guide pos="2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6B716ED-51F4-0A42-983E-6CB193731004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CC8B7F8-5A97-2847-9CE3-1FCAAE4F1E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89504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694F36AF-57F1-BC49-B290-B032D2AA7CB0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334E2665-5DD4-E942-8369-0B22B0AE03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71579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/>
          <a:srcRect t="-1" b="-12093"/>
          <a:stretch/>
        </p:blipFill>
        <p:spPr>
          <a:xfrm>
            <a:off x="0" y="1664238"/>
            <a:ext cx="9144000" cy="5841462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595049" y="2894224"/>
            <a:ext cx="5943601" cy="174625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sz="40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  <a:cs typeface="Segoe UI Semibold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670767"/>
            <a:ext cx="9144000" cy="0"/>
          </a:xfrm>
          <a:prstGeom prst="line">
            <a:avLst/>
          </a:prstGeom>
          <a:ln w="63500">
            <a:solidFill>
              <a:srgbClr val="93C1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184" y="409152"/>
            <a:ext cx="5637276" cy="74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1642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 and paragrap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731839"/>
            <a:ext cx="8229600" cy="754062"/>
          </a:xfrm>
          <a:prstGeom prst="rect">
            <a:avLst/>
          </a:prstGeom>
        </p:spPr>
        <p:txBody>
          <a:bodyPr/>
          <a:lstStyle>
            <a:lvl1pPr algn="l">
              <a:defRPr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820102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01980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E232B2-FF05-2644-9AC8-CFF58EA44453}" type="datetime1">
              <a:rPr lang="en-US" smtClean="0"/>
              <a:pPr>
                <a:defRPr/>
              </a:pPr>
              <a:t>4/27/2018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019800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 dirty="0"/>
              <a:t>MRS,LLC Confidential / Patents issued and Pending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01980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C301E0C-D97F-AE46-A5A5-D220C05892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87225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6996D-933E-4196-A359-CD50F75C6E60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ED3BD-D282-41C2-A452-1F589736B0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5972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6996D-933E-4196-A359-CD50F75C6E60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ED3BD-D282-41C2-A452-1F589736B0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98990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6996D-933E-4196-A359-CD50F75C6E60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ED3BD-D282-41C2-A452-1F589736B0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95148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6996D-933E-4196-A359-CD50F75C6E60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ED3BD-D282-41C2-A452-1F589736B0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536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6996D-933E-4196-A359-CD50F75C6E60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ED3BD-D282-41C2-A452-1F589736B0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2399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6996D-933E-4196-A359-CD50F75C6E60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ED3BD-D282-41C2-A452-1F589736B0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7555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6996D-933E-4196-A359-CD50F75C6E60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ED3BD-D282-41C2-A452-1F589736B0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5751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6996D-933E-4196-A359-CD50F75C6E60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ED3BD-D282-41C2-A452-1F589736B0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8434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6996D-933E-4196-A359-CD50F75C6E60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ED3BD-D282-41C2-A452-1F589736B0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0890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0" y="-10633"/>
            <a:ext cx="9144000" cy="1190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defRPr sz="3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  <a:cs typeface="Segoe UI Semibold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219910" y="1527848"/>
            <a:ext cx="8708351" cy="4595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</a:lstStyle>
          <a:p>
            <a:pPr marL="463550" lvl="0" indent="-303213">
              <a:buClr>
                <a:schemeClr val="accent3"/>
              </a:buClr>
            </a:pPr>
            <a:r>
              <a:rPr lang="en-US" dirty="0"/>
              <a:t>Click to edit bulleted text block</a:t>
            </a:r>
          </a:p>
          <a:p>
            <a:pPr marL="463550" lvl="0" indent="-303213">
              <a:buClr>
                <a:schemeClr val="accent3"/>
              </a:buClr>
            </a:pP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386" y="6482684"/>
            <a:ext cx="825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venir LT Std 65 Medium"/>
              </a:defRPr>
            </a:lvl1pPr>
          </a:lstStyle>
          <a:p>
            <a:fld id="{162A5F9E-A526-5E40-811F-8E7D13172A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89799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6996D-933E-4196-A359-CD50F75C6E60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ED3BD-D282-41C2-A452-1F589736B0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6626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6996D-933E-4196-A359-CD50F75C6E60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ED3BD-D282-41C2-A452-1F589736B0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206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1490" y="1632030"/>
            <a:ext cx="8215310" cy="449097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photo here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0" y="-23151"/>
            <a:ext cx="9144000" cy="1214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9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386" y="6482684"/>
            <a:ext cx="825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venir LT Std 65 Medium"/>
              </a:defRPr>
            </a:lvl1pPr>
          </a:lstStyle>
          <a:p>
            <a:fld id="{162A5F9E-A526-5E40-811F-8E7D13172A2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214656"/>
            <a:ext cx="9144000" cy="0"/>
          </a:xfrm>
          <a:prstGeom prst="line">
            <a:avLst/>
          </a:prstGeom>
          <a:ln w="63500">
            <a:solidFill>
              <a:srgbClr val="93C1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32576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30107" y="1600200"/>
            <a:ext cx="3549101" cy="4408054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>
                <a:latin typeface="Avenir LT Std 55 Roman"/>
                <a:cs typeface="Avenir LT Std 55 Roman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photo here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920968" y="1600200"/>
            <a:ext cx="3549101" cy="4408054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>
                <a:latin typeface="Avenir LT Std 55 Roman"/>
                <a:cs typeface="Avenir LT Std 55 Roman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photo here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0" y="-23151"/>
            <a:ext cx="9144000" cy="1214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9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386" y="6482684"/>
            <a:ext cx="825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venir LT Std 65 Medium"/>
              </a:defRPr>
            </a:lvl1pPr>
          </a:lstStyle>
          <a:p>
            <a:fld id="{162A5F9E-A526-5E40-811F-8E7D13172A2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1214656"/>
            <a:ext cx="9144000" cy="0"/>
          </a:xfrm>
          <a:prstGeom prst="line">
            <a:avLst/>
          </a:prstGeom>
          <a:ln w="63500">
            <a:solidFill>
              <a:srgbClr val="93C1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03383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76287" y="1660123"/>
            <a:ext cx="3068348" cy="4185092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latin typeface="Avenir LT Std 55 Roman"/>
                <a:cs typeface="Avenir LT Std 55 Roman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photo here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043588" y="1660123"/>
            <a:ext cx="4899831" cy="4185092"/>
          </a:xfrm>
          <a:prstGeom prst="rect">
            <a:avLst/>
          </a:prstGeom>
        </p:spPr>
        <p:txBody>
          <a:bodyPr/>
          <a:lstStyle>
            <a:lvl1pPr marL="283464" indent="-182880">
              <a:spcBef>
                <a:spcPts val="1200"/>
              </a:spcBef>
              <a:buClr>
                <a:schemeClr val="accent3"/>
              </a:buClr>
              <a:buFont typeface="Arial"/>
              <a:buChar char="•"/>
              <a:defRPr sz="2800">
                <a:latin typeface="+mn-lt"/>
                <a:cs typeface="Avenir LT Std 55 Roman"/>
              </a:defRPr>
            </a:lvl1pPr>
          </a:lstStyle>
          <a:p>
            <a:pPr lvl="0"/>
            <a:r>
              <a:rPr lang="en-US" dirty="0"/>
              <a:t>Click to edit bulleted text block</a:t>
            </a:r>
          </a:p>
          <a:p>
            <a:pPr lvl="0"/>
            <a:endParaRPr lang="en-US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0" y="-23151"/>
            <a:ext cx="9144000" cy="12269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9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386" y="6482684"/>
            <a:ext cx="825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venir LT Std 65 Medium"/>
              </a:defRPr>
            </a:lvl1pPr>
          </a:lstStyle>
          <a:p>
            <a:fld id="{162A5F9E-A526-5E40-811F-8E7D13172A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84419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hart Placeholder 7"/>
          <p:cNvSpPr>
            <a:spLocks noGrp="1"/>
          </p:cNvSpPr>
          <p:nvPr>
            <p:ph type="chart" sz="quarter" idx="13" hasCustomPrompt="1"/>
          </p:nvPr>
        </p:nvSpPr>
        <p:spPr>
          <a:xfrm>
            <a:off x="990601" y="1747777"/>
            <a:ext cx="7162800" cy="4363809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>
                <a:latin typeface="Avenir LT Std 55 Roman"/>
                <a:cs typeface="Avenir LT Std 55 Roman"/>
              </a:defRPr>
            </a:lvl1pPr>
          </a:lstStyle>
          <a:p>
            <a:r>
              <a:rPr lang="en-US" dirty="0"/>
              <a:t>Insert chart here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0" y="-23150"/>
            <a:ext cx="9144000" cy="1203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9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386" y="6482684"/>
            <a:ext cx="825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venir LT Std 65 Medium"/>
              </a:defRPr>
            </a:lvl1pPr>
          </a:lstStyle>
          <a:p>
            <a:fld id="{162A5F9E-A526-5E40-811F-8E7D13172A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18255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1596262" y="1573109"/>
            <a:ext cx="6381647" cy="1985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latin typeface="+mn-lt"/>
                <a:cs typeface="Avenir LT Std 65 Medium"/>
              </a:defRPr>
            </a:lvl1pPr>
          </a:lstStyle>
          <a:p>
            <a:pPr lvl="0"/>
            <a:r>
              <a:rPr lang="en-US" dirty="0"/>
              <a:t>Click to edit master text block</a:t>
            </a:r>
          </a:p>
          <a:p>
            <a:pPr lvl="0"/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4" hasCustomPrompt="1"/>
          </p:nvPr>
        </p:nvSpPr>
        <p:spPr>
          <a:xfrm>
            <a:off x="1596262" y="3627806"/>
            <a:ext cx="6381647" cy="1985916"/>
          </a:xfrm>
          <a:prstGeom prst="rect">
            <a:avLst/>
          </a:prstGeom>
        </p:spPr>
        <p:txBody>
          <a:bodyPr/>
          <a:lstStyle>
            <a:lvl1pPr marL="160020" indent="0">
              <a:buFontTx/>
              <a:buNone/>
              <a:defRPr sz="2800" b="0" i="0">
                <a:latin typeface="+mn-lt"/>
                <a:cs typeface="Avenir LT Std 35 Light"/>
              </a:defRPr>
            </a:lvl1pPr>
          </a:lstStyle>
          <a:p>
            <a:pPr lvl="0"/>
            <a:r>
              <a:rPr lang="en-US" dirty="0"/>
              <a:t>Click to edit bulleted text block</a:t>
            </a:r>
          </a:p>
          <a:p>
            <a:pPr lvl="0"/>
            <a:endParaRPr lang="en-US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0" y="-23151"/>
            <a:ext cx="9144000" cy="1215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9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386" y="6482684"/>
            <a:ext cx="825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venir LT Std 65 Medium"/>
              </a:defRPr>
            </a:lvl1pPr>
          </a:lstStyle>
          <a:p>
            <a:fld id="{162A5F9E-A526-5E40-811F-8E7D13172A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36920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57B281C-5159-4971-8228-52B9A72E9ED2}" type="datetimeFigureOut">
              <a:rPr lang="en-US" smtClean="0"/>
              <a:pPr/>
              <a:t>4/27/2018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56822231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AE100-884A-4147-AC6E-79BAE0BF3C61}" type="datetimeFigureOut">
              <a:rPr lang="en-US"/>
              <a:pPr>
                <a:defRPr/>
              </a:pPr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2587E-7780-0E44-AC81-D53A8E2008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8305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872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386" y="6482684"/>
            <a:ext cx="825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venir LT Std 65 Medium"/>
              </a:defRPr>
            </a:lvl1pPr>
          </a:lstStyle>
          <a:p>
            <a:fld id="{162A5F9E-A526-5E40-811F-8E7D13172A2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1214656"/>
            <a:ext cx="9144000" cy="0"/>
          </a:xfrm>
          <a:prstGeom prst="line">
            <a:avLst/>
          </a:prstGeom>
          <a:ln w="63500">
            <a:solidFill>
              <a:srgbClr val="93C1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57200" y="194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lnSpc>
                <a:spcPct val="9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324091" y="1461300"/>
            <a:ext cx="849581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3550" lvl="0" indent="-303213">
              <a:buClr>
                <a:schemeClr val="accent3"/>
              </a:buClr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2669" y="6424439"/>
            <a:ext cx="5977460" cy="25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619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57" r:id="rId2"/>
    <p:sldLayoutId id="2147483663" r:id="rId3"/>
    <p:sldLayoutId id="2147483660" r:id="rId4"/>
    <p:sldLayoutId id="2147483661" r:id="rId5"/>
    <p:sldLayoutId id="2147483649" r:id="rId6"/>
    <p:sldLayoutId id="2147483662" r:id="rId7"/>
    <p:sldLayoutId id="2147483666" r:id="rId8"/>
    <p:sldLayoutId id="2147483667" r:id="rId9"/>
    <p:sldLayoutId id="2147483668" r:id="rId10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lang="en-US" sz="3400" b="1" kern="120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Segoe UI Semibold" pitchFamily="34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lang="en-US" sz="3400" b="0" kern="1200" smtClean="0">
          <a:solidFill>
            <a:schemeClr val="tx1"/>
          </a:solidFill>
          <a:latin typeface="+mn-lt"/>
          <a:ea typeface="Segoe UI" pitchFamily="34" charset="0"/>
          <a:cs typeface="Segoe UI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lang="en-US" sz="3200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lang="en-US" sz="2800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lang="en-US" sz="24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lang="en-US" sz="24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6996D-933E-4196-A359-CD50F75C6E60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ED3BD-D282-41C2-A452-1F589736B0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7381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journals.lww.com/jtrauma/toc/2017/07000" TargetMode="Externa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ubmed/?term=Sembroski%20EG%5bAuthor%5d&amp;cauthor=true&amp;cauthor_uid=28202295" TargetMode="External"/><Relationship Id="rId3" Type="http://schemas.openxmlformats.org/officeDocument/2006/relationships/hyperlink" Target="https://www.ncbi.nlm.nih.gov/pubmed/?term=Turner%20JS%5bAuthor%5d&amp;cauthor=true&amp;cauthor_uid=28202295" TargetMode="External"/><Relationship Id="rId7" Type="http://schemas.openxmlformats.org/officeDocument/2006/relationships/hyperlink" Target="https://www.ncbi.nlm.nih.gov/pubmed/?term=Stevens%20AC%5bAuthor%5d&amp;cauthor=true&amp;cauthor_uid=28202295" TargetMode="External"/><Relationship Id="rId2" Type="http://schemas.openxmlformats.org/officeDocument/2006/relationships/hyperlink" Target="https://www.ncbi.nlm.nih.gov/pubmed/2820229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pubmed/?term=Stepsis%20TM%5bAuthor%5d&amp;cauthor=true&amp;cauthor_uid=28202295" TargetMode="External"/><Relationship Id="rId11" Type="http://schemas.openxmlformats.org/officeDocument/2006/relationships/hyperlink" Target="https://www.ncbi.nlm.nih.gov/pubmed/?term=Cooper%20DD%5bAuthor%5d&amp;cauthor=true&amp;cauthor_uid=28202295" TargetMode="External"/><Relationship Id="rId5" Type="http://schemas.openxmlformats.org/officeDocument/2006/relationships/hyperlink" Target="https://www.ncbi.nlm.nih.gov/pubmed/?term=Okonkwo%20ER%5bAuthor%5d&amp;cauthor=true&amp;cauthor_uid=28202295" TargetMode="External"/><Relationship Id="rId10" Type="http://schemas.openxmlformats.org/officeDocument/2006/relationships/hyperlink" Target="https://www.ncbi.nlm.nih.gov/pubmed/?term=Perkins%20AJ%5bAuthor%5d&amp;cauthor=true&amp;cauthor_uid=28202295" TargetMode="External"/><Relationship Id="rId4" Type="http://schemas.openxmlformats.org/officeDocument/2006/relationships/hyperlink" Target="https://www.ncbi.nlm.nih.gov/pubmed/?term=Ellender%20TJ%5bAuthor%5d&amp;cauthor=true&amp;cauthor_uid=28202295" TargetMode="External"/><Relationship Id="rId9" Type="http://schemas.openxmlformats.org/officeDocument/2006/relationships/hyperlink" Target="https://www.ncbi.nlm.nih.gov/pubmed/?term=Eddy%20CS%5bAuthor%5d&amp;cauthor=true&amp;cauthor_uid=28202295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5049" y="2098526"/>
            <a:ext cx="5943601" cy="1746251"/>
          </a:xfrm>
        </p:spPr>
        <p:txBody>
          <a:bodyPr>
            <a:noAutofit/>
          </a:bodyPr>
          <a:lstStyle/>
          <a:p>
            <a:r>
              <a:rPr lang="en-US" sz="4800" dirty="0"/>
              <a:t>EMS</a:t>
            </a:r>
            <a:r>
              <a:rPr lang="en-US" sz="4800" dirty="0">
                <a:latin typeface="Segoe UI Semibold" pitchFamily="34" charset="0"/>
              </a:rPr>
              <a:t> 2018 Updates </a:t>
            </a:r>
            <a:br>
              <a:rPr lang="en-US" sz="4800" dirty="0">
                <a:latin typeface="Segoe UI Semibold" pitchFamily="34" charset="0"/>
              </a:rPr>
            </a:br>
            <a:r>
              <a:rPr lang="en-US" sz="4800" dirty="0">
                <a:latin typeface="Segoe UI Semibold" pitchFamily="34" charset="0"/>
              </a:rPr>
              <a:t/>
            </a:r>
            <a:br>
              <a:rPr lang="en-US" sz="4800" dirty="0">
                <a:latin typeface="Segoe UI Semibold" pitchFamily="34" charset="0"/>
              </a:rPr>
            </a:br>
            <a:r>
              <a:rPr lang="en-US" dirty="0"/>
              <a:t>INACEP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dirty="0"/>
              <a:t>4.25.17</a:t>
            </a:r>
            <a:br>
              <a:rPr lang="en-US" sz="3200" dirty="0"/>
            </a:br>
            <a:r>
              <a:rPr lang="en-US" sz="4800" dirty="0"/>
              <a:t/>
            </a:r>
            <a:br>
              <a:rPr lang="en-US" sz="4800" dirty="0"/>
            </a:br>
            <a:endParaRPr lang="en-US" sz="4800" dirty="0">
              <a:latin typeface="Segoe UI Semi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3560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3"/>
          </p:nvPr>
        </p:nvPicPr>
        <p:blipFill>
          <a:blip r:embed="rId2"/>
          <a:srcRect l="-13271" r="-13271"/>
          <a:stretch>
            <a:fillRect/>
          </a:stretch>
        </p:blipFill>
        <p:spPr>
          <a:xfrm>
            <a:off x="-993268" y="296468"/>
            <a:ext cx="11041958" cy="582654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2A5F9E-A526-5E40-811F-8E7D13172A2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21390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So what to do?</a:t>
            </a:r>
          </a:p>
        </p:txBody>
      </p:sp>
      <p:sp>
        <p:nvSpPr>
          <p:cNvPr id="358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7475" indent="0">
              <a:buFont typeface="Wingdings 2" charset="0"/>
              <a:buNone/>
            </a:pPr>
            <a:endParaRPr lang="en-US">
              <a:latin typeface="Corbel" charset="0"/>
            </a:endParaRPr>
          </a:p>
          <a:p>
            <a:pPr marL="117475" indent="0">
              <a:buFont typeface="Wingdings 2" charset="0"/>
              <a:buNone/>
            </a:pPr>
            <a:endParaRPr lang="en-US">
              <a:latin typeface="Corbel" charset="0"/>
            </a:endParaRPr>
          </a:p>
          <a:p>
            <a:pPr marL="117475" indent="0">
              <a:buFont typeface="Wingdings 2" charset="0"/>
              <a:buNone/>
            </a:pPr>
            <a:r>
              <a:rPr lang="en-US">
                <a:latin typeface="Corbel" charset="0"/>
              </a:rPr>
              <a:t>The profile of wounding in civilian public mass shooting fatalities </a:t>
            </a:r>
          </a:p>
          <a:p>
            <a:pPr marL="117475" indent="0">
              <a:buFont typeface="Wingdings 2" charset="0"/>
              <a:buNone/>
            </a:pPr>
            <a:r>
              <a:rPr lang="en-US" sz="2400">
                <a:latin typeface="Corbel" charset="0"/>
              </a:rPr>
              <a:t>E. Reed Smith, MD, Geoff Shapiro, EMT-P, Babak Sarani, MD </a:t>
            </a:r>
          </a:p>
          <a:p>
            <a:pPr marL="117475" indent="0">
              <a:buFont typeface="Wingdings 2" charset="0"/>
              <a:buNone/>
            </a:pPr>
            <a:r>
              <a:rPr lang="en-US" sz="2000">
                <a:latin typeface="Corbel" charset="0"/>
              </a:rPr>
              <a:t>Journal of Trauma and Acute Care Surgery, Publish Ahead of Print Feb 16, 2016 DOI: 10.1097/TA.0000000000001031 </a:t>
            </a:r>
          </a:p>
          <a:p>
            <a:pPr marL="117475" indent="0">
              <a:buFont typeface="Wingdings 2" charset="0"/>
              <a:buNone/>
            </a:pPr>
            <a:endParaRPr lang="en-US" sz="2400">
              <a:latin typeface="Corbel" charset="0"/>
            </a:endParaRPr>
          </a:p>
          <a:p>
            <a:pPr marL="117475" indent="0">
              <a:buFont typeface="Wingdings 2" charset="0"/>
              <a:buNone/>
            </a:pPr>
            <a:endParaRPr lang="en-US">
              <a:latin typeface="Corbel" charset="0"/>
            </a:endParaRPr>
          </a:p>
        </p:txBody>
      </p:sp>
      <p:pic>
        <p:nvPicPr>
          <p:cNvPr id="35843" name="Picture 3" descr="XLargeThumb.01586154-201605000-00000.CV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28600"/>
            <a:ext cx="1752600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09454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Tourniquets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>
                <a:latin typeface="Corbel" charset="0"/>
              </a:rPr>
              <a:t>A total 139 fatalities consisting of 371 wounds from 12 CPMS events were reviewed </a:t>
            </a:r>
          </a:p>
          <a:p>
            <a:endParaRPr lang="en-US" sz="2800" dirty="0">
              <a:latin typeface="Corbel" charset="0"/>
            </a:endParaRPr>
          </a:p>
          <a:p>
            <a:r>
              <a:rPr lang="en-US" sz="2800" dirty="0">
                <a:latin typeface="Corbel" charset="0"/>
              </a:rPr>
              <a:t>58% of victims had gunshots to the head and chest </a:t>
            </a:r>
          </a:p>
          <a:p>
            <a:endParaRPr lang="en-US" sz="2800" dirty="0">
              <a:latin typeface="Corbel" charset="0"/>
            </a:endParaRPr>
          </a:p>
          <a:p>
            <a:r>
              <a:rPr lang="en-US" sz="2800" dirty="0">
                <a:latin typeface="Corbel" charset="0"/>
              </a:rPr>
              <a:t>Only 7% of victims had potentially survivable wounds </a:t>
            </a:r>
          </a:p>
          <a:p>
            <a:endParaRPr lang="en-US" sz="2800" dirty="0">
              <a:latin typeface="Corbel" charset="0"/>
            </a:endParaRPr>
          </a:p>
          <a:p>
            <a:r>
              <a:rPr lang="en-US" sz="2800" dirty="0">
                <a:latin typeface="Corbel" charset="0"/>
              </a:rPr>
              <a:t>There were no deaths due to exsanguination from an extremity </a:t>
            </a:r>
          </a:p>
          <a:p>
            <a:pPr lvl="4"/>
            <a:r>
              <a:rPr sz="2400" dirty="0">
                <a:latin typeface="Corbel" charset="0"/>
              </a:rPr>
              <a:t>Combat does NOT equal Civilian</a:t>
            </a:r>
            <a:endParaRPr lang="en-US" sz="2400" dirty="0">
              <a:latin typeface="Corbel" charset="0"/>
            </a:endParaRPr>
          </a:p>
          <a:p>
            <a:pPr lvl="4"/>
            <a:r>
              <a:rPr lang="en-US" dirty="0">
                <a:latin typeface="Corbel" charset="0"/>
              </a:rPr>
              <a:t>BUT this was prior to Las Vegas and Orlando</a:t>
            </a:r>
            <a:endParaRPr sz="2400" dirty="0">
              <a:latin typeface="Corbel" charset="0"/>
            </a:endParaRPr>
          </a:p>
          <a:p>
            <a:endParaRPr lang="en-US" dirty="0">
              <a:latin typeface="Corbel" charset="0"/>
            </a:endParaRPr>
          </a:p>
          <a:p>
            <a:endParaRPr lang="en-US" dirty="0">
              <a:latin typeface="Corbel" charset="0"/>
            </a:endParaRPr>
          </a:p>
          <a:p>
            <a:endParaRPr lang="en-US" dirty="0"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9602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Resuscitative Endovascular Balloon Occlusion of the Aorta in trauma: a systematic review of the literature</a:t>
            </a:r>
            <a:br>
              <a:rPr lang="en-US" sz="2400" dirty="0"/>
            </a:br>
            <a:r>
              <a:rPr lang="en-US" sz="2400" dirty="0"/>
              <a:t>World Journal of Emergency Surgery Aug 2017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Sixty-one articles, case report/series &amp; retro</a:t>
            </a:r>
          </a:p>
          <a:p>
            <a:r>
              <a:rPr lang="en-US" dirty="0"/>
              <a:t>1355 treated with aortic endovascular balloon occlusion, and 883 (65%) patients died after the procedure </a:t>
            </a:r>
          </a:p>
          <a:p>
            <a:r>
              <a:rPr lang="en-US" dirty="0"/>
              <a:t>Almost all had shock state</a:t>
            </a:r>
          </a:p>
          <a:p>
            <a:r>
              <a:rPr lang="en-US" dirty="0"/>
              <a:t>One placed by London Air Ambulance in Zone III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2A5F9E-A526-5E40-811F-8E7D13172A2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79675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Competency in ER with 3-5 placements</a:t>
            </a:r>
          </a:p>
        </p:txBody>
      </p:sp>
      <p:pic>
        <p:nvPicPr>
          <p:cNvPr id="5" name="Content Placeholder 4" descr="REBOA.png"/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1143" r="-71143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2A5F9E-A526-5E40-811F-8E7D13172A2C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85009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Nexus Failure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Asymptomatic cervical spine fractures: Current guidelines can fail older patients</a:t>
            </a:r>
          </a:p>
          <a:p>
            <a:r>
              <a:rPr lang="en-US" sz="1400" dirty="0"/>
              <a:t>Healey, Christopher D. MD; </a:t>
            </a:r>
            <a:r>
              <a:rPr lang="en-US" sz="1400" dirty="0" err="1"/>
              <a:t>Spilman</a:t>
            </a:r>
            <a:r>
              <a:rPr lang="en-US" sz="1400" dirty="0"/>
              <a:t>, Sarah K. MA; King, Bradley D. DO; Sherrill, Joseph E. II MD; </a:t>
            </a:r>
            <a:r>
              <a:rPr lang="en-US" sz="1400" dirty="0" err="1"/>
              <a:t>Pelaez</a:t>
            </a:r>
            <a:r>
              <a:rPr lang="en-US" sz="1400" dirty="0"/>
              <a:t>, Carlos A. MD</a:t>
            </a:r>
          </a:p>
          <a:p>
            <a:r>
              <a:rPr lang="en-US" sz="1200" dirty="0"/>
              <a:t>Journal of Trauma and Acute Care Surgery: </a:t>
            </a:r>
            <a:r>
              <a:rPr lang="en-US" sz="1200" dirty="0">
                <a:hlinkClick r:id="rId2"/>
              </a:rPr>
              <a:t>July 2017 - Volume 83 - Issue 1 - p 119–125</a:t>
            </a:r>
            <a:endParaRPr lang="en-US" sz="1200" dirty="0"/>
          </a:p>
          <a:p>
            <a:r>
              <a:rPr lang="en-US" sz="2000" dirty="0"/>
              <a:t>A retrospective review was performed for patients 55 years or older with a c-spine fracture during a 4-year study period.  All GCS 15, no pain/tenderness.</a:t>
            </a:r>
          </a:p>
          <a:p>
            <a:r>
              <a:rPr lang="en-US" sz="2000" dirty="0"/>
              <a:t>173 fractures, 22% percent of the symptomatic group and 19% of the asymptomatic group required halo, fusion, or other surgical intervention.</a:t>
            </a:r>
          </a:p>
          <a:p>
            <a:endParaRPr lang="en-US" dirty="0"/>
          </a:p>
        </p:txBody>
      </p:sp>
      <p:pic>
        <p:nvPicPr>
          <p:cNvPr id="4" name="Picture 3" descr="JO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0309" y="0"/>
            <a:ext cx="2178047" cy="290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9239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52728"/>
          </a:xfrm>
        </p:spPr>
        <p:txBody>
          <a:bodyPr>
            <a:normAutofit/>
          </a:bodyPr>
          <a:lstStyle/>
          <a:p>
            <a:r>
              <a:rPr lang="en-US" sz="2000" dirty="0"/>
              <a:t>Public knowledge and perceptions about cardiopulmonary resuscitation (CPR): Results of a multicenter survey</a:t>
            </a:r>
            <a:br>
              <a:rPr lang="en-US" sz="2000" dirty="0"/>
            </a:br>
            <a:r>
              <a:rPr lang="en-US" sz="2000" dirty="0"/>
              <a:t>AJEM Feb 2018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Cross-sectional prospective surveys were conducted at four academic medical centers (including a children's hospital) during a two-month study period</a:t>
            </a:r>
          </a:p>
          <a:p>
            <a:r>
              <a:rPr lang="en-US" dirty="0"/>
              <a:t>In one CPR vignette, participants consistently overestimated the success rate of CPR (72% predicted </a:t>
            </a:r>
            <a:r>
              <a:rPr lang="en-US" dirty="0" err="1"/>
              <a:t>postcardiac</a:t>
            </a:r>
            <a:r>
              <a:rPr lang="en-US" dirty="0"/>
              <a:t> survival) as well as long-term outcome (65% predicted a complete neurological recovery) in a 54-year-old who suffered a heart attack at home and required CPR by paramedics. </a:t>
            </a:r>
          </a:p>
          <a:p>
            <a:r>
              <a:rPr lang="en-US" dirty="0"/>
              <a:t>Reality 10%</a:t>
            </a:r>
          </a:p>
          <a:p>
            <a:r>
              <a:rPr lang="en-US" dirty="0"/>
              <a:t>Personal medical training concerning CPR (68%), followed by television (39%), personal experience (21%), internet (9%), and friends or family with medical training (7%)</a:t>
            </a:r>
          </a:p>
          <a:p>
            <a:r>
              <a:rPr lang="en-US" dirty="0"/>
              <a:t>Worries for ceasing resuscitation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82587E-7780-0E44-AC81-D53A8E20081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0834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Maybe we are getting closer</a:t>
            </a:r>
          </a:p>
        </p:txBody>
      </p:sp>
      <p:pic>
        <p:nvPicPr>
          <p:cNvPr id="5" name="Content Placeholder 4" descr="ACCESS.jpg"/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300" r="-3300"/>
          <a:stretch>
            <a:fillRect/>
          </a:stretch>
        </p:blipFill>
        <p:spPr>
          <a:xfrm>
            <a:off x="-209604" y="1301206"/>
            <a:ext cx="9617152" cy="507470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2A5F9E-A526-5E40-811F-8E7D13172A2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51345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Early Access to the Cardiac Catheterization Laboratory for Patients Resuscitated From Cardiac Arrest Due to a </a:t>
            </a:r>
            <a:r>
              <a:rPr lang="en-US" sz="2000" dirty="0" err="1"/>
              <a:t>Shockable</a:t>
            </a:r>
            <a:r>
              <a:rPr lang="en-US" sz="2000" dirty="0"/>
              <a:t> Rhythm: The Minnesota Resuscitation Consortium Twin Cities Unified Protocol</a:t>
            </a:r>
            <a:br>
              <a:rPr lang="en-US" sz="2000" dirty="0"/>
            </a:br>
            <a:r>
              <a:rPr lang="en-US" sz="2000" dirty="0"/>
              <a:t>J Am Heart </a:t>
            </a:r>
            <a:r>
              <a:rPr lang="en-US" sz="2000" dirty="0" err="1"/>
              <a:t>Assoc</a:t>
            </a:r>
            <a:r>
              <a:rPr lang="en-US" sz="2000" dirty="0"/>
              <a:t> Jan 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Overall, 197 (63%) patients survived to hospital discharge with good neurological outcome (cerebral performance category of 1 or 2). Of the patients who followed the Minnesota Resuscitation Consortium protocol, 121 (52%) underwent percutaneous coronary intervention, and 15 (7%) underwent coronary artery bypass graft. In this group, 151 (65%) survived with good neurological outcome, whereas in the group that did not follow the Minnesota Resuscitation Consortium protocol, 46 (55%) survived with good neurological outcome (adjusted odds ratio: 1.99; [1.07–3.72], </a:t>
            </a:r>
            <a:r>
              <a:rPr lang="en-US" i="1" dirty="0"/>
              <a:t>P</a:t>
            </a:r>
            <a:r>
              <a:rPr lang="en-US" dirty="0"/>
              <a:t>=0.03).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2A5F9E-A526-5E40-811F-8E7D13172A2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13700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Shock Refractory VF VT</a:t>
            </a:r>
          </a:p>
        </p:txBody>
      </p:sp>
      <p:sp>
        <p:nvSpPr>
          <p:cNvPr id="5" name="Vertical Text Placeholder 4"/>
          <p:cNvSpPr>
            <a:spLocks noGrp="1"/>
          </p:cNvSpPr>
          <p:nvPr>
            <p:ph type="body" orient="vert" idx="1"/>
          </p:nvPr>
        </p:nvSpPr>
        <p:spPr>
          <a:xfrm rot="16200000">
            <a:off x="495302" y="167478"/>
            <a:ext cx="8077200" cy="739140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endParaRPr lang="en-US" sz="2800" b="1" i="1" dirty="0"/>
          </a:p>
          <a:p>
            <a:r>
              <a:rPr lang="en-US" sz="2800" b="1" i="1" dirty="0"/>
              <a:t>Inclusion Criteria:</a:t>
            </a:r>
            <a:endParaRPr lang="en-US" sz="2800" dirty="0"/>
          </a:p>
          <a:p>
            <a:r>
              <a:rPr lang="en-US" sz="2800" dirty="0"/>
              <a:t>Age 18-75</a:t>
            </a:r>
          </a:p>
          <a:p>
            <a:r>
              <a:rPr lang="en-US" sz="2800" dirty="0"/>
              <a:t>Presumed Cardiac Origin</a:t>
            </a:r>
          </a:p>
          <a:p>
            <a:r>
              <a:rPr lang="en-US" sz="2800" dirty="0"/>
              <a:t>First recorded rhythm VF/VT or AED shock was given before arrival of EMS</a:t>
            </a:r>
          </a:p>
          <a:p>
            <a:r>
              <a:rPr lang="en-US" sz="2800" dirty="0"/>
              <a:t>MUST be on LUCAS CPR</a:t>
            </a:r>
          </a:p>
          <a:p>
            <a:r>
              <a:rPr lang="en-US" sz="2800" dirty="0"/>
              <a:t>No Trauma</a:t>
            </a:r>
          </a:p>
          <a:p>
            <a:r>
              <a:rPr lang="en-US" sz="2800" dirty="0"/>
              <a:t>No DNR/DNI</a:t>
            </a:r>
          </a:p>
          <a:p>
            <a:r>
              <a:rPr lang="en-US" sz="2800" dirty="0"/>
              <a:t>EMS Transport Time &lt;30 min</a:t>
            </a:r>
          </a:p>
          <a:p>
            <a:endParaRPr lang="en-US" dirty="0"/>
          </a:p>
        </p:txBody>
      </p:sp>
      <p:pic>
        <p:nvPicPr>
          <p:cNvPr id="6" name="Picture 5" descr="sear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6770" y="171592"/>
            <a:ext cx="11938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4447496"/>
      </p:ext>
    </p:extLst>
  </p:cSld>
  <p:clrMapOvr>
    <a:masterClrMapping/>
  </p:clrMapOvr>
  <p:transition spd="slow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Still Enjoying Home</a:t>
            </a: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7861300" y="6129210"/>
            <a:ext cx="825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Avenir LT Std 65 Medium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2A5F9E-A526-5E40-811F-8E7D13172A2C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464" y="1283371"/>
            <a:ext cx="3937000" cy="2070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3467" y="4097210"/>
            <a:ext cx="2244622" cy="2244622"/>
          </a:xfrm>
          <a:prstGeom prst="rect">
            <a:avLst/>
          </a:prstGeom>
        </p:spPr>
      </p:pic>
      <p:pic>
        <p:nvPicPr>
          <p:cNvPr id="6" name="Picture 5" descr="Goldy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98089" y="3685861"/>
            <a:ext cx="3187700" cy="2552700"/>
          </a:xfrm>
          <a:prstGeom prst="rect">
            <a:avLst/>
          </a:prstGeom>
        </p:spPr>
      </p:pic>
      <p:pic>
        <p:nvPicPr>
          <p:cNvPr id="9" name="Picture 8" descr="Indycar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00500"/>
            <a:ext cx="2857500" cy="2857500"/>
          </a:xfrm>
          <a:prstGeom prst="rect">
            <a:avLst/>
          </a:prstGeom>
        </p:spPr>
      </p:pic>
      <p:pic>
        <p:nvPicPr>
          <p:cNvPr id="11" name="Picture Placeholder 10" descr="IMG951558.jpg"/>
          <p:cNvPicPr>
            <a:picLocks noGrp="1" noChangeAspect="1"/>
          </p:cNvPicPr>
          <p:nvPr>
            <p:ph type="pic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500" b="29500"/>
          <a:stretch>
            <a:fillRect/>
          </a:stretch>
        </p:blipFill>
        <p:spPr>
          <a:xfrm>
            <a:off x="0" y="1944727"/>
            <a:ext cx="4258464" cy="2327930"/>
          </a:xfrm>
        </p:spPr>
      </p:pic>
    </p:spTree>
    <p:extLst>
      <p:ext uri="{BB962C8B-B14F-4D97-AF65-F5344CB8AC3E}">
        <p14:creationId xmlns:p14="http://schemas.microsoft.com/office/powerpoint/2010/main" xmlns="" val="3221075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 descr="luca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5299" y="1296777"/>
            <a:ext cx="6174209" cy="469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6951590"/>
      </p:ext>
    </p:extLst>
  </p:cSld>
  <p:clrMapOvr>
    <a:masterClrMapping/>
  </p:clrMapOvr>
  <p:transition spd="slow"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Shock Refractory VF VT</a:t>
            </a:r>
          </a:p>
        </p:txBody>
      </p:sp>
      <p:sp>
        <p:nvSpPr>
          <p:cNvPr id="5" name="Vertical Text Placeholder 4"/>
          <p:cNvSpPr>
            <a:spLocks noGrp="1"/>
          </p:cNvSpPr>
          <p:nvPr>
            <p:ph type="body" orient="vert" idx="1"/>
          </p:nvPr>
        </p:nvSpPr>
        <p:spPr>
          <a:xfrm rot="16200000">
            <a:off x="495302" y="167478"/>
            <a:ext cx="8077200" cy="739140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endParaRPr lang="en-US" sz="2800" b="1" i="1" dirty="0"/>
          </a:p>
          <a:p>
            <a:r>
              <a:rPr lang="en-US" sz="2800" b="1" i="1" dirty="0"/>
              <a:t>3 Shocks then go</a:t>
            </a:r>
          </a:p>
          <a:p>
            <a:r>
              <a:rPr lang="en-US" sz="2800" b="1" i="1" dirty="0"/>
              <a:t>U of </a:t>
            </a:r>
            <a:r>
              <a:rPr lang="en-US" sz="2800" b="1" i="1" dirty="0" err="1"/>
              <a:t>Minn</a:t>
            </a:r>
            <a:r>
              <a:rPr lang="en-US" sz="2800" b="1" i="1" dirty="0"/>
              <a:t> </a:t>
            </a:r>
            <a:r>
              <a:rPr lang="en-US" sz="2800" b="1" i="1" dirty="0" err="1"/>
              <a:t>Cath</a:t>
            </a:r>
            <a:r>
              <a:rPr lang="en-US" sz="2800" b="1" i="1" dirty="0"/>
              <a:t> Lab</a:t>
            </a:r>
          </a:p>
          <a:p>
            <a:pPr lvl="1"/>
            <a:r>
              <a:rPr lang="en-US" sz="2800" b="1" i="1" dirty="0"/>
              <a:t>ECMO</a:t>
            </a:r>
          </a:p>
          <a:p>
            <a:pPr lvl="1"/>
            <a:r>
              <a:rPr lang="en-US" sz="2800" b="1" i="1" dirty="0" err="1"/>
              <a:t>Cath</a:t>
            </a:r>
            <a:endParaRPr lang="en-US" sz="2800" b="1" i="1" dirty="0"/>
          </a:p>
          <a:p>
            <a:pPr lvl="1"/>
            <a:r>
              <a:rPr lang="en-US" sz="2800" b="1" i="1" dirty="0"/>
              <a:t>ICU</a:t>
            </a:r>
          </a:p>
          <a:p>
            <a:r>
              <a:rPr lang="en-US" sz="2800" b="1" i="1" dirty="0"/>
              <a:t>Results: 26/72 survival  38%!!!</a:t>
            </a:r>
          </a:p>
          <a:p>
            <a:pPr lvl="1"/>
            <a:r>
              <a:rPr lang="en-US" sz="2800" b="1" i="1" dirty="0"/>
              <a:t>26/72 good </a:t>
            </a:r>
            <a:r>
              <a:rPr lang="en-US" sz="2800" b="1" i="1" dirty="0" err="1"/>
              <a:t>neuro</a:t>
            </a:r>
            <a:r>
              <a:rPr lang="en-US" sz="2800" b="1" i="1" dirty="0"/>
              <a:t>  36%</a:t>
            </a:r>
          </a:p>
          <a:p>
            <a:r>
              <a:rPr lang="en-US" sz="2800" b="1" i="1" dirty="0"/>
              <a:t>CARES MINN – 8%, Allina 15%</a:t>
            </a:r>
            <a:endParaRPr lang="en-US" sz="2800" dirty="0"/>
          </a:p>
          <a:p>
            <a:endParaRPr lang="en-US" dirty="0"/>
          </a:p>
        </p:txBody>
      </p:sp>
      <p:pic>
        <p:nvPicPr>
          <p:cNvPr id="6" name="Picture 5" descr="sear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93000" y="324246"/>
            <a:ext cx="11938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8273182"/>
      </p:ext>
    </p:extLst>
  </p:cSld>
  <p:clrMapOvr>
    <a:masterClrMapping/>
  </p:clrMapOvr>
  <p:transition spd="slow"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5947"/>
            <a:ext cx="9144000" cy="1190848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>Out-of-hospital cardiac arrest survival in international airports.</a:t>
            </a:r>
            <a:br>
              <a:rPr lang="en-US" sz="2700" dirty="0"/>
            </a:br>
            <a:r>
              <a:rPr lang="en-US" sz="2700" dirty="0"/>
              <a:t>Masterson S, et al. Resuscitation. 2018</a:t>
            </a:r>
            <a:r>
              <a:rPr lang="en-US" sz="3100" dirty="0"/>
              <a:t>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30-day survival after cardiac arrest among cases at 70 international airports in nine countries from 2013 through 2015. During this period, 3.3 billion persons passed through these airports.</a:t>
            </a:r>
          </a:p>
          <a:p>
            <a:r>
              <a:rPr lang="en-US" dirty="0"/>
              <a:t>Among 800 cases, 74% were witnessed, 42% had an initial </a:t>
            </a:r>
            <a:r>
              <a:rPr lang="en-US" dirty="0" err="1"/>
              <a:t>shockable</a:t>
            </a:r>
            <a:r>
              <a:rPr lang="en-US" dirty="0"/>
              <a:t> rhythm, median emergency medical services (EMS) response time was 8 minutes, and 32% survived. </a:t>
            </a:r>
          </a:p>
          <a:p>
            <a:r>
              <a:rPr lang="en-US" dirty="0"/>
              <a:t>Witnessed, bystander CPR, early </a:t>
            </a:r>
            <a:r>
              <a:rPr lang="en-US" dirty="0" err="1"/>
              <a:t>defib</a:t>
            </a:r>
            <a:r>
              <a:rPr lang="en-US" dirty="0"/>
              <a:t> appear to be very important.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2A5F9E-A526-5E40-811F-8E7D13172A2C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24363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Upright Intubation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600" dirty="0">
                <a:hlinkClick r:id="rId2" tooltip="The American journal of emergency medicine."/>
              </a:rPr>
              <a:t>Am J Emerg Med.</a:t>
            </a:r>
            <a:r>
              <a:rPr lang="en-US" sz="1600" dirty="0"/>
              <a:t> 2017 Feb 5. </a:t>
            </a:r>
            <a:r>
              <a:rPr lang="en-US" sz="1600" dirty="0" err="1"/>
              <a:t>pii</a:t>
            </a:r>
            <a:r>
              <a:rPr lang="en-US" sz="1600" dirty="0"/>
              <a:t>: S0735-6757(17)30100-6. </a:t>
            </a:r>
            <a:r>
              <a:rPr lang="en-US" sz="1600" dirty="0" err="1"/>
              <a:t>doi</a:t>
            </a:r>
            <a:r>
              <a:rPr lang="en-US" sz="1600" dirty="0"/>
              <a:t>: 10.1016/j.ajem.2017.02.011. [</a:t>
            </a:r>
            <a:r>
              <a:rPr lang="en-US" sz="1600" dirty="0" err="1"/>
              <a:t>Epub</a:t>
            </a:r>
            <a:r>
              <a:rPr lang="en-US" sz="1600" dirty="0"/>
              <a:t> ahead of print]</a:t>
            </a:r>
          </a:p>
          <a:p>
            <a:r>
              <a:rPr lang="en-US" sz="1600" b="1" dirty="0"/>
              <a:t>Feasibility of upright patient positioning and intubation success rates at two academic emergency departments.</a:t>
            </a:r>
          </a:p>
          <a:p>
            <a:r>
              <a:rPr lang="en-US" sz="1600" dirty="0">
                <a:hlinkClick r:id="rId3"/>
              </a:rPr>
              <a:t>Turner JS</a:t>
            </a:r>
            <a:r>
              <a:rPr lang="en-US" sz="1600" baseline="30000" dirty="0"/>
              <a:t>1</a:t>
            </a:r>
            <a:r>
              <a:rPr lang="en-US" sz="1600" dirty="0"/>
              <a:t>, </a:t>
            </a:r>
            <a:r>
              <a:rPr lang="en-US" sz="1600" dirty="0">
                <a:hlinkClick r:id="rId4"/>
              </a:rPr>
              <a:t>Ellender TJ</a:t>
            </a:r>
            <a:r>
              <a:rPr lang="en-US" sz="1600" baseline="30000" dirty="0"/>
              <a:t>2</a:t>
            </a:r>
            <a:r>
              <a:rPr lang="en-US" sz="1600" dirty="0"/>
              <a:t>, </a:t>
            </a:r>
            <a:r>
              <a:rPr lang="en-US" sz="1600" dirty="0">
                <a:hlinkClick r:id="rId5"/>
              </a:rPr>
              <a:t>Okonkwo ER</a:t>
            </a:r>
            <a:r>
              <a:rPr lang="en-US" sz="1600" baseline="30000" dirty="0"/>
              <a:t>3</a:t>
            </a:r>
            <a:r>
              <a:rPr lang="en-US" sz="1600" dirty="0"/>
              <a:t>, </a:t>
            </a:r>
            <a:r>
              <a:rPr lang="en-US" sz="1600" dirty="0">
                <a:hlinkClick r:id="rId6"/>
              </a:rPr>
              <a:t>Stepsis TM</a:t>
            </a:r>
            <a:r>
              <a:rPr lang="en-US" sz="1600" baseline="30000" dirty="0"/>
              <a:t>4</a:t>
            </a:r>
            <a:r>
              <a:rPr lang="en-US" sz="1600" dirty="0"/>
              <a:t>, </a:t>
            </a:r>
            <a:r>
              <a:rPr lang="en-US" sz="1600" dirty="0">
                <a:hlinkClick r:id="rId7"/>
              </a:rPr>
              <a:t>Stevens AC</a:t>
            </a:r>
            <a:r>
              <a:rPr lang="en-US" sz="1600" baseline="30000" dirty="0"/>
              <a:t>5</a:t>
            </a:r>
            <a:r>
              <a:rPr lang="en-US" sz="1600" dirty="0"/>
              <a:t>, </a:t>
            </a:r>
            <a:r>
              <a:rPr lang="en-US" sz="1600" dirty="0">
                <a:hlinkClick r:id="rId8"/>
              </a:rPr>
              <a:t>Sembroski EG</a:t>
            </a:r>
            <a:r>
              <a:rPr lang="en-US" sz="1600" baseline="30000" dirty="0"/>
              <a:t>6</a:t>
            </a:r>
            <a:r>
              <a:rPr lang="en-US" sz="1600" dirty="0"/>
              <a:t>, </a:t>
            </a:r>
            <a:r>
              <a:rPr lang="en-US" sz="1600" dirty="0">
                <a:hlinkClick r:id="rId9"/>
              </a:rPr>
              <a:t>Eddy CS</a:t>
            </a:r>
            <a:r>
              <a:rPr lang="en-US" sz="1600" baseline="30000" dirty="0"/>
              <a:t>7</a:t>
            </a:r>
            <a:r>
              <a:rPr lang="en-US" sz="1600" dirty="0"/>
              <a:t>, </a:t>
            </a:r>
            <a:r>
              <a:rPr lang="en-US" sz="1600" dirty="0">
                <a:hlinkClick r:id="rId10"/>
              </a:rPr>
              <a:t>Perkins AJ</a:t>
            </a:r>
            <a:r>
              <a:rPr lang="en-US" sz="1600" baseline="30000" dirty="0"/>
              <a:t>8</a:t>
            </a:r>
            <a:r>
              <a:rPr lang="en-US" sz="1600" dirty="0"/>
              <a:t>, </a:t>
            </a:r>
            <a:r>
              <a:rPr lang="en-US" sz="1600" dirty="0">
                <a:hlinkClick r:id="rId11"/>
              </a:rPr>
              <a:t>Cooper DD</a:t>
            </a:r>
            <a:r>
              <a:rPr lang="en-US" sz="1600" baseline="30000" dirty="0"/>
              <a:t>9</a:t>
            </a:r>
            <a:r>
              <a:rPr lang="en-US" sz="1600" dirty="0"/>
              <a:t>.</a:t>
            </a:r>
          </a:p>
          <a:p>
            <a:r>
              <a:rPr lang="en-US" b="1" dirty="0"/>
              <a:t>RESULTS: </a:t>
            </a:r>
            <a:r>
              <a:rPr lang="en-US" dirty="0"/>
              <a:t>A total of 231 intubations performed by 58 residents were analyzed. First pass success was 65.8% for the supine group, 77.9% for the inclined group, and 85.6% for the upright group (p=0.024). For every 5 degree increase in angle, there was increased likelihood of first pass success (AOR=1.11; 95% CI=1.01-1.22, p=0.043).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2A5F9E-A526-5E40-811F-8E7D13172A2C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48887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1"/>
          </a:xfrm>
        </p:spPr>
        <p:txBody>
          <a:bodyPr>
            <a:noAutofit/>
          </a:bodyPr>
          <a:lstStyle/>
          <a:p>
            <a:pPr algn="ctr"/>
            <a:r>
              <a:rPr lang="en-US" sz="2800" b="0" dirty="0">
                <a:latin typeface="Verdana"/>
                <a:ea typeface="Verdana" charset="0"/>
                <a:cs typeface="Verdana"/>
              </a:rPr>
              <a:t>“Concussion with Every Compression”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94738" y="6108401"/>
            <a:ext cx="301908" cy="3073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uk-UA" smtClean="0">
                <a:solidFill>
                  <a:srgbClr val="0092CE"/>
                </a:solidFill>
              </a:rPr>
              <a:pPr/>
              <a:t>24</a:t>
            </a:fld>
            <a:endParaRPr lang="uk-UA">
              <a:solidFill>
                <a:srgbClr val="0092C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169" y="1219200"/>
            <a:ext cx="6769354" cy="502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7495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Evolution of Head Up CPR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1424859" y="3649451"/>
            <a:ext cx="39624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>
            <a:off x="434259" y="2735051"/>
            <a:ext cx="990600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1207868" y="6108482"/>
            <a:ext cx="1295400" cy="381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298761" y="5270282"/>
            <a:ext cx="914400" cy="838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503268" y="6489482"/>
            <a:ext cx="2895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32" name="Heart 31"/>
          <p:cNvSpPr/>
          <p:nvPr/>
        </p:nvSpPr>
        <p:spPr bwMode="auto">
          <a:xfrm>
            <a:off x="1501059" y="3039851"/>
            <a:ext cx="685800" cy="609600"/>
          </a:xfrm>
          <a:prstGeom prst="hear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5" name="Heart 34"/>
          <p:cNvSpPr/>
          <p:nvPr/>
        </p:nvSpPr>
        <p:spPr bwMode="auto">
          <a:xfrm>
            <a:off x="1629937" y="5645633"/>
            <a:ext cx="685800" cy="685800"/>
          </a:xfrm>
          <a:prstGeom prst="hear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6" name="Smiley Face 35"/>
          <p:cNvSpPr/>
          <p:nvPr/>
        </p:nvSpPr>
        <p:spPr bwMode="auto">
          <a:xfrm rot="14257673">
            <a:off x="623062" y="2420168"/>
            <a:ext cx="762000" cy="685800"/>
          </a:xfrm>
          <a:prstGeom prst="smileyF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7" name="Smiley Face 36"/>
          <p:cNvSpPr/>
          <p:nvPr/>
        </p:nvSpPr>
        <p:spPr bwMode="auto">
          <a:xfrm rot="14725165">
            <a:off x="638233" y="5069935"/>
            <a:ext cx="787151" cy="722418"/>
          </a:xfrm>
          <a:prstGeom prst="smileyF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96000" y="3886200"/>
            <a:ext cx="3048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1600" b="1" dirty="0">
              <a:latin typeface="Arial"/>
              <a:cs typeface="Arial"/>
            </a:endParaRPr>
          </a:p>
          <a:p>
            <a:pPr algn="l"/>
            <a:r>
              <a:rPr lang="en-US" sz="1600" b="1" u="sng" dirty="0">
                <a:latin typeface="Arial"/>
                <a:cs typeface="Arial"/>
              </a:rPr>
              <a:t>Unique Benefits of D</a:t>
            </a:r>
          </a:p>
          <a:p>
            <a:pPr algn="l"/>
            <a:endParaRPr lang="en-US" sz="1600" b="1" u="sng" dirty="0">
              <a:latin typeface="Arial"/>
              <a:cs typeface="Arial"/>
            </a:endParaRPr>
          </a:p>
          <a:p>
            <a:pPr marL="285750" indent="-285750" algn="l">
              <a:buFont typeface="Wingdings" charset="2"/>
              <a:buChar char="q"/>
            </a:pPr>
            <a:r>
              <a:rPr lang="en-US" sz="1600" b="1" dirty="0">
                <a:latin typeface="Arial"/>
                <a:cs typeface="Arial"/>
              </a:rPr>
              <a:t>Lower ICP 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b="1" dirty="0">
                <a:latin typeface="Arial"/>
                <a:cs typeface="Arial"/>
              </a:rPr>
              <a:t>Lower RA pressure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b="1" dirty="0">
                <a:latin typeface="Arial"/>
                <a:cs typeface="Arial"/>
              </a:rPr>
              <a:t>Higher </a:t>
            </a:r>
            <a:r>
              <a:rPr lang="en-US" sz="1600" b="1" dirty="0" err="1">
                <a:latin typeface="Arial"/>
                <a:cs typeface="Arial"/>
              </a:rPr>
              <a:t>CerPP</a:t>
            </a:r>
            <a:endParaRPr lang="en-US" sz="1600" b="1" dirty="0">
              <a:latin typeface="Arial"/>
              <a:cs typeface="Arial"/>
            </a:endParaRPr>
          </a:p>
          <a:p>
            <a:pPr marL="285750" indent="-285750" algn="l">
              <a:buFont typeface="Wingdings" charset="2"/>
              <a:buChar char="q"/>
            </a:pPr>
            <a:r>
              <a:rPr lang="en-US" sz="1600" dirty="0">
                <a:latin typeface="Arial"/>
                <a:cs typeface="Arial"/>
              </a:rPr>
              <a:t>Higher </a:t>
            </a:r>
            <a:r>
              <a:rPr lang="en-US" sz="1600" b="1" dirty="0" err="1">
                <a:latin typeface="Arial"/>
                <a:cs typeface="Arial"/>
              </a:rPr>
              <a:t>CorPP</a:t>
            </a:r>
            <a:endParaRPr lang="en-US" sz="1600" b="1" dirty="0">
              <a:latin typeface="Arial"/>
              <a:cs typeface="Arial"/>
            </a:endParaRPr>
          </a:p>
          <a:p>
            <a:pPr marL="285750" indent="-285750" algn="l">
              <a:buFont typeface="Wingdings" charset="2"/>
              <a:buChar char="q"/>
            </a:pPr>
            <a:r>
              <a:rPr lang="en-US" sz="1600" b="1" dirty="0">
                <a:latin typeface="Arial"/>
                <a:cs typeface="Arial"/>
              </a:rPr>
              <a:t>Preserves central blood volume</a:t>
            </a:r>
          </a:p>
          <a:p>
            <a:pPr marL="285750" indent="-285750" algn="l">
              <a:buFont typeface="Wingdings" charset="2"/>
              <a:buChar char="q"/>
            </a:pPr>
            <a:r>
              <a:rPr lang="en-US" sz="1600" b="1" dirty="0">
                <a:latin typeface="Arial"/>
                <a:cs typeface="Arial"/>
              </a:rPr>
              <a:t>Lower PVR?</a:t>
            </a:r>
          </a:p>
        </p:txBody>
      </p:sp>
      <p:cxnSp>
        <p:nvCxnSpPr>
          <p:cNvPr id="39" name="Straight Connector 38"/>
          <p:cNvCxnSpPr/>
          <p:nvPr/>
        </p:nvCxnSpPr>
        <p:spPr bwMode="auto">
          <a:xfrm>
            <a:off x="269024" y="1439651"/>
            <a:ext cx="4953000" cy="1600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3" name="Smiley Face 42"/>
          <p:cNvSpPr/>
          <p:nvPr/>
        </p:nvSpPr>
        <p:spPr bwMode="auto">
          <a:xfrm rot="13447409">
            <a:off x="565154" y="979139"/>
            <a:ext cx="661223" cy="632523"/>
          </a:xfrm>
          <a:prstGeom prst="smileyF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4" name="Heart 43"/>
          <p:cNvSpPr/>
          <p:nvPr/>
        </p:nvSpPr>
        <p:spPr bwMode="auto">
          <a:xfrm>
            <a:off x="1564424" y="1447800"/>
            <a:ext cx="609600" cy="533400"/>
          </a:xfrm>
          <a:prstGeom prst="hear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334000" y="2953274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410200" y="3532787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457244" y="4976619"/>
            <a:ext cx="40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2532083" y="5142320"/>
            <a:ext cx="28194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398483" y="4227920"/>
            <a:ext cx="2133600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3" name="Heart 22"/>
          <p:cNvSpPr/>
          <p:nvPr/>
        </p:nvSpPr>
        <p:spPr bwMode="auto">
          <a:xfrm>
            <a:off x="1512327" y="4274033"/>
            <a:ext cx="685800" cy="609600"/>
          </a:xfrm>
          <a:prstGeom prst="hear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4" name="Smiley Face 23"/>
          <p:cNvSpPr/>
          <p:nvPr/>
        </p:nvSpPr>
        <p:spPr bwMode="auto">
          <a:xfrm rot="14257673">
            <a:off x="587286" y="3723717"/>
            <a:ext cx="762000" cy="685800"/>
          </a:xfrm>
          <a:prstGeom prst="smileyF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81600" y="6226067"/>
            <a:ext cx="965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xmlns="" val="1646093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75406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2400" b="0" dirty="0">
                <a:solidFill>
                  <a:srgbClr val="0092CE"/>
                </a:solidFill>
                <a:latin typeface="Verdana" charset="0"/>
                <a:ea typeface="ＭＳ Ｐゴシック" charset="0"/>
                <a:cs typeface="Verdana" charset="0"/>
              </a:rPr>
              <a:t>Current Prototype: </a:t>
            </a:r>
            <a:br>
              <a:rPr lang="en-US" sz="2400" b="0" dirty="0">
                <a:solidFill>
                  <a:srgbClr val="0092CE"/>
                </a:solidFill>
                <a:latin typeface="Verdana" charset="0"/>
                <a:ea typeface="ＭＳ Ｐゴシック" charset="0"/>
                <a:cs typeface="Verdana" charset="0"/>
              </a:rPr>
            </a:br>
            <a:r>
              <a:rPr lang="en-US" sz="2000" b="0" dirty="0">
                <a:solidFill>
                  <a:srgbClr val="0092CE"/>
                </a:solidFill>
                <a:latin typeface="Verdana" charset="0"/>
                <a:ea typeface="ＭＳ Ｐゴシック" charset="0"/>
                <a:cs typeface="Verdana" charset="0"/>
              </a:rPr>
              <a:t>Weight without LUCAS </a:t>
            </a:r>
            <a:r>
              <a:rPr lang="en-US" sz="2000" b="0" dirty="0" err="1">
                <a:solidFill>
                  <a:srgbClr val="0092CE"/>
                </a:solidFill>
                <a:latin typeface="Verdana" charset="0"/>
                <a:ea typeface="ＭＳ Ｐゴシック" charset="0"/>
                <a:cs typeface="Verdana" charset="0"/>
              </a:rPr>
              <a:t>backplate</a:t>
            </a:r>
            <a:r>
              <a:rPr lang="en-US" sz="2000" b="0" dirty="0">
                <a:solidFill>
                  <a:srgbClr val="0092CE"/>
                </a:solidFill>
                <a:latin typeface="Verdana" charset="0"/>
                <a:ea typeface="ＭＳ Ｐゴシック" charset="0"/>
                <a:cs typeface="Verdana" charset="0"/>
              </a:rPr>
              <a:t>: 15 </a:t>
            </a:r>
            <a:r>
              <a:rPr lang="en-US" sz="2000" b="0" dirty="0" err="1">
                <a:solidFill>
                  <a:srgbClr val="0092CE"/>
                </a:solidFill>
                <a:latin typeface="Verdana" charset="0"/>
                <a:ea typeface="ＭＳ Ｐゴシック" charset="0"/>
                <a:cs typeface="Verdana" charset="0"/>
              </a:rPr>
              <a:t>lbs</a:t>
            </a:r>
            <a:endParaRPr lang="en-US" sz="2000" b="0" dirty="0">
              <a:solidFill>
                <a:srgbClr val="0092CE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8178" y="1679067"/>
            <a:ext cx="5787644" cy="4340733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95400" y="6172200"/>
            <a:ext cx="6553200" cy="365125"/>
          </a:xfrm>
        </p:spPr>
        <p:txBody>
          <a:bodyPr/>
          <a:lstStyle/>
          <a:p>
            <a:pPr>
              <a:defRPr/>
            </a:pPr>
            <a:r>
              <a:rPr lang="en-US" b="0" dirty="0">
                <a:latin typeface="+mn-lt"/>
              </a:rPr>
              <a:t>Meets major design specifications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01E0C-D97F-AE46-A5A5-D220C05892A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1395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title"/>
          </p:nvPr>
        </p:nvSpPr>
        <p:spPr bwMode="auto">
          <a:xfrm>
            <a:off x="457200" y="304800"/>
            <a:ext cx="8229600" cy="75406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2400" b="0" dirty="0">
                <a:solidFill>
                  <a:srgbClr val="0092CE"/>
                </a:solidFill>
                <a:latin typeface="Verdana" charset="0"/>
                <a:ea typeface="ＭＳ Ｐゴシック" charset="0"/>
                <a:cs typeface="Verdana" charset="0"/>
              </a:rPr>
              <a:t>MRS 525™ Patient Placement System in Supine Position with LUCAS 3 Attached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019800"/>
            <a:ext cx="8229600" cy="365125"/>
          </a:xfrm>
        </p:spPr>
        <p:txBody>
          <a:bodyPr/>
          <a:lstStyle/>
          <a:p>
            <a:pPr>
              <a:defRPr/>
            </a:pPr>
            <a:r>
              <a:rPr lang="en-US" sz="1800" b="0" dirty="0">
                <a:latin typeface="+mn-lt"/>
              </a:rPr>
              <a:t>Meets specifications for reproducibility, stability, manual and </a:t>
            </a:r>
          </a:p>
          <a:p>
            <a:pPr>
              <a:defRPr/>
            </a:pPr>
            <a:r>
              <a:rPr lang="en-US" sz="1800" b="0" dirty="0">
                <a:latin typeface="+mn-lt"/>
              </a:rPr>
              <a:t>automated CPR, optimal head and heart elevation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01E0C-D97F-AE46-A5A5-D220C05892AE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1136" y="1536192"/>
            <a:ext cx="4434840" cy="443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74959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54062"/>
          </a:xfrm>
        </p:spPr>
        <p:txBody>
          <a:bodyPr/>
          <a:lstStyle/>
          <a:p>
            <a:r>
              <a:rPr lang="en-US" b="0" dirty="0"/>
              <a:t>There’s hope yet</a:t>
            </a:r>
          </a:p>
        </p:txBody>
      </p:sp>
      <p:pic>
        <p:nvPicPr>
          <p:cNvPr id="5" name="Content Placeholder 4" descr="IMG_2750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212" b="13212"/>
          <a:stretch>
            <a:fillRect/>
          </a:stretch>
        </p:blipFill>
        <p:spPr>
          <a:xfrm>
            <a:off x="512442" y="1600200"/>
            <a:ext cx="8145783" cy="4495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01E0C-D97F-AE46-A5A5-D220C05892A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46626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4062"/>
          </a:xfrm>
        </p:spPr>
        <p:txBody>
          <a:bodyPr/>
          <a:lstStyle/>
          <a:p>
            <a:r>
              <a:rPr lang="en-US" dirty="0"/>
              <a:t>36 million 911 EMS Responses Per Year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62306" r="-62306"/>
          <a:stretch>
            <a:fillRect/>
          </a:stretch>
        </p:blipFill>
        <p:spPr>
          <a:xfrm>
            <a:off x="-2010564" y="850700"/>
            <a:ext cx="10044891" cy="554355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01E0C-D97F-AE46-A5A5-D220C05892AE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700" y="2197100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5907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Stroke (LVO, Door to CT)</a:t>
            </a:r>
          </a:p>
          <a:p>
            <a:r>
              <a:rPr lang="en-US" dirty="0"/>
              <a:t>Trauma (Stop the bleed, Endovascular aortic occlusion, C Collar)</a:t>
            </a:r>
          </a:p>
          <a:p>
            <a:r>
              <a:rPr lang="en-US" dirty="0"/>
              <a:t>Cardiac Arrest (Public expectation CPR, ACCESS, ECMO, Airports, Upright CPR)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2A5F9E-A526-5E40-811F-8E7D13172A2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74569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EMS Updates 2018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Stroke TPA always skeptical, EVR is the future, Hard to find </a:t>
            </a:r>
            <a:r>
              <a:rPr lang="en-US" dirty="0" err="1"/>
              <a:t>prehospital</a:t>
            </a:r>
            <a:endParaRPr lang="en-US" dirty="0"/>
          </a:p>
          <a:p>
            <a:r>
              <a:rPr lang="en-US" dirty="0"/>
              <a:t>Hemorrhage control is going public &amp; REBOA</a:t>
            </a:r>
          </a:p>
          <a:p>
            <a:r>
              <a:rPr lang="en-US" dirty="0"/>
              <a:t>Cardiac Arrest is going to be procedural</a:t>
            </a:r>
          </a:p>
          <a:p>
            <a:r>
              <a:rPr lang="en-US" dirty="0"/>
              <a:t>Upright Intubation, Upright CPR</a:t>
            </a:r>
          </a:p>
          <a:p>
            <a:r>
              <a:rPr lang="en-US" dirty="0"/>
              <a:t>Drive fast again, but safe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2A5F9E-A526-5E40-811F-8E7D13172A2C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08024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5" name="Content Placeholder 4" descr="IMG_8946.JPG"/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415" b="10415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2A5F9E-A526-5E40-811F-8E7D13172A2C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32041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14148EE-9A86-4AFF-A514-1C214261B7E8}"/>
              </a:ext>
            </a:extLst>
          </p:cNvPr>
          <p:cNvSpPr/>
          <p:nvPr/>
        </p:nvSpPr>
        <p:spPr>
          <a:xfrm>
            <a:off x="195184" y="1048110"/>
            <a:ext cx="8844911" cy="47617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AC8F18-A959-4097-BD15-3F29E5FF2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240" y="2315811"/>
            <a:ext cx="7569680" cy="1790700"/>
          </a:xfrm>
        </p:spPr>
        <p:txBody>
          <a:bodyPr>
            <a:normAutofit/>
          </a:bodyPr>
          <a:lstStyle/>
          <a:p>
            <a:r>
              <a:rPr lang="en-US" sz="3000" dirty="0"/>
              <a:t>Lunch!!!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1E29521-2204-4ADA-A327-946FBD1AC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87" y="1307410"/>
            <a:ext cx="1896290" cy="1286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A19AF73-9D38-43FC-B54A-6002E966C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795" y="1307410"/>
            <a:ext cx="2914650" cy="87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3740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Stroke Guidelines &amp; 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Alteplase for stroke: money and optimistic claims buttress the “brain attack” campaign</a:t>
            </a:r>
          </a:p>
          <a:p>
            <a:pPr lvl="1"/>
            <a:r>
              <a:rPr lang="en-US" sz="2000" dirty="0"/>
              <a:t>BMJ VOLUME 324 23 MARCH 2002 </a:t>
            </a:r>
            <a:r>
              <a:rPr lang="en-US" sz="2000" dirty="0" err="1"/>
              <a:t>bmj.com</a:t>
            </a:r>
            <a:r>
              <a:rPr lang="en-US" sz="2000" dirty="0"/>
              <a:t> </a:t>
            </a:r>
          </a:p>
          <a:p>
            <a:pPr lvl="1"/>
            <a:r>
              <a:rPr lang="en-US" sz="2000" dirty="0"/>
              <a:t>Bottom Line- $11million to AHA and 6/9 Panelist had COI</a:t>
            </a:r>
          </a:p>
          <a:p>
            <a:pPr lvl="1"/>
            <a:endParaRPr lang="en-US" sz="2000" dirty="0"/>
          </a:p>
          <a:p>
            <a:r>
              <a:rPr lang="en-US" sz="3200" dirty="0"/>
              <a:t>Underreporting of conflicts of interest in clinical practice guidelines: cross sectional study</a:t>
            </a:r>
          </a:p>
          <a:p>
            <a:pPr lvl="1"/>
            <a:r>
              <a:rPr lang="en-US" sz="1800" dirty="0"/>
              <a:t>BMC Medical Ethics201314:19 </a:t>
            </a:r>
            <a:r>
              <a:rPr lang="cs-CZ" sz="1800" dirty="0"/>
              <a:t>DOI: 10.1186/1472-6939-14-19</a:t>
            </a:r>
          </a:p>
          <a:p>
            <a:pPr lvl="1"/>
            <a:endParaRPr lang="cs-CZ" sz="1800" dirty="0"/>
          </a:p>
          <a:p>
            <a:pPr lvl="1"/>
            <a:r>
              <a:rPr lang="cs-CZ" sz="1800" dirty="0" err="1"/>
              <a:t>Bottom</a:t>
            </a:r>
            <a:r>
              <a:rPr lang="cs-CZ" sz="1800" dirty="0"/>
              <a:t> Line-</a:t>
            </a:r>
            <a:r>
              <a:rPr lang="en-US" sz="1800" dirty="0"/>
              <a:t>Forty-five guidelines from 14 specialty societies were included. Of 254 authors, 135 (53%) had conflicts of interest, corresponding to 43 of the 45 guidelines (96%) having one or more authors with a conflict of interest. Only one of the 45 guidelines (2%) disclosed author conflicts of interest.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2A5F9E-A526-5E40-811F-8E7D13172A2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39952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EMS_severity_triage_info_AHA.pdf"/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25" r="-72625"/>
          <a:stretch>
            <a:fillRect/>
          </a:stretch>
        </p:blipFill>
        <p:spPr>
          <a:xfrm>
            <a:off x="-2579371" y="50744"/>
            <a:ext cx="11507632" cy="60722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2A5F9E-A526-5E40-811F-8E7D13172A2C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420" y="1831390"/>
            <a:ext cx="3749580" cy="128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3055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Observational Multicenter Study of a Direct-to-CT Protocol for EMS-transported Patients with Suspected Stroke.</a:t>
            </a:r>
            <a:br>
              <a:rPr lang="en-US" sz="2000" dirty="0"/>
            </a:br>
            <a:r>
              <a:rPr lang="en-US" sz="2000" dirty="0" err="1"/>
              <a:t>Prehospital</a:t>
            </a:r>
            <a:r>
              <a:rPr lang="en-US" sz="2000" dirty="0"/>
              <a:t> Emergency Care Jan 2018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Some hospitals have begun taking stable EMS patients with suspected stroke directly from the ambulance to the CT scanner</a:t>
            </a:r>
          </a:p>
          <a:p>
            <a:r>
              <a:rPr lang="en-US" dirty="0"/>
              <a:t>Seven hospitals contributed data on 1040 patients (529 "before" and 511 "after"); and 627 had final diagnoses of ischemic stroke, 275 received </a:t>
            </a:r>
            <a:r>
              <a:rPr lang="en-US" dirty="0" err="1"/>
              <a:t>tPA</a:t>
            </a:r>
            <a:r>
              <a:rPr lang="en-US" dirty="0"/>
              <a:t>. </a:t>
            </a:r>
          </a:p>
          <a:p>
            <a:r>
              <a:rPr lang="en-US" dirty="0"/>
              <a:t>Median door-to-CT-ordered time for all patients was 7 minutes in the before phase, and 4 minutes after. median door-to-CT-started time was 6 minutes before and 10 minutes after. The median door-to-needle time for all patients given </a:t>
            </a:r>
            <a:r>
              <a:rPr lang="en-US" dirty="0" err="1"/>
              <a:t>tPA</a:t>
            </a:r>
            <a:r>
              <a:rPr lang="en-US" dirty="0"/>
              <a:t> was 42 minutes before, and 44 minutes after (p = 0.78).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2A5F9E-A526-5E40-811F-8E7D13172A2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39265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Systematic review of the literature on </a:t>
            </a:r>
            <a:r>
              <a:rPr lang="en-US" dirty="0" err="1"/>
              <a:t>prehospital</a:t>
            </a:r>
            <a:r>
              <a:rPr lang="en-US" dirty="0"/>
              <a:t> stroke scales used to identify LVOs</a:t>
            </a:r>
            <a:br>
              <a:rPr lang="en-US" dirty="0"/>
            </a:br>
            <a:r>
              <a:rPr lang="en-US" dirty="0" err="1"/>
              <a:t>Prehospital</a:t>
            </a:r>
            <a:r>
              <a:rPr lang="en-US" dirty="0"/>
              <a:t> Emergency Care March 2018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Sensitivity, specificity, and predictive values.</a:t>
            </a:r>
          </a:p>
          <a:p>
            <a:r>
              <a:rPr lang="en-US" dirty="0"/>
              <a:t>Goal was to determine if emergency medical services (EMS) are able to accurately identify LVO in the field</a:t>
            </a:r>
          </a:p>
          <a:p>
            <a:r>
              <a:rPr lang="en-US" dirty="0"/>
              <a:t>Eight studies, 6787 patients were included in our systematic review. 6 were retrospective studies, 1 was a prospective cohort, and 1 was a prospective observational study. Sensitivities of the studies ranged from 49% to 91% while specificity of the studies varied from 40% to 94%.</a:t>
            </a:r>
          </a:p>
          <a:p>
            <a:pPr lvl="1"/>
            <a:r>
              <a:rPr lang="en-US" dirty="0"/>
              <a:t>For comparison Cincinnati PSS&gt;2, 87% </a:t>
            </a:r>
            <a:r>
              <a:rPr lang="en-US" dirty="0" err="1"/>
              <a:t>sens</a:t>
            </a:r>
            <a:r>
              <a:rPr lang="en-US" dirty="0"/>
              <a:t> 94% spec</a:t>
            </a:r>
          </a:p>
          <a:p>
            <a:r>
              <a:rPr lang="en-US" dirty="0"/>
              <a:t>Equivocal for LVO, need more studies</a:t>
            </a:r>
          </a:p>
          <a:p>
            <a:r>
              <a:rPr lang="en-US" dirty="0"/>
              <a:t>Probably last seen normal most important*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2A5F9E-A526-5E40-811F-8E7D13172A2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27727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March 2018 Report Update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3"/>
          </p:nvPr>
        </p:nvPicPr>
        <p:blipFill>
          <a:blip r:embed="rId2"/>
          <a:srcRect t="-26265" b="-26265"/>
          <a:stretch>
            <a:fillRect/>
          </a:stretch>
        </p:blipFill>
        <p:spPr>
          <a:xfrm>
            <a:off x="219910" y="2194560"/>
            <a:ext cx="8708351" cy="392844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2A5F9E-A526-5E40-811F-8E7D13172A2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6484" y="1652084"/>
            <a:ext cx="8311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Stop the Bleed Program® was born in the aftermath of</a:t>
            </a:r>
            <a:br>
              <a:rPr lang="en-US" dirty="0"/>
            </a:br>
            <a:r>
              <a:rPr lang="en-US" dirty="0"/>
              <a:t>the active shooter disaster on December 14, 2012, at Sandy Hook Elementary School in Newtown, CT.  Goal was to decrease death 20% by 2020.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27810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3"/>
          </p:nvPr>
        </p:nvPicPr>
        <p:blipFill>
          <a:blip r:embed="rId2"/>
          <a:srcRect l="-20122" r="-20122"/>
          <a:stretch>
            <a:fillRect/>
          </a:stretch>
        </p:blipFill>
        <p:spPr>
          <a:xfrm>
            <a:off x="-1237336" y="-10633"/>
            <a:ext cx="11618928" cy="613099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2A5F9E-A526-5E40-811F-8E7D13172A2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92875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2454</TotalTime>
  <Words>1352</Words>
  <Application>Microsoft Office PowerPoint</Application>
  <PresentationFormat>On-screen Show (4:3)</PresentationFormat>
  <Paragraphs>156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Office Theme</vt:lpstr>
      <vt:lpstr>1_Office Theme</vt:lpstr>
      <vt:lpstr>EMS 2018 Updates   INACEP      4.25.17  </vt:lpstr>
      <vt:lpstr> Still Enjoying Home</vt:lpstr>
      <vt:lpstr>Update Points</vt:lpstr>
      <vt:lpstr>Stroke Guidelines &amp; Recommendations</vt:lpstr>
      <vt:lpstr>Slide 5</vt:lpstr>
      <vt:lpstr>Observational Multicenter Study of a Direct-to-CT Protocol for EMS-transported Patients with Suspected Stroke. Prehospital Emergency Care Jan 2018</vt:lpstr>
      <vt:lpstr>Systematic review of the literature on prehospital stroke scales used to identify LVOs Prehospital Emergency Care March 2018</vt:lpstr>
      <vt:lpstr>March 2018 Report Update</vt:lpstr>
      <vt:lpstr>Slide 9</vt:lpstr>
      <vt:lpstr>Slide 10</vt:lpstr>
      <vt:lpstr>So what to do?</vt:lpstr>
      <vt:lpstr>Tourniquets</vt:lpstr>
      <vt:lpstr>Resuscitative Endovascular Balloon Occlusion of the Aorta in trauma: a systematic review of the literature World Journal of Emergency Surgery Aug 2017</vt:lpstr>
      <vt:lpstr>Competency in ER with 3-5 placements</vt:lpstr>
      <vt:lpstr>Nexus Failure…</vt:lpstr>
      <vt:lpstr>Public knowledge and perceptions about cardiopulmonary resuscitation (CPR): Results of a multicenter survey AJEM Feb 2018 </vt:lpstr>
      <vt:lpstr>Maybe we are getting closer</vt:lpstr>
      <vt:lpstr>Early Access to the Cardiac Catheterization Laboratory for Patients Resuscitated From Cardiac Arrest Due to a Shockable Rhythm: The Minnesota Resuscitation Consortium Twin Cities Unified Protocol J Am Heart Assoc Jan 2016</vt:lpstr>
      <vt:lpstr>Shock Refractory VF VT</vt:lpstr>
      <vt:lpstr>Slide 20</vt:lpstr>
      <vt:lpstr>Shock Refractory VF VT</vt:lpstr>
      <vt:lpstr>Out-of-hospital cardiac arrest survival in international airports. Masterson S, et al. Resuscitation. 2018. </vt:lpstr>
      <vt:lpstr>Upright Intubation</vt:lpstr>
      <vt:lpstr>“Concussion with Every Compression”</vt:lpstr>
      <vt:lpstr>Evolution of Head Up CPR</vt:lpstr>
      <vt:lpstr>Current Prototype:  Weight without LUCAS backplate: 15 lbs</vt:lpstr>
      <vt:lpstr>MRS 525™ Patient Placement System in Supine Position with LUCAS 3 Attached</vt:lpstr>
      <vt:lpstr>There’s hope yet</vt:lpstr>
      <vt:lpstr>36 million 911 EMS Responses Per Year</vt:lpstr>
      <vt:lpstr>Summary EMS Updates 2018</vt:lpstr>
      <vt:lpstr>Thank You</vt:lpstr>
      <vt:lpstr>Lunch!!!</vt:lpstr>
    </vt:vector>
  </TitlesOfParts>
  <Company>Campbell-Ewald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Kyle Smalley</dc:creator>
  <cp:lastModifiedBy>Sue</cp:lastModifiedBy>
  <cp:revision>114</cp:revision>
  <cp:lastPrinted>2013-01-22T21:53:49Z</cp:lastPrinted>
  <dcterms:created xsi:type="dcterms:W3CDTF">2012-12-03T17:51:37Z</dcterms:created>
  <dcterms:modified xsi:type="dcterms:W3CDTF">2018-04-27T14:50:08Z</dcterms:modified>
</cp:coreProperties>
</file>