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charts/chart7.xml" ContentType="application/vnd.openxmlformats-officedocument.drawingml.chart+xml"/>
  <Default Extension="xlsx" ContentType="application/vnd.openxmlformats-officedocument.spreadsheetml.sheet"/>
  <Override PartName="/ppt/charts/chart3.xml" ContentType="application/vnd.openxmlformats-officedocument.drawingml.chart+xml"/>
  <Override PartName="/ppt/charts/chart5.xml" ContentType="application/vnd.openxmlformats-officedocument.drawingml.chart+xml"/>
  <Override PartName="/ppt/notesSlides/notesSlide7.xml" ContentType="application/vnd.openxmlformats-officedocument.presentationml.notesSlide+xml"/>
  <Override PartName="/ppt/diagrams/layout1.xml" ContentType="application/vnd.openxmlformats-officedocument.drawingml.diagramLayout+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charts/chart6.xml" ContentType="application/vnd.openxmlformats-officedocument.drawingml.chart+xml"/>
  <Override PartName="/ppt/charts/chart4.xml" ContentType="application/vnd.openxmlformats-officedocument.drawingml.chart+xml"/>
  <Override PartName="/ppt/notesSlides/notesSlide6.xml" ContentType="application/vnd.openxmlformats-officedocument.presentationml.notesSlide+xml"/>
  <Override PartName="/ppt/slides/slide8.xml" ContentType="application/vnd.openxmlformats-officedocument.presentationml.slide+xml"/>
  <Override PartName="/ppt/charts/chart2.xml" ContentType="application/vnd.openxmlformats-officedocument.drawingml.chart+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8"/>
  </p:notesMasterIdLst>
  <p:sldIdLst>
    <p:sldId id="256" r:id="rId5"/>
    <p:sldId id="265" r:id="rId6"/>
    <p:sldId id="266" r:id="rId7"/>
    <p:sldId id="306" r:id="rId8"/>
    <p:sldId id="307" r:id="rId9"/>
    <p:sldId id="308" r:id="rId10"/>
    <p:sldId id="309" r:id="rId11"/>
    <p:sldId id="275" r:id="rId12"/>
    <p:sldId id="279" r:id="rId13"/>
    <p:sldId id="267" r:id="rId14"/>
    <p:sldId id="274" r:id="rId15"/>
    <p:sldId id="257" r:id="rId16"/>
    <p:sldId id="263" r:id="rId17"/>
    <p:sldId id="303" r:id="rId18"/>
    <p:sldId id="304" r:id="rId19"/>
    <p:sldId id="258" r:id="rId20"/>
    <p:sldId id="300" r:id="rId21"/>
    <p:sldId id="301" r:id="rId22"/>
    <p:sldId id="302" r:id="rId23"/>
    <p:sldId id="259" r:id="rId24"/>
    <p:sldId id="280" r:id="rId25"/>
    <p:sldId id="305" r:id="rId26"/>
    <p:sldId id="270" r:id="rId27"/>
    <p:sldId id="290" r:id="rId28"/>
    <p:sldId id="285" r:id="rId29"/>
    <p:sldId id="286" r:id="rId30"/>
    <p:sldId id="298" r:id="rId31"/>
    <p:sldId id="299" r:id="rId32"/>
    <p:sldId id="260" r:id="rId33"/>
    <p:sldId id="262" r:id="rId34"/>
    <p:sldId id="272" r:id="rId35"/>
    <p:sldId id="273" r:id="rId36"/>
    <p:sldId id="281" r:id="rId37"/>
    <p:sldId id="282" r:id="rId38"/>
    <p:sldId id="283" r:id="rId39"/>
    <p:sldId id="268" r:id="rId40"/>
    <p:sldId id="297" r:id="rId41"/>
    <p:sldId id="293" r:id="rId42"/>
    <p:sldId id="296" r:id="rId43"/>
    <p:sldId id="291" r:id="rId44"/>
    <p:sldId id="269" r:id="rId45"/>
    <p:sldId id="292" r:id="rId46"/>
    <p:sldId id="271"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9" d="100"/>
          <a:sy n="99" d="100"/>
        </p:scale>
        <p:origin x="-240" y="-90"/>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Book1"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state.in.us\file1\ISDH\Shared\ISDH5\PHS\Injury_Prevention\Injury%20Prevention\Division%20Factsheets\Chronic%20Disease%20Factsheet\injury%20factsheet%20data.xlsx" TargetMode="Externa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Office_Excel_Worksheet4.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Office_Excel_Worksheet5.xlsx"/></Relationships>
</file>

<file path=ppt/charts/chart1.xml><?xml version="1.0" encoding="utf-8"?>
<c:chartSpace xmlns:c="http://schemas.openxmlformats.org/drawingml/2006/chart" xmlns:a="http://schemas.openxmlformats.org/drawingml/2006/main" xmlns:r="http://schemas.openxmlformats.org/officeDocument/2006/relationships">
  <c:lang val="en-US"/>
  <c:chart>
    <c:title>
      <c:tx>
        <c:rich>
          <a:bodyPr rot="0" spcFirstLastPara="1" vertOverflow="ellipsis" vert="horz" wrap="square" anchor="ctr" anchorCtr="1"/>
          <a:lstStyle/>
          <a:p>
            <a:pPr>
              <a:defRPr sz="3400" b="0" i="0" u="none" strike="noStrike" kern="1200" spc="0" baseline="0">
                <a:solidFill>
                  <a:schemeClr val="tx1"/>
                </a:solidFill>
                <a:latin typeface="+mn-lt"/>
                <a:ea typeface="+mn-ea"/>
                <a:cs typeface="+mn-cs"/>
              </a:defRPr>
            </a:pPr>
            <a:r>
              <a:rPr lang="en-US" sz="3200" dirty="0" smtClean="0">
                <a:solidFill>
                  <a:schemeClr val="tx1"/>
                </a:solidFill>
                <a:latin typeface="Trebuchet MS" panose="020B0603020202020204" pitchFamily="34" charset="0"/>
              </a:rPr>
              <a:t>Drug Poisoning</a:t>
            </a:r>
            <a:r>
              <a:rPr lang="en-US" sz="3200" baseline="0" dirty="0" smtClean="0">
                <a:solidFill>
                  <a:schemeClr val="tx1"/>
                </a:solidFill>
                <a:latin typeface="Trebuchet MS" panose="020B0603020202020204" pitchFamily="34" charset="0"/>
              </a:rPr>
              <a:t> Death Rates by Year, Indiana and U.S., 2004-2016</a:t>
            </a:r>
            <a:endParaRPr lang="en-US" sz="3200" dirty="0">
              <a:solidFill>
                <a:schemeClr val="tx1"/>
              </a:solidFill>
              <a:latin typeface="Trebuchet MS" panose="020B0603020202020204" pitchFamily="34" charset="0"/>
            </a:endParaRPr>
          </a:p>
        </c:rich>
      </c:tx>
      <c:layout>
        <c:manualLayout>
          <c:xMode val="edge"/>
          <c:yMode val="edge"/>
          <c:x val="4.353202104667752E-2"/>
          <c:y val="1.4178241709835303E-2"/>
        </c:manualLayout>
      </c:layout>
      <c:spPr>
        <a:noFill/>
        <a:ln>
          <a:noFill/>
        </a:ln>
        <a:effectLst/>
      </c:spPr>
    </c:title>
    <c:plotArea>
      <c:layout>
        <c:manualLayout>
          <c:layoutTarget val="inner"/>
          <c:xMode val="edge"/>
          <c:yMode val="edge"/>
          <c:x val="0.10934685131953401"/>
          <c:y val="0.19560056655552099"/>
          <c:w val="0.78691641434322701"/>
          <c:h val="0.66555517830940814"/>
        </c:manualLayout>
      </c:layout>
      <c:lineChart>
        <c:grouping val="standard"/>
        <c:ser>
          <c:idx val="0"/>
          <c:order val="0"/>
          <c:tx>
            <c:strRef>
              <c:f>Sheet1!$B$1</c:f>
              <c:strCache>
                <c:ptCount val="1"/>
                <c:pt idx="0">
                  <c:v>U.S.</c:v>
                </c:pt>
              </c:strCache>
            </c:strRef>
          </c:tx>
          <c:spPr>
            <a:ln w="28575" cap="rnd">
              <a:solidFill>
                <a:schemeClr val="accent1"/>
              </a:solidFill>
              <a:round/>
            </a:ln>
            <a:effectLst/>
          </c:spPr>
          <c:marker>
            <c:symbol val="square"/>
            <c:size val="8"/>
            <c:spPr>
              <a:solidFill>
                <a:schemeClr val="accent1"/>
              </a:solidFill>
              <a:ln w="9525">
                <a:solidFill>
                  <a:schemeClr val="accent1"/>
                </a:solidFill>
              </a:ln>
              <a:effectLst/>
            </c:spPr>
          </c:marker>
          <c:cat>
            <c:numRef>
              <c:f>Sheet1!$A$2:$A$14</c:f>
              <c:numCache>
                <c:formatCode>General</c:formatCode>
                <c:ptCount val="13"/>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numCache>
            </c:numRef>
          </c:cat>
          <c:val>
            <c:numRef>
              <c:f>Sheet1!$B$2:$B$14</c:f>
              <c:numCache>
                <c:formatCode>General</c:formatCode>
                <c:ptCount val="13"/>
                <c:pt idx="0">
                  <c:v>9.34</c:v>
                </c:pt>
                <c:pt idx="1">
                  <c:v>10.029999999999999</c:v>
                </c:pt>
                <c:pt idx="2">
                  <c:v>11.450000000000001</c:v>
                </c:pt>
                <c:pt idx="3">
                  <c:v>11.860000000000001</c:v>
                </c:pt>
                <c:pt idx="4">
                  <c:v>11.89</c:v>
                </c:pt>
                <c:pt idx="5">
                  <c:v>11.96</c:v>
                </c:pt>
                <c:pt idx="6">
                  <c:v>12.29</c:v>
                </c:pt>
                <c:pt idx="7">
                  <c:v>13.16</c:v>
                </c:pt>
                <c:pt idx="8">
                  <c:v>13.1</c:v>
                </c:pt>
                <c:pt idx="9">
                  <c:v>13.729999999999999</c:v>
                </c:pt>
                <c:pt idx="10">
                  <c:v>14.639999999999999</c:v>
                </c:pt>
                <c:pt idx="11">
                  <c:v>16.259999999999998</c:v>
                </c:pt>
                <c:pt idx="12">
                  <c:v>19.73</c:v>
                </c:pt>
              </c:numCache>
            </c:numRef>
          </c:val>
        </c:ser>
        <c:ser>
          <c:idx val="1"/>
          <c:order val="1"/>
          <c:tx>
            <c:strRef>
              <c:f>Sheet1!$C$1</c:f>
              <c:strCache>
                <c:ptCount val="1"/>
                <c:pt idx="0">
                  <c:v>Indiana</c:v>
                </c:pt>
              </c:strCache>
            </c:strRef>
          </c:tx>
          <c:spPr>
            <a:ln w="28575" cap="rnd">
              <a:solidFill>
                <a:schemeClr val="accent2"/>
              </a:solidFill>
              <a:round/>
            </a:ln>
            <a:effectLst/>
          </c:spPr>
          <c:marker>
            <c:symbol val="circle"/>
            <c:size val="10"/>
            <c:spPr>
              <a:solidFill>
                <a:schemeClr val="accent2"/>
              </a:solidFill>
              <a:ln w="9525">
                <a:solidFill>
                  <a:schemeClr val="accent2"/>
                </a:solidFill>
              </a:ln>
              <a:effectLst/>
            </c:spPr>
          </c:marker>
          <c:dPt>
            <c:idx val="12"/>
            <c:marker>
              <c:spPr>
                <a:solidFill>
                  <a:schemeClr val="accent2"/>
                </a:solidFill>
                <a:ln w="9525" cap="sq">
                  <a:solidFill>
                    <a:schemeClr val="accent2"/>
                  </a:solidFill>
                </a:ln>
                <a:effectLst/>
              </c:spPr>
            </c:marker>
          </c:dPt>
          <c:cat>
            <c:numRef>
              <c:f>Sheet1!$A$2:$A$14</c:f>
              <c:numCache>
                <c:formatCode>General</c:formatCode>
                <c:ptCount val="13"/>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numCache>
            </c:numRef>
          </c:cat>
          <c:val>
            <c:numRef>
              <c:f>Sheet1!$C$2:$C$14</c:f>
              <c:numCache>
                <c:formatCode>General</c:formatCode>
                <c:ptCount val="13"/>
                <c:pt idx="0">
                  <c:v>8.75</c:v>
                </c:pt>
                <c:pt idx="1">
                  <c:v>9.82</c:v>
                </c:pt>
                <c:pt idx="2">
                  <c:v>11.7</c:v>
                </c:pt>
                <c:pt idx="3">
                  <c:v>12.38</c:v>
                </c:pt>
                <c:pt idx="4">
                  <c:v>13.229999999999999</c:v>
                </c:pt>
                <c:pt idx="5">
                  <c:v>14.02</c:v>
                </c:pt>
                <c:pt idx="6">
                  <c:v>14.39</c:v>
                </c:pt>
                <c:pt idx="7">
                  <c:v>15.34</c:v>
                </c:pt>
                <c:pt idx="8">
                  <c:v>15.98</c:v>
                </c:pt>
                <c:pt idx="9">
                  <c:v>16.53</c:v>
                </c:pt>
                <c:pt idx="10">
                  <c:v>18.16</c:v>
                </c:pt>
                <c:pt idx="11">
                  <c:v>19.459999999999997</c:v>
                </c:pt>
                <c:pt idx="12">
                  <c:v>23.9</c:v>
                </c:pt>
              </c:numCache>
            </c:numRef>
          </c:val>
        </c:ser>
        <c:dLbls/>
        <c:marker val="1"/>
        <c:axId val="168592512"/>
        <c:axId val="168594432"/>
      </c:lineChart>
      <c:catAx>
        <c:axId val="168592512"/>
        <c:scaling>
          <c:orientation val="minMax"/>
        </c:scaling>
        <c:axPos val="b"/>
        <c:title>
          <c:tx>
            <c:rich>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r>
                  <a:rPr lang="en-US" sz="1400" dirty="0" smtClean="0">
                    <a:solidFill>
                      <a:schemeClr val="tx1"/>
                    </a:solidFill>
                  </a:rPr>
                  <a:t>Source:</a:t>
                </a:r>
                <a:r>
                  <a:rPr lang="en-US" sz="1400" baseline="0" dirty="0" smtClean="0">
                    <a:solidFill>
                      <a:schemeClr val="tx1"/>
                    </a:solidFill>
                  </a:rPr>
                  <a:t> CDC WISQARS, Prepared by ISDH Division of Trauma and Injury Prevention</a:t>
                </a:r>
                <a:endParaRPr lang="en-US" sz="1400" dirty="0">
                  <a:solidFill>
                    <a:schemeClr val="tx1"/>
                  </a:solidFill>
                </a:endParaRPr>
              </a:p>
            </c:rich>
          </c:tx>
          <c:layout>
            <c:manualLayout>
              <c:xMode val="edge"/>
              <c:yMode val="edge"/>
              <c:x val="8.5309322012145999E-2"/>
              <c:y val="0.95566787572460099"/>
            </c:manualLayout>
          </c:layout>
          <c:spPr>
            <a:noFill/>
            <a:ln>
              <a:noFill/>
            </a:ln>
            <a:effectLst/>
          </c:spPr>
        </c:title>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168594432"/>
        <c:crosses val="autoZero"/>
        <c:auto val="1"/>
        <c:lblAlgn val="ctr"/>
        <c:lblOffset val="100"/>
      </c:catAx>
      <c:valAx>
        <c:axId val="168594432"/>
        <c:scaling>
          <c:orientation val="minMax"/>
        </c:scaling>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solidFill>
                    <a:latin typeface="+mn-lt"/>
                    <a:ea typeface="+mn-ea"/>
                    <a:cs typeface="+mn-cs"/>
                  </a:defRPr>
                </a:pPr>
                <a:r>
                  <a:rPr lang="en-US" sz="1800" dirty="0" smtClean="0">
                    <a:solidFill>
                      <a:schemeClr val="tx1"/>
                    </a:solidFill>
                  </a:rPr>
                  <a:t>Age-Adjusted Drug Poisoning Death</a:t>
                </a:r>
                <a:r>
                  <a:rPr lang="en-US" sz="1800" baseline="0" dirty="0" smtClean="0">
                    <a:solidFill>
                      <a:schemeClr val="tx1"/>
                    </a:solidFill>
                  </a:rPr>
                  <a:t> Rate per 100,000</a:t>
                </a:r>
                <a:endParaRPr lang="en-US" sz="1800" dirty="0">
                  <a:solidFill>
                    <a:schemeClr val="tx1"/>
                  </a:solidFill>
                </a:endParaRPr>
              </a:p>
            </c:rich>
          </c:tx>
          <c:layout>
            <c:manualLayout>
              <c:xMode val="edge"/>
              <c:yMode val="edge"/>
              <c:x val="0"/>
              <c:y val="0.19560056655552099"/>
            </c:manualLayout>
          </c:layout>
          <c:spPr>
            <a:noFill/>
            <a:ln>
              <a:noFill/>
            </a:ln>
            <a:effectLst/>
          </c:spPr>
        </c:title>
        <c:numFmt formatCode="General" sourceLinked="1"/>
        <c:maj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168592512"/>
        <c:crosses val="autoZero"/>
        <c:crossBetween val="between"/>
      </c:valAx>
      <c:spPr>
        <a:noFill/>
        <a:ln>
          <a:noFill/>
        </a:ln>
        <a:effectLst/>
      </c:spPr>
    </c:plotArea>
    <c:legend>
      <c:legendPos val="r"/>
      <c:layout>
        <c:manualLayout>
          <c:xMode val="edge"/>
          <c:yMode val="edge"/>
          <c:x val="0.90239634168112892"/>
          <c:y val="0.47073165947148793"/>
          <c:w val="9.4352377673640311E-2"/>
          <c:h val="0.11243425418541202"/>
        </c:manualLayout>
      </c:layout>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chart>
  <c:spPr>
    <a:noFill/>
    <a:ln>
      <a:noFill/>
    </a:ln>
    <a:effectLst/>
  </c:spPr>
  <c:txPr>
    <a:bodyPr/>
    <a:lstStyle/>
    <a:p>
      <a:pPr>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chart>
    <c:title>
      <c:tx>
        <c:rich>
          <a:bodyPr rot="0" spcFirstLastPara="1" vertOverflow="ellipsis" vert="horz" wrap="square" anchor="ctr" anchorCtr="1"/>
          <a:lstStyle/>
          <a:p>
            <a:pPr>
              <a:defRPr sz="3600" b="0" i="0" u="none" strike="noStrike" kern="1200" spc="0" baseline="0">
                <a:solidFill>
                  <a:schemeClr val="tx1"/>
                </a:solidFill>
                <a:latin typeface="Trebuchet MS" panose="020B0603020202020204" pitchFamily="34" charset="0"/>
                <a:ea typeface="+mn-ea"/>
                <a:cs typeface="+mn-cs"/>
              </a:defRPr>
            </a:pPr>
            <a:r>
              <a:rPr lang="en-US" sz="3200" dirty="0" smtClean="0">
                <a:solidFill>
                  <a:schemeClr val="tx1"/>
                </a:solidFill>
                <a:latin typeface="Trebuchet MS" panose="020B0603020202020204" pitchFamily="34" charset="0"/>
              </a:rPr>
              <a:t>Drug Poisoning Deaths by Age Group, Indiana, 2016</a:t>
            </a:r>
            <a:endParaRPr lang="en-US" sz="3200" dirty="0">
              <a:solidFill>
                <a:schemeClr val="tx1"/>
              </a:solidFill>
              <a:latin typeface="Trebuchet MS" panose="020B0603020202020204" pitchFamily="34" charset="0"/>
            </a:endParaRPr>
          </a:p>
        </c:rich>
      </c:tx>
      <c:layout>
        <c:manualLayout>
          <c:xMode val="edge"/>
          <c:yMode val="edge"/>
          <c:x val="2.3511098919549105E-2"/>
          <c:y val="2.1437740397710705E-2"/>
        </c:manualLayout>
      </c:layout>
      <c:spPr>
        <a:noFill/>
        <a:ln>
          <a:noFill/>
        </a:ln>
        <a:effectLst/>
      </c:spPr>
    </c:title>
    <c:plotArea>
      <c:layout/>
      <c:barChart>
        <c:barDir val="col"/>
        <c:grouping val="clustered"/>
        <c:ser>
          <c:idx val="0"/>
          <c:order val="0"/>
          <c:tx>
            <c:strRef>
              <c:f>Sheet1!$B$1</c:f>
              <c:strCache>
                <c:ptCount val="1"/>
                <c:pt idx="0">
                  <c:v>Series 1</c:v>
                </c:pt>
              </c:strCache>
            </c:strRef>
          </c:tx>
          <c:spPr>
            <a:solidFill>
              <a:schemeClr val="accent1"/>
            </a:solidFill>
            <a:ln>
              <a:noFill/>
            </a:ln>
            <a:effectLst/>
          </c:spPr>
          <c:cat>
            <c:strRef>
              <c:f>Sheet1!$A$2:$A$7</c:f>
              <c:strCache>
                <c:ptCount val="6"/>
                <c:pt idx="0">
                  <c:v>10-19 years</c:v>
                </c:pt>
                <c:pt idx="1">
                  <c:v>20-29 years</c:v>
                </c:pt>
                <c:pt idx="2">
                  <c:v>30-39 years</c:v>
                </c:pt>
                <c:pt idx="3">
                  <c:v>40-49 years</c:v>
                </c:pt>
                <c:pt idx="4">
                  <c:v>50-59 years</c:v>
                </c:pt>
                <c:pt idx="5">
                  <c:v>60+ years</c:v>
                </c:pt>
              </c:strCache>
            </c:strRef>
          </c:cat>
          <c:val>
            <c:numRef>
              <c:f>Sheet1!$B$2:$B$7</c:f>
              <c:numCache>
                <c:formatCode>General</c:formatCode>
                <c:ptCount val="6"/>
                <c:pt idx="0">
                  <c:v>24</c:v>
                </c:pt>
                <c:pt idx="1">
                  <c:v>343</c:v>
                </c:pt>
                <c:pt idx="2">
                  <c:v>423</c:v>
                </c:pt>
                <c:pt idx="3">
                  <c:v>310</c:v>
                </c:pt>
                <c:pt idx="4">
                  <c:v>328</c:v>
                </c:pt>
                <c:pt idx="5">
                  <c:v>97</c:v>
                </c:pt>
              </c:numCache>
            </c:numRef>
          </c:val>
        </c:ser>
        <c:dLbls/>
        <c:gapWidth val="219"/>
        <c:overlap val="-27"/>
        <c:axId val="169992192"/>
        <c:axId val="169994112"/>
      </c:barChart>
      <c:catAx>
        <c:axId val="169992192"/>
        <c:scaling>
          <c:orientation val="minMax"/>
        </c:scaling>
        <c:axPos val="b"/>
        <c:title>
          <c:tx>
            <c:rich>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r>
                  <a:rPr lang="en-US" sz="1400" dirty="0" smtClean="0">
                    <a:solidFill>
                      <a:schemeClr val="tx1"/>
                    </a:solidFill>
                  </a:rPr>
                  <a:t>Source:</a:t>
                </a:r>
                <a:r>
                  <a:rPr lang="en-US" sz="1400" baseline="0" dirty="0" smtClean="0">
                    <a:solidFill>
                      <a:schemeClr val="tx1"/>
                    </a:solidFill>
                  </a:rPr>
                  <a:t> CDC WISQARS, Prepared by ISDH Division of Trauma and Injury Prevention</a:t>
                </a:r>
                <a:endParaRPr lang="en-US" sz="1400" dirty="0">
                  <a:solidFill>
                    <a:schemeClr val="tx1"/>
                  </a:solidFill>
                </a:endParaRPr>
              </a:p>
            </c:rich>
          </c:tx>
          <c:layout>
            <c:manualLayout>
              <c:xMode val="edge"/>
              <c:yMode val="edge"/>
              <c:x val="5.7910095379236595E-2"/>
              <c:y val="0.95305134852901308"/>
            </c:manualLayout>
          </c:layout>
          <c:spPr>
            <a:noFill/>
            <a:ln>
              <a:noFill/>
            </a:ln>
            <a:effectLst/>
          </c:spPr>
        </c:title>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169994112"/>
        <c:crosses val="autoZero"/>
        <c:auto val="1"/>
        <c:lblAlgn val="ctr"/>
        <c:lblOffset val="100"/>
      </c:catAx>
      <c:valAx>
        <c:axId val="169994112"/>
        <c:scaling>
          <c:orientation val="minMax"/>
        </c:scaling>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tx1"/>
                    </a:solidFill>
                    <a:latin typeface="+mn-lt"/>
                    <a:ea typeface="+mn-ea"/>
                    <a:cs typeface="+mn-cs"/>
                  </a:defRPr>
                </a:pPr>
                <a:r>
                  <a:rPr lang="en-US" sz="2000" dirty="0" smtClean="0">
                    <a:solidFill>
                      <a:schemeClr val="tx1"/>
                    </a:solidFill>
                  </a:rPr>
                  <a:t>Number of Deaths</a:t>
                </a:r>
                <a:endParaRPr lang="en-US" sz="2000" dirty="0">
                  <a:solidFill>
                    <a:schemeClr val="tx1"/>
                  </a:solidFill>
                </a:endParaRPr>
              </a:p>
            </c:rich>
          </c:tx>
          <c:layout>
            <c:manualLayout>
              <c:xMode val="edge"/>
              <c:yMode val="edge"/>
              <c:x val="0"/>
              <c:y val="0.37079449309411705"/>
            </c:manualLayout>
          </c:layout>
          <c:spPr>
            <a:noFill/>
            <a:ln>
              <a:noFill/>
            </a:ln>
            <a:effectLst/>
          </c:spPr>
        </c:title>
        <c:numFmt formatCode="General" sourceLinked="1"/>
        <c:maj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69992192"/>
        <c:crosses val="autoZero"/>
        <c:crossBetween val="between"/>
      </c:valAx>
      <c:spPr>
        <a:noFill/>
        <a:ln>
          <a:noFill/>
        </a:ln>
        <a:effectLst/>
      </c:spPr>
    </c:plotArea>
    <c:plotVisOnly val="1"/>
    <c:dispBlanksAs val="gap"/>
  </c:chart>
  <c:spPr>
    <a:noFill/>
    <a:ln>
      <a:noFill/>
    </a:ln>
    <a:effectLst/>
  </c:spPr>
  <c:txPr>
    <a:bodyPr/>
    <a:lstStyle/>
    <a:p>
      <a:pPr>
        <a:defRPr/>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US"/>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3200" dirty="0" smtClean="0">
                <a:solidFill>
                  <a:schemeClr val="tx1"/>
                </a:solidFill>
                <a:latin typeface="Trebuchet MS" panose="020B0603020202020204" pitchFamily="34" charset="0"/>
              </a:rPr>
              <a:t>Drug</a:t>
            </a:r>
            <a:r>
              <a:rPr lang="en-US" sz="3200" baseline="0" dirty="0" smtClean="0">
                <a:solidFill>
                  <a:schemeClr val="tx1"/>
                </a:solidFill>
                <a:latin typeface="Trebuchet MS" panose="020B0603020202020204" pitchFamily="34" charset="0"/>
              </a:rPr>
              <a:t> Deaths Involving Heroin by Year, Indiana, 2004-2016 </a:t>
            </a:r>
            <a:endParaRPr lang="en-US" sz="3200" dirty="0">
              <a:solidFill>
                <a:schemeClr val="tx1"/>
              </a:solidFill>
              <a:latin typeface="Trebuchet MS" panose="020B0603020202020204" pitchFamily="34" charset="0"/>
            </a:endParaRPr>
          </a:p>
        </c:rich>
      </c:tx>
      <c:layout>
        <c:manualLayout>
          <c:xMode val="edge"/>
          <c:yMode val="edge"/>
          <c:x val="4.0006806498537606E-2"/>
          <c:y val="1.3427546679982404E-2"/>
        </c:manualLayout>
      </c:layout>
      <c:spPr>
        <a:noFill/>
        <a:ln>
          <a:noFill/>
        </a:ln>
        <a:effectLst/>
      </c:spPr>
    </c:title>
    <c:plotArea>
      <c:layout/>
      <c:lineChart>
        <c:grouping val="standard"/>
        <c:ser>
          <c:idx val="0"/>
          <c:order val="0"/>
          <c:tx>
            <c:strRef>
              <c:f>Sheet1!$B$1</c:f>
              <c:strCache>
                <c:ptCount val="1"/>
                <c:pt idx="0">
                  <c:v>Series 1</c:v>
                </c:pt>
              </c:strCache>
            </c:strRef>
          </c:tx>
          <c:spPr>
            <a:ln w="28575" cap="rnd">
              <a:solidFill>
                <a:schemeClr val="accent1"/>
              </a:solidFill>
              <a:round/>
            </a:ln>
            <a:effectLst/>
          </c:spPr>
          <c:marker>
            <c:symbol val="square"/>
            <c:size val="8"/>
            <c:spPr>
              <a:solidFill>
                <a:schemeClr val="accent1"/>
              </a:solidFill>
              <a:ln w="9525">
                <a:solidFill>
                  <a:schemeClr val="accent1"/>
                </a:solidFill>
              </a:ln>
              <a:effectLst/>
            </c:spPr>
          </c:marker>
          <c:cat>
            <c:numRef>
              <c:f>Sheet1!$A$2:$A$14</c:f>
              <c:numCache>
                <c:formatCode>General</c:formatCode>
                <c:ptCount val="13"/>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numCache>
            </c:numRef>
          </c:cat>
          <c:val>
            <c:numRef>
              <c:f>Sheet1!$B$2:$B$14</c:f>
              <c:numCache>
                <c:formatCode>General</c:formatCode>
                <c:ptCount val="13"/>
                <c:pt idx="0">
                  <c:v>7</c:v>
                </c:pt>
                <c:pt idx="1">
                  <c:v>13</c:v>
                </c:pt>
                <c:pt idx="2">
                  <c:v>9</c:v>
                </c:pt>
                <c:pt idx="3">
                  <c:v>16</c:v>
                </c:pt>
                <c:pt idx="4">
                  <c:v>56</c:v>
                </c:pt>
                <c:pt idx="5">
                  <c:v>65</c:v>
                </c:pt>
                <c:pt idx="6">
                  <c:v>54</c:v>
                </c:pt>
                <c:pt idx="7">
                  <c:v>63</c:v>
                </c:pt>
                <c:pt idx="8">
                  <c:v>110</c:v>
                </c:pt>
                <c:pt idx="9">
                  <c:v>152</c:v>
                </c:pt>
                <c:pt idx="10">
                  <c:v>170</c:v>
                </c:pt>
                <c:pt idx="11">
                  <c:v>239</c:v>
                </c:pt>
                <c:pt idx="12">
                  <c:v>296</c:v>
                </c:pt>
              </c:numCache>
            </c:numRef>
          </c:val>
        </c:ser>
        <c:dLbls/>
        <c:marker val="1"/>
        <c:axId val="168794368"/>
        <c:axId val="168804736"/>
      </c:lineChart>
      <c:catAx>
        <c:axId val="168794368"/>
        <c:scaling>
          <c:orientation val="minMax"/>
        </c:scaling>
        <c:axPos val="b"/>
        <c:title>
          <c:tx>
            <c:rich>
              <a:bodyPr rot="0" spcFirstLastPara="1" vertOverflow="ellipsis" vert="horz" wrap="square" anchor="ctr" anchorCtr="1"/>
              <a:lstStyle/>
              <a:p>
                <a:pPr algn="l">
                  <a:defRPr sz="1330" b="0" i="0" u="none" strike="noStrike" kern="1200" baseline="0">
                    <a:solidFill>
                      <a:schemeClr val="tx1"/>
                    </a:solidFill>
                    <a:latin typeface="+mn-lt"/>
                    <a:ea typeface="+mn-ea"/>
                    <a:cs typeface="+mn-cs"/>
                  </a:defRPr>
                </a:pPr>
                <a:r>
                  <a:rPr lang="en-US" sz="1400" dirty="0" smtClean="0">
                    <a:solidFill>
                      <a:schemeClr val="tx1"/>
                    </a:solidFill>
                    <a:latin typeface="+mn-lt"/>
                  </a:rPr>
                  <a:t>Source: Indiana State Department of Health, Epidemiology</a:t>
                </a:r>
                <a:r>
                  <a:rPr lang="en-US" sz="1400" baseline="0" dirty="0" smtClean="0">
                    <a:solidFill>
                      <a:schemeClr val="tx1"/>
                    </a:solidFill>
                    <a:latin typeface="+mn-lt"/>
                  </a:rPr>
                  <a:t> Resource Center, Data Analysis Team</a:t>
                </a:r>
              </a:p>
              <a:p>
                <a:pPr algn="l">
                  <a:defRPr sz="1330" b="0" i="0" u="none" strike="noStrike" kern="1200" baseline="0">
                    <a:solidFill>
                      <a:schemeClr val="tx1"/>
                    </a:solidFill>
                    <a:latin typeface="+mn-lt"/>
                    <a:ea typeface="+mn-ea"/>
                    <a:cs typeface="+mn-cs"/>
                  </a:defRPr>
                </a:pPr>
                <a:r>
                  <a:rPr lang="en-US" sz="1400" baseline="0" dirty="0" smtClean="0">
                    <a:solidFill>
                      <a:schemeClr val="tx1"/>
                    </a:solidFill>
                    <a:latin typeface="+mn-lt"/>
                  </a:rPr>
                  <a:t>Prepared by: ISDH Division of Trauma and Injury Prevention</a:t>
                </a:r>
                <a:endParaRPr lang="en-US" sz="1400" dirty="0">
                  <a:solidFill>
                    <a:schemeClr val="tx1"/>
                  </a:solidFill>
                  <a:latin typeface="+mn-lt"/>
                </a:endParaRPr>
              </a:p>
            </c:rich>
          </c:tx>
          <c:layout>
            <c:manualLayout>
              <c:xMode val="edge"/>
              <c:yMode val="edge"/>
              <c:x val="7.1297331400520914E-2"/>
              <c:y val="0.92484410301118414"/>
            </c:manualLayout>
          </c:layout>
          <c:spPr>
            <a:noFill/>
            <a:ln>
              <a:noFill/>
            </a:ln>
            <a:effectLst/>
          </c:spPr>
        </c:title>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168804736"/>
        <c:crosses val="autoZero"/>
        <c:auto val="1"/>
        <c:lblAlgn val="ctr"/>
        <c:lblOffset val="100"/>
      </c:catAx>
      <c:valAx>
        <c:axId val="168804736"/>
        <c:scaling>
          <c:orientation val="minMax"/>
        </c:scaling>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tx1"/>
                    </a:solidFill>
                    <a:latin typeface="+mn-lt"/>
                    <a:ea typeface="+mn-ea"/>
                    <a:cs typeface="+mn-cs"/>
                  </a:defRPr>
                </a:pPr>
                <a:r>
                  <a:rPr lang="en-US" sz="2000" dirty="0" smtClean="0">
                    <a:solidFill>
                      <a:schemeClr val="tx1"/>
                    </a:solidFill>
                  </a:rPr>
                  <a:t>Heroin Deaths</a:t>
                </a:r>
                <a:endParaRPr lang="en-US" sz="2000" dirty="0">
                  <a:solidFill>
                    <a:schemeClr val="tx1"/>
                  </a:solidFill>
                </a:endParaRPr>
              </a:p>
            </c:rich>
          </c:tx>
          <c:layout/>
          <c:spPr>
            <a:noFill/>
            <a:ln>
              <a:noFill/>
            </a:ln>
            <a:effectLst/>
          </c:spPr>
        </c:title>
        <c:numFmt formatCode="General" sourceLinked="1"/>
        <c:maj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168794368"/>
        <c:crosses val="autoZero"/>
        <c:crossBetween val="between"/>
      </c:valAx>
      <c:spPr>
        <a:noFill/>
        <a:ln>
          <a:noFill/>
        </a:ln>
        <a:effectLst/>
      </c:spPr>
    </c:plotArea>
    <c:plotVisOnly val="1"/>
    <c:dispBlanksAs val="gap"/>
  </c:chart>
  <c:spPr>
    <a:noFill/>
    <a:ln>
      <a:noFill/>
    </a:ln>
    <a:effectLst/>
  </c:spPr>
  <c:txPr>
    <a:bodyPr/>
    <a:lstStyle/>
    <a:p>
      <a:pPr>
        <a:defRPr/>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n-US"/>
  <c:chart>
    <c:title>
      <c:tx>
        <c:rich>
          <a:bodyPr rot="0" spcFirstLastPara="1" vertOverflow="ellipsis" vert="horz" wrap="square" anchor="ctr" anchorCtr="1"/>
          <a:lstStyle/>
          <a:p>
            <a:pPr>
              <a:defRPr sz="3600" b="0" i="0" u="none" strike="noStrike" kern="1200" spc="0" baseline="0">
                <a:solidFill>
                  <a:schemeClr val="tx1">
                    <a:lumMod val="65000"/>
                    <a:lumOff val="35000"/>
                  </a:schemeClr>
                </a:solidFill>
                <a:latin typeface="Trebuchet MS" panose="020B0603020202020204" pitchFamily="34" charset="0"/>
                <a:ea typeface="+mn-ea"/>
                <a:cs typeface="+mn-cs"/>
              </a:defRPr>
            </a:pPr>
            <a:r>
              <a:rPr lang="en-US" sz="3200" b="0" dirty="0">
                <a:solidFill>
                  <a:schemeClr val="tx1"/>
                </a:solidFill>
                <a:latin typeface="Trebuchet MS" panose="020B0603020202020204" pitchFamily="34" charset="0"/>
              </a:rPr>
              <a:t>Percent Change in Leading</a:t>
            </a:r>
            <a:r>
              <a:rPr lang="en-US" sz="3200" b="0" baseline="0" dirty="0">
                <a:solidFill>
                  <a:schemeClr val="tx1"/>
                </a:solidFill>
                <a:latin typeface="Trebuchet MS" panose="020B0603020202020204" pitchFamily="34" charset="0"/>
              </a:rPr>
              <a:t> Cause of Injury Death in Indiana, </a:t>
            </a:r>
            <a:r>
              <a:rPr lang="en-US" sz="3200" b="0" baseline="0" dirty="0" smtClean="0">
                <a:solidFill>
                  <a:schemeClr val="tx1"/>
                </a:solidFill>
                <a:latin typeface="Trebuchet MS" panose="020B0603020202020204" pitchFamily="34" charset="0"/>
              </a:rPr>
              <a:t>1999-2016  </a:t>
            </a:r>
            <a:endParaRPr lang="en-US" sz="3200" b="0" dirty="0">
              <a:solidFill>
                <a:schemeClr val="tx1"/>
              </a:solidFill>
              <a:latin typeface="Trebuchet MS" panose="020B0603020202020204" pitchFamily="34" charset="0"/>
            </a:endParaRPr>
          </a:p>
        </c:rich>
      </c:tx>
      <c:layout>
        <c:manualLayout>
          <c:xMode val="edge"/>
          <c:yMode val="edge"/>
          <c:x val="2.2289958858690607E-2"/>
          <c:y val="1.57408925148028E-2"/>
        </c:manualLayout>
      </c:layout>
      <c:spPr>
        <a:noFill/>
        <a:ln>
          <a:noFill/>
        </a:ln>
        <a:effectLst/>
      </c:spPr>
    </c:title>
    <c:plotArea>
      <c:layout>
        <c:manualLayout>
          <c:layoutTarget val="inner"/>
          <c:xMode val="edge"/>
          <c:yMode val="edge"/>
          <c:x val="0.30721739559574207"/>
          <c:y val="0.21587902675144002"/>
          <c:w val="0.65025574564048017"/>
          <c:h val="0.64008495743916816"/>
        </c:manualLayout>
      </c:layout>
      <c:barChart>
        <c:barDir val="bar"/>
        <c:grouping val="clustered"/>
        <c:ser>
          <c:idx val="0"/>
          <c:order val="0"/>
          <c:tx>
            <c:strRef>
              <c:f>Sheet1!$F$7</c:f>
              <c:strCache>
                <c:ptCount val="1"/>
                <c:pt idx="0">
                  <c:v>Percent Increase</c:v>
                </c:pt>
              </c:strCache>
            </c:strRef>
          </c:tx>
          <c:spPr>
            <a:solidFill>
              <a:schemeClr val="accent1"/>
            </a:solidFill>
            <a:ln>
              <a:noFill/>
            </a:ln>
            <a:effectLst/>
          </c:spPr>
          <c:dLbls>
            <c:dLbl>
              <c:idx val="2"/>
              <c:layout>
                <c:manualLayout>
                  <c:x val="-8.0357142857142808E-2"/>
                  <c:y val="0"/>
                </c:manualLayout>
              </c:layout>
              <c:dLblPos val="outEnd"/>
              <c:showVal val="1"/>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n-US"/>
              </a:p>
            </c:txPr>
            <c:dLblPos val="outEnd"/>
            <c:showVal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Sheet1!$E$8:$E$12</c:f>
              <c:strCache>
                <c:ptCount val="5"/>
                <c:pt idx="0">
                  <c:v>Suicide </c:v>
                </c:pt>
                <c:pt idx="1">
                  <c:v>Homicide</c:v>
                </c:pt>
                <c:pt idx="2">
                  <c:v>Unintentional Motor-Vehicle Accident</c:v>
                </c:pt>
                <c:pt idx="3">
                  <c:v>Unintentional Fall</c:v>
                </c:pt>
                <c:pt idx="4">
                  <c:v>Unintentoinal Poisoning </c:v>
                </c:pt>
              </c:strCache>
            </c:strRef>
          </c:cat>
          <c:val>
            <c:numRef>
              <c:f>Sheet1!$F$8:$F$12</c:f>
              <c:numCache>
                <c:formatCode>0.00%</c:formatCode>
                <c:ptCount val="5"/>
                <c:pt idx="0">
                  <c:v>0.64700000000000013</c:v>
                </c:pt>
                <c:pt idx="1">
                  <c:v>0.24300000000000002</c:v>
                </c:pt>
                <c:pt idx="2">
                  <c:v>-0.14400000000000002</c:v>
                </c:pt>
                <c:pt idx="3">
                  <c:v>0.87600000000000011</c:v>
                </c:pt>
                <c:pt idx="4">
                  <c:v>10.387</c:v>
                </c:pt>
              </c:numCache>
            </c:numRef>
          </c:val>
        </c:ser>
        <c:dLbls/>
        <c:gapWidth val="182"/>
        <c:axId val="109001728"/>
        <c:axId val="109105920"/>
      </c:barChart>
      <c:catAx>
        <c:axId val="109001728"/>
        <c:scaling>
          <c:orientation val="minMax"/>
        </c:scaling>
        <c:axPos val="l"/>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109105920"/>
        <c:crosses val="autoZero"/>
        <c:auto val="1"/>
        <c:lblAlgn val="ctr"/>
        <c:lblOffset val="100"/>
      </c:catAx>
      <c:valAx>
        <c:axId val="109105920"/>
        <c:scaling>
          <c:orientation val="minMax"/>
          <c:min val="-0.5"/>
        </c:scaling>
        <c:axPos val="b"/>
        <c:majorGridlines>
          <c:spPr>
            <a:ln w="9525" cap="flat" cmpd="sng" algn="ctr">
              <a:noFill/>
              <a:prstDash val="dash"/>
              <a:round/>
            </a:ln>
            <a:effectLst/>
          </c:spPr>
        </c:majorGridlines>
        <c:numFmt formatCode="0.0%" sourceLinked="0"/>
        <c:maj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09001728"/>
        <c:crosses val="autoZero"/>
        <c:crossBetween val="between"/>
      </c:valAx>
      <c:spPr>
        <a:noFill/>
        <a:ln>
          <a:noFill/>
        </a:ln>
        <a:effectLst/>
      </c:spPr>
    </c:plotArea>
    <c:plotVisOnly val="1"/>
    <c:dispBlanksAs val="gap"/>
  </c:chart>
  <c:spPr>
    <a:noFill/>
    <a:ln>
      <a:noFill/>
    </a:ln>
    <a:effectLst/>
  </c:spPr>
  <c:txPr>
    <a:bodyPr/>
    <a:lstStyle/>
    <a:p>
      <a:pPr>
        <a:defRPr/>
      </a:pPr>
      <a:endParaRPr lang="en-US"/>
    </a:p>
  </c:txPr>
  <c:externalData r:id="rId1"/>
  <c:userShapes r:id="rId2"/>
</c:chartSpace>
</file>

<file path=ppt/charts/chart5.xml><?xml version="1.0" encoding="utf-8"?>
<c:chartSpace xmlns:c="http://schemas.openxmlformats.org/drawingml/2006/chart" xmlns:a="http://schemas.openxmlformats.org/drawingml/2006/main" xmlns:r="http://schemas.openxmlformats.org/officeDocument/2006/relationships">
  <c:lang val="en-US"/>
  <c:chart>
    <c:autoTitleDeleted val="1"/>
    <c:plotArea>
      <c:layout/>
      <c:barChart>
        <c:barDir val="bar"/>
        <c:grouping val="clustered"/>
        <c:ser>
          <c:idx val="0"/>
          <c:order val="0"/>
          <c:tx>
            <c:strRef>
              <c:f>'1999-2015'!$M$3</c:f>
              <c:strCache>
                <c:ptCount val="1"/>
                <c:pt idx="0">
                  <c:v>Percent change</c:v>
                </c:pt>
              </c:strCache>
            </c:strRef>
          </c:tx>
          <c:spPr>
            <a:solidFill>
              <a:schemeClr val="accent1"/>
            </a:solidFill>
            <a:ln>
              <a:noFill/>
            </a:ln>
            <a:effectLst/>
          </c:spPr>
          <c:dLbls>
            <c:dLbl>
              <c:idx val="2"/>
              <c:delete val="1"/>
              <c:extLst>
                <c:ext xmlns:c15="http://schemas.microsoft.com/office/drawing/2012/chart" uri="{CE6537A1-D6FC-4f65-9D91-7224C49458BB}"/>
              </c:extLst>
            </c:dLbl>
            <c:dLbl>
              <c:idx val="3"/>
              <c:delete val="1"/>
              <c:extLst>
                <c:ext xmlns:c15="http://schemas.microsoft.com/office/drawing/2012/chart" uri="{CE6537A1-D6FC-4f65-9D91-7224C49458BB}"/>
              </c:extLst>
            </c:dLbl>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showVal val="1"/>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'1999-2015'!$J$5:$J$9</c:f>
              <c:strCache>
                <c:ptCount val="5"/>
                <c:pt idx="0">
                  <c:v>Unintentional Poisoning                 </c:v>
                </c:pt>
                <c:pt idx="1">
                  <c:v>Unintentional Falls                 </c:v>
                </c:pt>
                <c:pt idx="2">
                  <c:v>Unintentional MV Traffic  -21.7%   </c:v>
                </c:pt>
                <c:pt idx="3">
                  <c:v>Homicide   -3.8%   </c:v>
                </c:pt>
                <c:pt idx="4">
                  <c:v>Suicide                 </c:v>
                </c:pt>
              </c:strCache>
            </c:strRef>
          </c:cat>
          <c:val>
            <c:numRef>
              <c:f>'1999-2015'!$M$5:$M$9</c:f>
              <c:numCache>
                <c:formatCode>0.0%</c:formatCode>
                <c:ptCount val="5"/>
                <c:pt idx="0">
                  <c:v>7.7135922330097078</c:v>
                </c:pt>
                <c:pt idx="1">
                  <c:v>0.40919540229885104</c:v>
                </c:pt>
                <c:pt idx="2">
                  <c:v>-0.21654815772462804</c:v>
                </c:pt>
                <c:pt idx="3">
                  <c:v>-3.8338658146964924E-2</c:v>
                </c:pt>
                <c:pt idx="4">
                  <c:v>0.38328530259366006</c:v>
                </c:pt>
              </c:numCache>
            </c:numRef>
          </c:val>
        </c:ser>
        <c:dLbls/>
        <c:axId val="136125440"/>
        <c:axId val="109482752"/>
      </c:barChart>
      <c:catAx>
        <c:axId val="136125440"/>
        <c:scaling>
          <c:orientation val="minMax"/>
        </c:scaling>
        <c:axPos val="l"/>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109482752"/>
        <c:crossesAt val="0"/>
        <c:auto val="1"/>
        <c:lblAlgn val="ctr"/>
        <c:lblOffset val="100"/>
      </c:catAx>
      <c:valAx>
        <c:axId val="109482752"/>
        <c:scaling>
          <c:orientation val="minMax"/>
        </c:scaling>
        <c:axPos val="b"/>
        <c:numFmt formatCode="0%" sourceLinked="0"/>
        <c:tickLblPos val="nextTo"/>
        <c:spPr>
          <a:noFill/>
          <a:ln>
            <a:solidFill>
              <a:schemeClr val="accent1"/>
            </a:solidFill>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136125440"/>
        <c:crosses val="autoZero"/>
        <c:crossBetween val="between"/>
      </c:valAx>
      <c:spPr>
        <a:noFill/>
        <a:ln>
          <a:noFill/>
        </a:ln>
        <a:effectLst/>
      </c:spPr>
    </c:plotArea>
    <c:plotVisOnly val="1"/>
    <c:dispBlanksAs val="gap"/>
  </c:chart>
  <c:spPr>
    <a:noFill/>
    <a:ln>
      <a:noFill/>
    </a:ln>
    <a:effectLst/>
  </c:spPr>
  <c:txPr>
    <a:bodyPr/>
    <a:lstStyle/>
    <a:p>
      <a:pPr>
        <a:defRPr sz="1800" b="1">
          <a:solidFill>
            <a:schemeClr val="tx1"/>
          </a:solidFill>
        </a:defRPr>
      </a:pPr>
      <a:endParaRPr lang="en-US"/>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en-US"/>
  <c:chart>
    <c:title>
      <c:tx>
        <c:rich>
          <a:bodyPr rot="0" spcFirstLastPara="1" vertOverflow="ellipsis" vert="horz" wrap="square" anchor="ctr" anchorCtr="1"/>
          <a:lstStyle/>
          <a:p>
            <a:pPr>
              <a:lnSpc>
                <a:spcPct val="100000"/>
              </a:lnSpc>
              <a:defRPr sz="2100" b="0" i="0" u="none" strike="noStrike" kern="1200" spc="0" baseline="0">
                <a:solidFill>
                  <a:schemeClr val="tx1">
                    <a:lumMod val="65000"/>
                    <a:lumOff val="35000"/>
                  </a:schemeClr>
                </a:solidFill>
                <a:latin typeface="+mn-lt"/>
                <a:ea typeface="+mn-ea"/>
                <a:cs typeface="+mn-cs"/>
              </a:defRPr>
            </a:pPr>
            <a:r>
              <a:rPr lang="en-US" sz="2100" dirty="0" smtClean="0">
                <a:latin typeface="+mj-lt"/>
              </a:rPr>
              <a:t>Newborns</a:t>
            </a:r>
            <a:r>
              <a:rPr lang="en-US" sz="2100" baseline="0" dirty="0" smtClean="0">
                <a:latin typeface="+mj-lt"/>
              </a:rPr>
              <a:t> with Neonatal Abstinence Syndrome (NAS)</a:t>
            </a:r>
            <a:br>
              <a:rPr lang="en-US" sz="2100" baseline="0" dirty="0" smtClean="0">
                <a:latin typeface="+mj-lt"/>
              </a:rPr>
            </a:br>
            <a:r>
              <a:rPr lang="en-US" sz="2100" baseline="0" dirty="0" smtClean="0">
                <a:latin typeface="+mj-lt"/>
              </a:rPr>
              <a:t>vs. Newborns without NAS: Average Cost</a:t>
            </a:r>
          </a:p>
        </c:rich>
      </c:tx>
      <c:spPr>
        <a:noFill/>
        <a:ln>
          <a:noFill/>
        </a:ln>
        <a:effectLst/>
      </c:spPr>
    </c:title>
    <c:plotArea>
      <c:layout/>
      <c:barChart>
        <c:barDir val="col"/>
        <c:grouping val="clustered"/>
        <c:ser>
          <c:idx val="0"/>
          <c:order val="0"/>
          <c:tx>
            <c:strRef>
              <c:f>Sheet1!$B$1</c:f>
              <c:strCache>
                <c:ptCount val="1"/>
                <c:pt idx="0">
                  <c:v>Newborn with NAS 
(Aid Category MA X - Diag P96.1, 779.5)</c:v>
                </c:pt>
              </c:strCache>
            </c:strRef>
          </c:tx>
          <c:spPr>
            <a:solidFill>
              <a:schemeClr val="accent1"/>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accent1"/>
                    </a:solidFill>
                    <a:latin typeface="Myriad Pro Black Cond" panose="020B0806030403020204" pitchFamily="34" charset="0"/>
                    <a:ea typeface="+mn-ea"/>
                    <a:cs typeface="+mn-cs"/>
                  </a:defRPr>
                </a:pPr>
                <a:endParaRPr lang="en-US"/>
              </a:p>
            </c:txPr>
            <c:dLblPos val="outEnd"/>
            <c:showVal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2014</c:v>
                </c:pt>
                <c:pt idx="1">
                  <c:v>2015</c:v>
                </c:pt>
                <c:pt idx="2">
                  <c:v>2016</c:v>
                </c:pt>
                <c:pt idx="3">
                  <c:v>2017</c:v>
                </c:pt>
              </c:numCache>
            </c:numRef>
          </c:cat>
          <c:val>
            <c:numRef>
              <c:f>Sheet1!$B$2:$B$5</c:f>
              <c:numCache>
                <c:formatCode>"$"#,##0</c:formatCode>
                <c:ptCount val="4"/>
                <c:pt idx="0">
                  <c:v>25582.00559139785</c:v>
                </c:pt>
                <c:pt idx="1">
                  <c:v>18682.350113207551</c:v>
                </c:pt>
                <c:pt idx="2">
                  <c:v>15288.422353673719</c:v>
                </c:pt>
                <c:pt idx="3">
                  <c:v>10303.534635332251</c:v>
                </c:pt>
              </c:numCache>
            </c:numRef>
          </c:val>
        </c:ser>
        <c:ser>
          <c:idx val="1"/>
          <c:order val="1"/>
          <c:tx>
            <c:strRef>
              <c:f>Sheet1!$C$1</c:f>
              <c:strCache>
                <c:ptCount val="1"/>
                <c:pt idx="0">
                  <c:v>Newborn without NAS 
(Aid Category MA X - Diag P96.1, 779.5)</c:v>
                </c:pt>
              </c:strCache>
            </c:strRef>
          </c:tx>
          <c:spPr>
            <a:solidFill>
              <a:schemeClr val="accent2"/>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accent2"/>
                    </a:solidFill>
                    <a:latin typeface="Myriad Pro Black Cond" panose="020B0806030403020204" pitchFamily="34" charset="0"/>
                    <a:ea typeface="+mn-ea"/>
                    <a:cs typeface="+mn-cs"/>
                  </a:defRPr>
                </a:pPr>
                <a:endParaRPr lang="en-US"/>
              </a:p>
            </c:txPr>
            <c:dLblPos val="outEnd"/>
            <c:showVal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2014</c:v>
                </c:pt>
                <c:pt idx="1">
                  <c:v>2015</c:v>
                </c:pt>
                <c:pt idx="2">
                  <c:v>2016</c:v>
                </c:pt>
                <c:pt idx="3">
                  <c:v>2017</c:v>
                </c:pt>
              </c:numCache>
            </c:numRef>
          </c:cat>
          <c:val>
            <c:numRef>
              <c:f>Sheet1!$C$2:$C$5</c:f>
              <c:numCache>
                <c:formatCode>"$"#,##0</c:formatCode>
                <c:ptCount val="4"/>
                <c:pt idx="0">
                  <c:v>5966.0479055361066</c:v>
                </c:pt>
                <c:pt idx="1">
                  <c:v>5552.6094988483264</c:v>
                </c:pt>
                <c:pt idx="2">
                  <c:v>5769.6827483634979</c:v>
                </c:pt>
                <c:pt idx="3">
                  <c:v>2933.2530101355146</c:v>
                </c:pt>
              </c:numCache>
            </c:numRef>
          </c:val>
        </c:ser>
        <c:dLbls>
          <c:showVal val="1"/>
        </c:dLbls>
        <c:gapWidth val="219"/>
        <c:overlap val="-27"/>
        <c:axId val="165611392"/>
        <c:axId val="165612928"/>
      </c:barChart>
      <c:catAx>
        <c:axId val="165611392"/>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5612928"/>
        <c:crosses val="autoZero"/>
        <c:auto val="1"/>
        <c:lblAlgn val="ctr"/>
        <c:lblOffset val="100"/>
      </c:catAx>
      <c:valAx>
        <c:axId val="165612928"/>
        <c:scaling>
          <c:orientation val="minMax"/>
        </c:scaling>
        <c:axPos val="l"/>
        <c:majorGridlines>
          <c:spPr>
            <a:ln w="9525" cap="flat" cmpd="sng" algn="ctr">
              <a:solidFill>
                <a:schemeClr val="tx1">
                  <a:lumMod val="15000"/>
                  <a:lumOff val="85000"/>
                </a:schemeClr>
              </a:solidFill>
              <a:round/>
            </a:ln>
            <a:effectLst/>
          </c:spPr>
        </c:majorGridlines>
        <c:numFmt formatCode="&quot;$&quot;#,##0" sourceLinked="1"/>
        <c:maj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5611392"/>
        <c:crosses val="autoZero"/>
        <c:crossBetween val="between"/>
      </c:valAx>
      <c:spPr>
        <a:noFill/>
        <a:ln>
          <a:noFill/>
        </a:ln>
        <a:effectLst/>
      </c:spPr>
    </c:plotArea>
    <c:legend>
      <c:legendPos val="b"/>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chart>
  <c:spPr>
    <a:noFill/>
    <a:ln>
      <a:noFill/>
    </a:ln>
    <a:effectLst/>
  </c:spPr>
  <c:txPr>
    <a:bodyPr/>
    <a:lstStyle/>
    <a:p>
      <a:pPr>
        <a:defRPr/>
      </a:pPr>
      <a:endParaRPr lang="en-US"/>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lang val="en-US"/>
  <c:chart>
    <c:title>
      <c:tx>
        <c:rich>
          <a:bodyPr rot="0" spcFirstLastPara="1" vertOverflow="ellipsis" vert="horz" wrap="square" anchor="ctr" anchorCtr="1"/>
          <a:lstStyle/>
          <a:p>
            <a:pPr>
              <a:defRPr sz="2100" b="0" i="0" u="none" strike="noStrike" kern="1200" spc="0" baseline="0">
                <a:solidFill>
                  <a:schemeClr val="tx1">
                    <a:lumMod val="65000"/>
                    <a:lumOff val="35000"/>
                  </a:schemeClr>
                </a:solidFill>
                <a:latin typeface="+mn-lt"/>
                <a:ea typeface="+mn-ea"/>
                <a:cs typeface="+mn-cs"/>
              </a:defRPr>
            </a:pPr>
            <a:r>
              <a:rPr lang="en-US" sz="2100" dirty="0" smtClean="0">
                <a:latin typeface="+mj-lt"/>
              </a:rPr>
              <a:t>Initial Aid Category MA X with NAS vs.</a:t>
            </a:r>
          </a:p>
          <a:p>
            <a:pPr>
              <a:defRPr sz="2100" b="0" i="0" u="none" strike="noStrike" kern="1200" spc="0" baseline="0">
                <a:solidFill>
                  <a:schemeClr val="tx1">
                    <a:lumMod val="65000"/>
                    <a:lumOff val="35000"/>
                  </a:schemeClr>
                </a:solidFill>
                <a:latin typeface="+mn-lt"/>
                <a:ea typeface="+mn-ea"/>
                <a:cs typeface="+mn-cs"/>
              </a:defRPr>
            </a:pPr>
            <a:r>
              <a:rPr lang="en-US" sz="2100" dirty="0" smtClean="0">
                <a:latin typeface="+mj-lt"/>
              </a:rPr>
              <a:t>MA X without NAS: Average 1-3 Years Claim</a:t>
            </a:r>
          </a:p>
        </c:rich>
      </c:tx>
      <c:spPr>
        <a:noFill/>
        <a:ln>
          <a:noFill/>
        </a:ln>
        <a:effectLst/>
      </c:spPr>
    </c:title>
    <c:plotArea>
      <c:layout/>
      <c:barChart>
        <c:barDir val="col"/>
        <c:grouping val="clustered"/>
        <c:ser>
          <c:idx val="0"/>
          <c:order val="0"/>
          <c:tx>
            <c:strRef>
              <c:f>Sheet1!$B$1</c:f>
              <c:strCache>
                <c:ptCount val="1"/>
                <c:pt idx="0">
                  <c:v>Initial Aid Category MA X  with NAS 
(Babies 1st - 3rd Year - Diag P96.1, 779.5)</c:v>
                </c:pt>
              </c:strCache>
            </c:strRef>
          </c:tx>
          <c:spPr>
            <a:solidFill>
              <a:schemeClr val="accent1"/>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accent1"/>
                    </a:solidFill>
                    <a:latin typeface="Myriad Pro Black Cond" panose="020B0806030403020204" pitchFamily="34" charset="0"/>
                    <a:ea typeface="+mn-ea"/>
                    <a:cs typeface="+mn-cs"/>
                  </a:defRPr>
                </a:pPr>
                <a:endParaRPr lang="en-US"/>
              </a:p>
            </c:txPr>
            <c:dLblPos val="outEnd"/>
            <c:showVal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2014</c:v>
                </c:pt>
                <c:pt idx="1">
                  <c:v>2015</c:v>
                </c:pt>
                <c:pt idx="2">
                  <c:v>2016</c:v>
                </c:pt>
              </c:numCache>
            </c:numRef>
          </c:cat>
          <c:val>
            <c:numRef>
              <c:f>Sheet1!$B$2:$B$4</c:f>
              <c:numCache>
                <c:formatCode>"$"#,##0</c:formatCode>
                <c:ptCount val="3"/>
                <c:pt idx="0">
                  <c:v>3749.7994868035203</c:v>
                </c:pt>
                <c:pt idx="1">
                  <c:v>3257.1324566474004</c:v>
                </c:pt>
                <c:pt idx="2">
                  <c:v>1381.5568297455973</c:v>
                </c:pt>
              </c:numCache>
            </c:numRef>
          </c:val>
        </c:ser>
        <c:ser>
          <c:idx val="1"/>
          <c:order val="1"/>
          <c:tx>
            <c:strRef>
              <c:f>Sheet1!$C$1</c:f>
              <c:strCache>
                <c:ptCount val="1"/>
                <c:pt idx="0">
                  <c:v>Initial Aid Category MA X without NAS 
(Babies 1st - 3rd Year - Diag P96.1, 779.5)</c:v>
                </c:pt>
              </c:strCache>
            </c:strRef>
          </c:tx>
          <c:spPr>
            <a:solidFill>
              <a:schemeClr val="accent2"/>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accent2"/>
                    </a:solidFill>
                    <a:latin typeface="Myriad Pro Black Cond" panose="020B0806030403020204" pitchFamily="34" charset="0"/>
                    <a:ea typeface="+mn-ea"/>
                    <a:cs typeface="+mn-cs"/>
                  </a:defRPr>
                </a:pPr>
                <a:endParaRPr lang="en-US"/>
              </a:p>
            </c:txPr>
            <c:dLblPos val="outEnd"/>
            <c:showVal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2014</c:v>
                </c:pt>
                <c:pt idx="1">
                  <c:v>2015</c:v>
                </c:pt>
                <c:pt idx="2">
                  <c:v>2016</c:v>
                </c:pt>
              </c:numCache>
            </c:numRef>
          </c:cat>
          <c:val>
            <c:numRef>
              <c:f>Sheet1!$C$2:$C$4</c:f>
              <c:numCache>
                <c:formatCode>"$"#,##0</c:formatCode>
                <c:ptCount val="3"/>
                <c:pt idx="0">
                  <c:v>2255.2258238034733</c:v>
                </c:pt>
                <c:pt idx="1">
                  <c:v>1681.413107434832</c:v>
                </c:pt>
                <c:pt idx="2">
                  <c:v>653.14975933441542</c:v>
                </c:pt>
              </c:numCache>
            </c:numRef>
          </c:val>
        </c:ser>
        <c:dLbls>
          <c:showVal val="1"/>
        </c:dLbls>
        <c:gapWidth val="219"/>
        <c:overlap val="-27"/>
        <c:axId val="184505856"/>
        <c:axId val="184507392"/>
      </c:barChart>
      <c:catAx>
        <c:axId val="184505856"/>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4507392"/>
        <c:crosses val="autoZero"/>
        <c:auto val="1"/>
        <c:lblAlgn val="ctr"/>
        <c:lblOffset val="100"/>
      </c:catAx>
      <c:valAx>
        <c:axId val="184507392"/>
        <c:scaling>
          <c:orientation val="minMax"/>
        </c:scaling>
        <c:axPos val="l"/>
        <c:majorGridlines>
          <c:spPr>
            <a:ln w="9525" cap="flat" cmpd="sng" algn="ctr">
              <a:solidFill>
                <a:schemeClr val="tx1">
                  <a:lumMod val="15000"/>
                  <a:lumOff val="85000"/>
                </a:schemeClr>
              </a:solidFill>
              <a:round/>
            </a:ln>
            <a:effectLst/>
          </c:spPr>
        </c:majorGridlines>
        <c:numFmt formatCode="&quot;$&quot;#,##0" sourceLinked="1"/>
        <c:maj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4505856"/>
        <c:crosses val="autoZero"/>
        <c:crossBetween val="between"/>
      </c:valAx>
      <c:spPr>
        <a:noFill/>
        <a:ln>
          <a:noFill/>
        </a:ln>
        <a:effectLst/>
      </c:spPr>
    </c:plotArea>
    <c:legend>
      <c:legendPos val="b"/>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chart>
  <c:spPr>
    <a:noFill/>
    <a:ln>
      <a:noFill/>
    </a:ln>
    <a:effectLst/>
  </c:spPr>
  <c:txPr>
    <a:bodyPr/>
    <a:lstStyle/>
    <a:p>
      <a:pPr>
        <a:defRPr/>
      </a:pPr>
      <a:endParaRPr lang="en-US"/>
    </a:p>
  </c:txPr>
  <c:externalData r:id="rId1"/>
</c:chartSpace>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69EB5D3-0C19-5E4B-8493-E28C6288D45F}" type="doc">
      <dgm:prSet loTypeId="urn:microsoft.com/office/officeart/2005/8/layout/chevron1" loCatId="" qsTypeId="urn:microsoft.com/office/officeart/2005/8/quickstyle/simple4" qsCatId="simple" csTypeId="urn:microsoft.com/office/officeart/2005/8/colors/colorful3" csCatId="colorful" phldr="1"/>
      <dgm:spPr/>
    </dgm:pt>
    <dgm:pt modelId="{E379CF40-9F78-1143-826D-D202F7293A4B}">
      <dgm:prSet phldrT="[Text]"/>
      <dgm:spPr/>
      <dgm:t>
        <a:bodyPr/>
        <a:lstStyle/>
        <a:p>
          <a:r>
            <a:rPr lang="en-US" dirty="0" smtClean="0"/>
            <a:t>Overdose victim</a:t>
          </a:r>
          <a:endParaRPr lang="en-US" dirty="0"/>
        </a:p>
      </dgm:t>
    </dgm:pt>
    <dgm:pt modelId="{D7AAAA83-1DD9-6245-82D7-3F2747D37161}" type="parTrans" cxnId="{851EF0BD-FA06-E244-A668-5BDA0A4F33AF}">
      <dgm:prSet/>
      <dgm:spPr/>
      <dgm:t>
        <a:bodyPr/>
        <a:lstStyle/>
        <a:p>
          <a:endParaRPr lang="en-US"/>
        </a:p>
      </dgm:t>
    </dgm:pt>
    <dgm:pt modelId="{75238463-1931-3A43-9D56-FBDFF3A4F0B7}" type="sibTrans" cxnId="{851EF0BD-FA06-E244-A668-5BDA0A4F33AF}">
      <dgm:prSet/>
      <dgm:spPr/>
      <dgm:t>
        <a:bodyPr/>
        <a:lstStyle/>
        <a:p>
          <a:endParaRPr lang="en-US"/>
        </a:p>
      </dgm:t>
    </dgm:pt>
    <dgm:pt modelId="{844451CB-D977-9C4C-9818-DE864E841044}">
      <dgm:prSet phldrT="[Text]"/>
      <dgm:spPr/>
      <dgm:t>
        <a:bodyPr/>
        <a:lstStyle/>
        <a:p>
          <a:r>
            <a:rPr lang="en-US" dirty="0" smtClean="0"/>
            <a:t>First responder</a:t>
          </a:r>
          <a:endParaRPr lang="en-US" dirty="0"/>
        </a:p>
      </dgm:t>
    </dgm:pt>
    <dgm:pt modelId="{6463185A-F548-104F-AC80-595337187F10}" type="parTrans" cxnId="{407CEEB4-8CAB-8C42-866C-2FD7412A9306}">
      <dgm:prSet/>
      <dgm:spPr/>
      <dgm:t>
        <a:bodyPr/>
        <a:lstStyle/>
        <a:p>
          <a:endParaRPr lang="en-US"/>
        </a:p>
      </dgm:t>
    </dgm:pt>
    <dgm:pt modelId="{AB021A98-0592-674B-943E-93A5B129238C}" type="sibTrans" cxnId="{407CEEB4-8CAB-8C42-866C-2FD7412A9306}">
      <dgm:prSet/>
      <dgm:spPr/>
      <dgm:t>
        <a:bodyPr/>
        <a:lstStyle/>
        <a:p>
          <a:endParaRPr lang="en-US"/>
        </a:p>
      </dgm:t>
    </dgm:pt>
    <dgm:pt modelId="{CFF03A2E-A197-874D-A806-CAD6096E3CB8}">
      <dgm:prSet phldrT="[Text]"/>
      <dgm:spPr/>
      <dgm:t>
        <a:bodyPr/>
        <a:lstStyle/>
        <a:p>
          <a:r>
            <a:rPr lang="en-US" dirty="0" smtClean="0"/>
            <a:t>EMS</a:t>
          </a:r>
          <a:endParaRPr lang="en-US" dirty="0"/>
        </a:p>
      </dgm:t>
    </dgm:pt>
    <dgm:pt modelId="{10081060-1408-7F4A-B55E-80420681EC7B}" type="parTrans" cxnId="{0CAC549B-DFF2-344E-A5E8-80227C345845}">
      <dgm:prSet/>
      <dgm:spPr/>
      <dgm:t>
        <a:bodyPr/>
        <a:lstStyle/>
        <a:p>
          <a:endParaRPr lang="en-US"/>
        </a:p>
      </dgm:t>
    </dgm:pt>
    <dgm:pt modelId="{EFB24002-528A-C44B-8E65-C0E189D16493}" type="sibTrans" cxnId="{0CAC549B-DFF2-344E-A5E8-80227C345845}">
      <dgm:prSet/>
      <dgm:spPr/>
      <dgm:t>
        <a:bodyPr/>
        <a:lstStyle/>
        <a:p>
          <a:endParaRPr lang="en-US"/>
        </a:p>
      </dgm:t>
    </dgm:pt>
    <dgm:pt modelId="{ED769BE5-7B6F-2E45-841B-AB0125A6C1B7}">
      <dgm:prSet phldrT="[Text]"/>
      <dgm:spPr/>
      <dgm:t>
        <a:bodyPr/>
        <a:lstStyle/>
        <a:p>
          <a:r>
            <a:rPr lang="en-US" dirty="0" smtClean="0"/>
            <a:t>Hospital</a:t>
          </a:r>
          <a:endParaRPr lang="en-US" dirty="0"/>
        </a:p>
      </dgm:t>
    </dgm:pt>
    <dgm:pt modelId="{93EA12C2-EA06-9245-A120-99506071657E}" type="parTrans" cxnId="{BB417F1F-C4CC-FE49-A5FA-E37333C09574}">
      <dgm:prSet/>
      <dgm:spPr/>
      <dgm:t>
        <a:bodyPr/>
        <a:lstStyle/>
        <a:p>
          <a:endParaRPr lang="en-US"/>
        </a:p>
      </dgm:t>
    </dgm:pt>
    <dgm:pt modelId="{7885A85A-F352-A342-91E8-3D211B206451}" type="sibTrans" cxnId="{BB417F1F-C4CC-FE49-A5FA-E37333C09574}">
      <dgm:prSet/>
      <dgm:spPr/>
      <dgm:t>
        <a:bodyPr/>
        <a:lstStyle/>
        <a:p>
          <a:endParaRPr lang="en-US"/>
        </a:p>
      </dgm:t>
    </dgm:pt>
    <dgm:pt modelId="{8FB2F000-A09A-DA4D-AFDD-9DE67D50A4A6}" type="pres">
      <dgm:prSet presAssocID="{B69EB5D3-0C19-5E4B-8493-E28C6288D45F}" presName="Name0" presStyleCnt="0">
        <dgm:presLayoutVars>
          <dgm:dir/>
          <dgm:animLvl val="lvl"/>
          <dgm:resizeHandles val="exact"/>
        </dgm:presLayoutVars>
      </dgm:prSet>
      <dgm:spPr/>
    </dgm:pt>
    <dgm:pt modelId="{0A33A1C5-19B3-314F-8787-4223FB102CE4}" type="pres">
      <dgm:prSet presAssocID="{E379CF40-9F78-1143-826D-D202F7293A4B}" presName="parTxOnly" presStyleLbl="node1" presStyleIdx="0" presStyleCnt="4">
        <dgm:presLayoutVars>
          <dgm:chMax val="0"/>
          <dgm:chPref val="0"/>
          <dgm:bulletEnabled val="1"/>
        </dgm:presLayoutVars>
      </dgm:prSet>
      <dgm:spPr/>
      <dgm:t>
        <a:bodyPr/>
        <a:lstStyle/>
        <a:p>
          <a:endParaRPr lang="en-US"/>
        </a:p>
      </dgm:t>
    </dgm:pt>
    <dgm:pt modelId="{E37609EA-F647-B04B-A3F0-EC4BD7E1FBFE}" type="pres">
      <dgm:prSet presAssocID="{75238463-1931-3A43-9D56-FBDFF3A4F0B7}" presName="parTxOnlySpace" presStyleCnt="0"/>
      <dgm:spPr/>
    </dgm:pt>
    <dgm:pt modelId="{6E118EB5-DC6E-5548-B3E6-7248DF1A1E9E}" type="pres">
      <dgm:prSet presAssocID="{844451CB-D977-9C4C-9818-DE864E841044}" presName="parTxOnly" presStyleLbl="node1" presStyleIdx="1" presStyleCnt="4">
        <dgm:presLayoutVars>
          <dgm:chMax val="0"/>
          <dgm:chPref val="0"/>
          <dgm:bulletEnabled val="1"/>
        </dgm:presLayoutVars>
      </dgm:prSet>
      <dgm:spPr/>
      <dgm:t>
        <a:bodyPr/>
        <a:lstStyle/>
        <a:p>
          <a:endParaRPr lang="en-US"/>
        </a:p>
      </dgm:t>
    </dgm:pt>
    <dgm:pt modelId="{087E5E48-19E2-0A40-B486-92805A42870E}" type="pres">
      <dgm:prSet presAssocID="{AB021A98-0592-674B-943E-93A5B129238C}" presName="parTxOnlySpace" presStyleCnt="0"/>
      <dgm:spPr/>
    </dgm:pt>
    <dgm:pt modelId="{8CF9E07E-9796-024B-B828-CEC1A91DA09B}" type="pres">
      <dgm:prSet presAssocID="{CFF03A2E-A197-874D-A806-CAD6096E3CB8}" presName="parTxOnly" presStyleLbl="node1" presStyleIdx="2" presStyleCnt="4">
        <dgm:presLayoutVars>
          <dgm:chMax val="0"/>
          <dgm:chPref val="0"/>
          <dgm:bulletEnabled val="1"/>
        </dgm:presLayoutVars>
      </dgm:prSet>
      <dgm:spPr/>
      <dgm:t>
        <a:bodyPr/>
        <a:lstStyle/>
        <a:p>
          <a:endParaRPr lang="en-US"/>
        </a:p>
      </dgm:t>
    </dgm:pt>
    <dgm:pt modelId="{A49BC369-5C56-D240-9223-38A93C6BAB97}" type="pres">
      <dgm:prSet presAssocID="{EFB24002-528A-C44B-8E65-C0E189D16493}" presName="parTxOnlySpace" presStyleCnt="0"/>
      <dgm:spPr/>
    </dgm:pt>
    <dgm:pt modelId="{54CA449A-5756-4943-A8B1-11634450C2B7}" type="pres">
      <dgm:prSet presAssocID="{ED769BE5-7B6F-2E45-841B-AB0125A6C1B7}" presName="parTxOnly" presStyleLbl="node1" presStyleIdx="3" presStyleCnt="4">
        <dgm:presLayoutVars>
          <dgm:chMax val="0"/>
          <dgm:chPref val="0"/>
          <dgm:bulletEnabled val="1"/>
        </dgm:presLayoutVars>
      </dgm:prSet>
      <dgm:spPr/>
      <dgm:t>
        <a:bodyPr/>
        <a:lstStyle/>
        <a:p>
          <a:endParaRPr lang="en-US"/>
        </a:p>
      </dgm:t>
    </dgm:pt>
  </dgm:ptLst>
  <dgm:cxnLst>
    <dgm:cxn modelId="{611F3250-8E5A-EE4D-8903-15EB8075DAAF}" type="presOf" srcId="{CFF03A2E-A197-874D-A806-CAD6096E3CB8}" destId="{8CF9E07E-9796-024B-B828-CEC1A91DA09B}" srcOrd="0" destOrd="0" presId="urn:microsoft.com/office/officeart/2005/8/layout/chevron1"/>
    <dgm:cxn modelId="{0CAC549B-DFF2-344E-A5E8-80227C345845}" srcId="{B69EB5D3-0C19-5E4B-8493-E28C6288D45F}" destId="{CFF03A2E-A197-874D-A806-CAD6096E3CB8}" srcOrd="2" destOrd="0" parTransId="{10081060-1408-7F4A-B55E-80420681EC7B}" sibTransId="{EFB24002-528A-C44B-8E65-C0E189D16493}"/>
    <dgm:cxn modelId="{851EF0BD-FA06-E244-A668-5BDA0A4F33AF}" srcId="{B69EB5D3-0C19-5E4B-8493-E28C6288D45F}" destId="{E379CF40-9F78-1143-826D-D202F7293A4B}" srcOrd="0" destOrd="0" parTransId="{D7AAAA83-1DD9-6245-82D7-3F2747D37161}" sibTransId="{75238463-1931-3A43-9D56-FBDFF3A4F0B7}"/>
    <dgm:cxn modelId="{9C54153E-9130-854F-9CD4-2A8E944CD79F}" type="presOf" srcId="{844451CB-D977-9C4C-9818-DE864E841044}" destId="{6E118EB5-DC6E-5548-B3E6-7248DF1A1E9E}" srcOrd="0" destOrd="0" presId="urn:microsoft.com/office/officeart/2005/8/layout/chevron1"/>
    <dgm:cxn modelId="{407CEEB4-8CAB-8C42-866C-2FD7412A9306}" srcId="{B69EB5D3-0C19-5E4B-8493-E28C6288D45F}" destId="{844451CB-D977-9C4C-9818-DE864E841044}" srcOrd="1" destOrd="0" parTransId="{6463185A-F548-104F-AC80-595337187F10}" sibTransId="{AB021A98-0592-674B-943E-93A5B129238C}"/>
    <dgm:cxn modelId="{4FAC60B9-EE3C-E249-9BA9-A4154D53E71E}" type="presOf" srcId="{E379CF40-9F78-1143-826D-D202F7293A4B}" destId="{0A33A1C5-19B3-314F-8787-4223FB102CE4}" srcOrd="0" destOrd="0" presId="urn:microsoft.com/office/officeart/2005/8/layout/chevron1"/>
    <dgm:cxn modelId="{26DC6191-028C-BD42-9925-ACA1DECAB058}" type="presOf" srcId="{B69EB5D3-0C19-5E4B-8493-E28C6288D45F}" destId="{8FB2F000-A09A-DA4D-AFDD-9DE67D50A4A6}" srcOrd="0" destOrd="0" presId="urn:microsoft.com/office/officeart/2005/8/layout/chevron1"/>
    <dgm:cxn modelId="{0B2D085F-F1A2-B24C-808F-7610D6AF7A11}" type="presOf" srcId="{ED769BE5-7B6F-2E45-841B-AB0125A6C1B7}" destId="{54CA449A-5756-4943-A8B1-11634450C2B7}" srcOrd="0" destOrd="0" presId="urn:microsoft.com/office/officeart/2005/8/layout/chevron1"/>
    <dgm:cxn modelId="{BB417F1F-C4CC-FE49-A5FA-E37333C09574}" srcId="{B69EB5D3-0C19-5E4B-8493-E28C6288D45F}" destId="{ED769BE5-7B6F-2E45-841B-AB0125A6C1B7}" srcOrd="3" destOrd="0" parTransId="{93EA12C2-EA06-9245-A120-99506071657E}" sibTransId="{7885A85A-F352-A342-91E8-3D211B206451}"/>
    <dgm:cxn modelId="{99BF4EAB-48EB-804C-B760-F962D89846E9}" type="presParOf" srcId="{8FB2F000-A09A-DA4D-AFDD-9DE67D50A4A6}" destId="{0A33A1C5-19B3-314F-8787-4223FB102CE4}" srcOrd="0" destOrd="0" presId="urn:microsoft.com/office/officeart/2005/8/layout/chevron1"/>
    <dgm:cxn modelId="{9F06C7AD-688D-394D-9110-2696D501740A}" type="presParOf" srcId="{8FB2F000-A09A-DA4D-AFDD-9DE67D50A4A6}" destId="{E37609EA-F647-B04B-A3F0-EC4BD7E1FBFE}" srcOrd="1" destOrd="0" presId="urn:microsoft.com/office/officeart/2005/8/layout/chevron1"/>
    <dgm:cxn modelId="{14DA4956-834C-124B-ABD3-CA7885FC9DB5}" type="presParOf" srcId="{8FB2F000-A09A-DA4D-AFDD-9DE67D50A4A6}" destId="{6E118EB5-DC6E-5548-B3E6-7248DF1A1E9E}" srcOrd="2" destOrd="0" presId="urn:microsoft.com/office/officeart/2005/8/layout/chevron1"/>
    <dgm:cxn modelId="{959C52BC-C2B1-6C47-9734-FE808C76F555}" type="presParOf" srcId="{8FB2F000-A09A-DA4D-AFDD-9DE67D50A4A6}" destId="{087E5E48-19E2-0A40-B486-92805A42870E}" srcOrd="3" destOrd="0" presId="urn:microsoft.com/office/officeart/2005/8/layout/chevron1"/>
    <dgm:cxn modelId="{A03AB248-9E35-354D-AFD6-A49B82E0FB4D}" type="presParOf" srcId="{8FB2F000-A09A-DA4D-AFDD-9DE67D50A4A6}" destId="{8CF9E07E-9796-024B-B828-CEC1A91DA09B}" srcOrd="4" destOrd="0" presId="urn:microsoft.com/office/officeart/2005/8/layout/chevron1"/>
    <dgm:cxn modelId="{9042300F-0843-2146-A0E0-F4813978D041}" type="presParOf" srcId="{8FB2F000-A09A-DA4D-AFDD-9DE67D50A4A6}" destId="{A49BC369-5C56-D240-9223-38A93C6BAB97}" srcOrd="5" destOrd="0" presId="urn:microsoft.com/office/officeart/2005/8/layout/chevron1"/>
    <dgm:cxn modelId="{99036C36-C366-1848-A118-334CFA1492E8}" type="presParOf" srcId="{8FB2F000-A09A-DA4D-AFDD-9DE67D50A4A6}" destId="{54CA449A-5756-4943-A8B1-11634450C2B7}" srcOrd="6" destOrd="0" presId="urn:microsoft.com/office/officeart/2005/8/layout/chevro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0.01464</cdr:x>
      <cdr:y>0.95192</cdr:y>
    </cdr:from>
    <cdr:to>
      <cdr:x>0.56073</cdr:x>
      <cdr:y>1</cdr:y>
    </cdr:to>
    <cdr:sp macro="" textlink="">
      <cdr:nvSpPr>
        <cdr:cNvPr id="2" name="TextBox 5"/>
        <cdr:cNvSpPr txBox="1">
          <a:spLocks xmlns:a="http://schemas.openxmlformats.org/drawingml/2006/main" noChangeArrowheads="1"/>
        </cdr:cNvSpPr>
      </cdr:nvSpPr>
      <cdr:spPr bwMode="auto">
        <a:xfrm xmlns:a="http://schemas.openxmlformats.org/drawingml/2006/main">
          <a:off x="170543" y="5802211"/>
          <a:ext cx="6362700" cy="293087"/>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a:prstTxWarp prst="textNoShape">
            <a:avLst/>
          </a:prstTxWarp>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defTabSz="457200" fontAlgn="base">
            <a:spcBef>
              <a:spcPct val="0"/>
            </a:spcBef>
            <a:spcAft>
              <a:spcPct val="0"/>
            </a:spcAft>
          </a:pPr>
          <a:r>
            <a:rPr lang="en-US" sz="1400" dirty="0">
              <a:ea typeface="ＭＳ Ｐゴシック" pitchFamily="-105" charset="-128"/>
              <a:cs typeface="ＭＳ Ｐゴシック" pitchFamily="-105" charset="-128"/>
            </a:rPr>
            <a:t>Source: CDC WISQARS, Prepared by ISDH Division of Trauma and Injury Prevention</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5D1BD8A-B21C-FA41-9BA9-843D6399B574}" type="datetimeFigureOut">
              <a:rPr lang="en-US" smtClean="0"/>
              <a:pPr/>
              <a:t>3/14/2018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C37217-42B6-4A4A-96BD-3F89A8F497A7}" type="slidenum">
              <a:rPr lang="en-US" smtClean="0"/>
              <a:pPr/>
              <a:t>‹#›</a:t>
            </a:fld>
            <a:endParaRPr lang="en-US"/>
          </a:p>
        </p:txBody>
      </p:sp>
    </p:spTree>
    <p:extLst>
      <p:ext uri="{BB962C8B-B14F-4D97-AF65-F5344CB8AC3E}">
        <p14:creationId xmlns:p14="http://schemas.microsoft.com/office/powerpoint/2010/main" xmlns="" val="86311618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Tell the Scott</a:t>
            </a:r>
            <a:r>
              <a:rPr lang="en-US" baseline="0" dirty="0" smtClean="0"/>
              <a:t> County story</a:t>
            </a:r>
          </a:p>
          <a:p>
            <a:endParaRPr lang="en-US" baseline="0" dirty="0" smtClean="0"/>
          </a:p>
          <a:p>
            <a:r>
              <a:rPr lang="en-US" baseline="0" dirty="0" smtClean="0"/>
              <a:t>Talk about the role of physicians in the opiate plan</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EBC37217-42B6-4A4A-96BD-3F89A8F497A7}" type="slidenum">
              <a:rPr lang="en-US" smtClean="0"/>
              <a:pPr/>
              <a:t>2</a:t>
            </a:fld>
            <a:endParaRPr lang="en-US"/>
          </a:p>
        </p:txBody>
      </p:sp>
    </p:spTree>
    <p:extLst>
      <p:ext uri="{BB962C8B-B14F-4D97-AF65-F5344CB8AC3E}">
        <p14:creationId xmlns:p14="http://schemas.microsoft.com/office/powerpoint/2010/main" xmlns="" val="37597391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NAS/Moms programs supported by legislation; Recovery Works for felons</a:t>
            </a:r>
          </a:p>
          <a:p>
            <a:endParaRPr lang="en-US" dirty="0"/>
          </a:p>
        </p:txBody>
      </p:sp>
      <p:sp>
        <p:nvSpPr>
          <p:cNvPr id="4" name="Slide Number Placeholder 3"/>
          <p:cNvSpPr>
            <a:spLocks noGrp="1"/>
          </p:cNvSpPr>
          <p:nvPr>
            <p:ph type="sldNum" sz="quarter" idx="10"/>
          </p:nvPr>
        </p:nvSpPr>
        <p:spPr/>
        <p:txBody>
          <a:bodyPr/>
          <a:lstStyle/>
          <a:p>
            <a:fld id="{EBC37217-42B6-4A4A-96BD-3F89A8F497A7}" type="slidenum">
              <a:rPr lang="en-US" smtClean="0"/>
              <a:pPr/>
              <a:t>30</a:t>
            </a:fld>
            <a:endParaRPr lang="en-US"/>
          </a:p>
        </p:txBody>
      </p:sp>
    </p:spTree>
    <p:extLst>
      <p:ext uri="{BB962C8B-B14F-4D97-AF65-F5344CB8AC3E}">
        <p14:creationId xmlns:p14="http://schemas.microsoft.com/office/powerpoint/2010/main" xmlns="" val="37050525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8244" indent="-168244" defTabSz="897301">
              <a:buFont typeface="Arial" panose="020B0604020202020204" pitchFamily="34" charset="0"/>
              <a:buChar char="•"/>
              <a:defRPr/>
            </a:pPr>
            <a:r>
              <a:rPr lang="en-US" sz="1800" dirty="0" err="1"/>
              <a:t>OpenBeds</a:t>
            </a:r>
            <a:r>
              <a:rPr lang="en-US" sz="1800" dirty="0"/>
              <a:t>® is a state-of-the-art Software-As-A-Service (SaaS) platform that identifies, unifies, and tracks all behavioral health, and specifically substance use disorder treatment for inpatient / residential beds, outpatient programs, and social resources to create a single, common network.  </a:t>
            </a:r>
          </a:p>
          <a:p>
            <a:pPr marL="168244" indent="-168244" defTabSz="897301">
              <a:buFont typeface="Arial" panose="020B0604020202020204" pitchFamily="34" charset="0"/>
              <a:buChar char="•"/>
              <a:defRPr/>
            </a:pPr>
            <a:endParaRPr lang="en-US" sz="1800" dirty="0"/>
          </a:p>
          <a:p>
            <a:pPr marL="168244" indent="-168244" defTabSz="897301">
              <a:buFont typeface="Arial" panose="020B0604020202020204" pitchFamily="34" charset="0"/>
              <a:buChar char="•"/>
              <a:defRPr/>
            </a:pPr>
            <a:r>
              <a:rPr lang="en-US" sz="1800" dirty="0"/>
              <a:t>The </a:t>
            </a:r>
            <a:r>
              <a:rPr lang="en-US" sz="1800" dirty="0" err="1"/>
              <a:t>OpenBeds</a:t>
            </a:r>
            <a:r>
              <a:rPr lang="en-US" sz="1800" dirty="0"/>
              <a:t>® platform will be immediately utilized to track occupancy of inpatient / residential beds, match individuals with services based on their individual needs and payment types as well as make referrals for those with an SUD.  </a:t>
            </a:r>
          </a:p>
          <a:p>
            <a:endParaRPr lang="en-US" dirty="0"/>
          </a:p>
        </p:txBody>
      </p:sp>
      <p:sp>
        <p:nvSpPr>
          <p:cNvPr id="4" name="Slide Number Placeholder 3"/>
          <p:cNvSpPr>
            <a:spLocks noGrp="1"/>
          </p:cNvSpPr>
          <p:nvPr>
            <p:ph type="sldNum" sz="quarter" idx="10"/>
          </p:nvPr>
        </p:nvSpPr>
        <p:spPr/>
        <p:txBody>
          <a:bodyPr/>
          <a:lstStyle/>
          <a:p>
            <a:fld id="{BE64D94D-3AA4-457A-8F67-9CC5524873CC}" type="slidenum">
              <a:rPr lang="en-US" smtClean="0"/>
              <a:pPr/>
              <a:t>31</a:t>
            </a:fld>
            <a:endParaRPr lang="en-US"/>
          </a:p>
        </p:txBody>
      </p:sp>
    </p:spTree>
    <p:extLst>
      <p:ext uri="{BB962C8B-B14F-4D97-AF65-F5344CB8AC3E}">
        <p14:creationId xmlns:p14="http://schemas.microsoft.com/office/powerpoint/2010/main" xmlns="" val="31680788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8244" indent="-168244" defTabSz="897301">
              <a:buFont typeface="Arial" panose="020B0604020202020204" pitchFamily="34" charset="0"/>
              <a:buChar char="•"/>
              <a:defRPr/>
            </a:pPr>
            <a:r>
              <a:rPr lang="en-US" sz="1800" dirty="0"/>
              <a:t>Indiana 211 Partnership, Inc. (IN211) is a nonprofit 501(c) 3 organization dedicated to providing the 2-1-1 information and referral services for Indiana.  </a:t>
            </a:r>
          </a:p>
          <a:p>
            <a:pPr marL="168244" indent="-168244" defTabSz="897301">
              <a:buFont typeface="Arial" panose="020B0604020202020204" pitchFamily="34" charset="0"/>
              <a:buChar char="•"/>
              <a:defRPr/>
            </a:pPr>
            <a:endParaRPr lang="en-US" sz="1800" dirty="0"/>
          </a:p>
          <a:p>
            <a:pPr marL="168244" indent="-168244" defTabSz="897301">
              <a:buFont typeface="Arial" panose="020B0604020202020204" pitchFamily="34" charset="0"/>
              <a:buChar char="•"/>
              <a:defRPr/>
            </a:pPr>
            <a:r>
              <a:rPr lang="en-US" sz="1800" dirty="0"/>
              <a:t>Indiana 211 will provide on-going tracking and comprehensive wrap around services for those individuals who enter treatment and require additional resources for sustainability of their treatment.                 </a:t>
            </a:r>
          </a:p>
          <a:p>
            <a:pPr marL="168244" indent="-168244" defTabSz="897301">
              <a:buFont typeface="Arial" panose="020B0604020202020204" pitchFamily="34" charset="0"/>
              <a:buChar char="•"/>
              <a:defRPr/>
            </a:pPr>
            <a:endParaRPr lang="en-US" sz="1800" dirty="0"/>
          </a:p>
          <a:p>
            <a:pPr marL="168244" indent="-168244" defTabSz="897301">
              <a:buFont typeface="Arial" panose="020B0604020202020204" pitchFamily="34" charset="0"/>
              <a:buChar char="•"/>
              <a:defRPr/>
            </a:pPr>
            <a:r>
              <a:rPr lang="en-US" sz="1800" dirty="0"/>
              <a:t>This new capability will provide complete transparency into sustainability of treatment and will enable us to make data driven modifications as needed.  </a:t>
            </a:r>
          </a:p>
          <a:p>
            <a:endParaRPr lang="en-US" dirty="0"/>
          </a:p>
        </p:txBody>
      </p:sp>
      <p:sp>
        <p:nvSpPr>
          <p:cNvPr id="4" name="Slide Number Placeholder 3"/>
          <p:cNvSpPr>
            <a:spLocks noGrp="1"/>
          </p:cNvSpPr>
          <p:nvPr>
            <p:ph type="sldNum" sz="quarter" idx="10"/>
          </p:nvPr>
        </p:nvSpPr>
        <p:spPr/>
        <p:txBody>
          <a:bodyPr/>
          <a:lstStyle/>
          <a:p>
            <a:fld id="{BE64D94D-3AA4-457A-8F67-9CC5524873CC}" type="slidenum">
              <a:rPr lang="en-US" smtClean="0"/>
              <a:pPr/>
              <a:t>32</a:t>
            </a:fld>
            <a:endParaRPr lang="en-US"/>
          </a:p>
        </p:txBody>
      </p:sp>
    </p:spTree>
    <p:extLst>
      <p:ext uri="{BB962C8B-B14F-4D97-AF65-F5344CB8AC3E}">
        <p14:creationId xmlns:p14="http://schemas.microsoft.com/office/powerpoint/2010/main" xmlns="" val="17074172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911BAD-1E10-B842-9AB5-DFE6A910D011}" type="slidenum">
              <a:rPr lang="en-US" smtClean="0"/>
              <a:pPr/>
              <a:t>37</a:t>
            </a:fld>
            <a:endParaRPr lang="en-US" dirty="0"/>
          </a:p>
        </p:txBody>
      </p:sp>
    </p:spTree>
    <p:extLst>
      <p:ext uri="{BB962C8B-B14F-4D97-AF65-F5344CB8AC3E}">
        <p14:creationId xmlns:p14="http://schemas.microsoft.com/office/powerpoint/2010/main" xmlns="" val="5165145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facts are simple: </a:t>
            </a:r>
          </a:p>
          <a:p>
            <a:endParaRPr lang="en-US" dirty="0" smtClean="0"/>
          </a:p>
          <a:p>
            <a:pPr marL="171450" indent="-171450">
              <a:buFont typeface="Arial"/>
              <a:buChar char="•"/>
            </a:pPr>
            <a:r>
              <a:rPr lang="en-US" sz="1200" kern="1200" dirty="0" smtClean="0">
                <a:solidFill>
                  <a:schemeClr val="tx1"/>
                </a:solidFill>
                <a:effectLst/>
                <a:latin typeface="+mn-lt"/>
                <a:ea typeface="+mn-ea"/>
                <a:cs typeface="+mn-cs"/>
              </a:rPr>
              <a:t>Opioid Use Disorder is a disease</a:t>
            </a:r>
            <a:endParaRPr lang="en-US" dirty="0" smtClean="0">
              <a:effectLst/>
            </a:endParaRPr>
          </a:p>
          <a:p>
            <a:pPr marL="171450" indent="-171450">
              <a:buFont typeface="Arial"/>
              <a:buChar char="•"/>
            </a:pPr>
            <a:r>
              <a:rPr lang="en-US" sz="1200" kern="1200" dirty="0" smtClean="0">
                <a:solidFill>
                  <a:schemeClr val="tx1"/>
                </a:solidFill>
                <a:effectLst/>
                <a:latin typeface="+mn-lt"/>
                <a:ea typeface="+mn-ea"/>
                <a:cs typeface="+mn-cs"/>
              </a:rPr>
              <a:t>There</a:t>
            </a:r>
            <a:r>
              <a:rPr lang="en-US" sz="1200" kern="1200" baseline="0" dirty="0" smtClean="0">
                <a:solidFill>
                  <a:schemeClr val="tx1"/>
                </a:solidFill>
                <a:effectLst/>
                <a:latin typeface="+mn-lt"/>
                <a:ea typeface="+mn-ea"/>
                <a:cs typeface="+mn-cs"/>
              </a:rPr>
              <a:t> is t</a:t>
            </a:r>
            <a:r>
              <a:rPr lang="en-US" sz="1200" kern="1200" dirty="0" smtClean="0">
                <a:solidFill>
                  <a:schemeClr val="tx1"/>
                </a:solidFill>
                <a:effectLst/>
                <a:latin typeface="+mn-lt"/>
                <a:ea typeface="+mn-ea"/>
                <a:cs typeface="+mn-cs"/>
              </a:rPr>
              <a:t>reatment </a:t>
            </a:r>
          </a:p>
          <a:p>
            <a:pPr marL="171450" indent="-171450">
              <a:buFont typeface="Arial"/>
              <a:buChar char="•"/>
            </a:pPr>
            <a:r>
              <a:rPr lang="en-US" sz="1200" kern="1200" dirty="0" smtClean="0">
                <a:solidFill>
                  <a:schemeClr val="tx1"/>
                </a:solidFill>
                <a:effectLst/>
                <a:latin typeface="+mn-lt"/>
                <a:ea typeface="+mn-ea"/>
                <a:cs typeface="+mn-cs"/>
              </a:rPr>
              <a:t>Recovery is possible</a:t>
            </a:r>
            <a:endParaRPr lang="en-US" dirty="0" smtClean="0">
              <a:effectLst/>
            </a:endParaRPr>
          </a:p>
          <a:p>
            <a:endParaRPr lang="en-US" dirty="0" smtClean="0"/>
          </a:p>
          <a:p>
            <a:r>
              <a:rPr lang="en-US" dirty="0" smtClean="0"/>
              <a:t>But</a:t>
            </a:r>
            <a:r>
              <a:rPr lang="en-US" baseline="0" dirty="0" smtClean="0"/>
              <a:t> most people are not aware of these basic facts.</a:t>
            </a:r>
          </a:p>
          <a:p>
            <a:endParaRPr lang="en-US" baseline="0" dirty="0" smtClean="0"/>
          </a:p>
          <a:p>
            <a:r>
              <a:rPr lang="en-US" baseline="0" dirty="0" smtClean="0"/>
              <a:t>Through understanding and knowledge about Opioid Use Disorder, we will decrease stigmas. </a:t>
            </a:r>
          </a:p>
          <a:p>
            <a:endParaRPr lang="en-US" baseline="0" dirty="0" smtClean="0"/>
          </a:p>
          <a:p>
            <a:r>
              <a:rPr lang="en-US" baseline="0" dirty="0" smtClean="0"/>
              <a:t>But first we need to understand what is an opioid.</a:t>
            </a:r>
          </a:p>
        </p:txBody>
      </p:sp>
      <p:sp>
        <p:nvSpPr>
          <p:cNvPr id="4" name="Slide Number Placeholder 3"/>
          <p:cNvSpPr>
            <a:spLocks noGrp="1"/>
          </p:cNvSpPr>
          <p:nvPr>
            <p:ph type="sldNum" sz="quarter" idx="10"/>
          </p:nvPr>
        </p:nvSpPr>
        <p:spPr/>
        <p:txBody>
          <a:bodyPr/>
          <a:lstStyle/>
          <a:p>
            <a:fld id="{3A911BAD-1E10-B842-9AB5-DFE6A910D011}" type="slidenum">
              <a:rPr lang="en-US" smtClean="0"/>
              <a:pPr/>
              <a:t>39</a:t>
            </a:fld>
            <a:endParaRPr lang="en-US" dirty="0"/>
          </a:p>
        </p:txBody>
      </p:sp>
    </p:spTree>
    <p:extLst>
      <p:ext uri="{BB962C8B-B14F-4D97-AF65-F5344CB8AC3E}">
        <p14:creationId xmlns:p14="http://schemas.microsoft.com/office/powerpoint/2010/main" xmlns="" val="7096546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Naloxone training</a:t>
            </a:r>
            <a:endParaRPr lang="en-US" dirty="0"/>
          </a:p>
        </p:txBody>
      </p:sp>
    </p:spTree>
    <p:extLst>
      <p:ext uri="{BB962C8B-B14F-4D97-AF65-F5344CB8AC3E}">
        <p14:creationId xmlns:p14="http://schemas.microsoft.com/office/powerpoint/2010/main" xmlns="" val="9996846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updated slide</a:t>
            </a:r>
            <a:r>
              <a:rPr lang="en-US" baseline="0" dirty="0" smtClean="0"/>
              <a:t> shows a 771.4% increase in the rate of unintentional poisoning deaths in Indiana between 1999 and 2015. This unprecedented increase in poisoning deaths mirrored the increase we were witnessing nationally, largely due to the increase in prescription opioid prescribing and misuse.</a:t>
            </a:r>
          </a:p>
        </p:txBody>
      </p:sp>
    </p:spTree>
    <p:extLst>
      <p:ext uri="{BB962C8B-B14F-4D97-AF65-F5344CB8AC3E}">
        <p14:creationId xmlns:p14="http://schemas.microsoft.com/office/powerpoint/2010/main" xmlns="" val="27492930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p:txBody>
          <a:bodyPr/>
          <a:lstStyle/>
          <a:p>
            <a:r>
              <a:rPr lang="en-US" dirty="0" smtClean="0"/>
              <a:t>Increasing rates of acute Hepatitis C virus</a:t>
            </a:r>
            <a:r>
              <a:rPr lang="en-US" baseline="0" dirty="0" smtClean="0"/>
              <a:t> infection among young suburban and rural persons who inject drugs transmission in Indiana and across much of the Midwest and Appalachia were a foreshadowing of the Scott County HIV Outbreak.</a:t>
            </a:r>
            <a:endParaRPr lang="en-US" dirty="0"/>
          </a:p>
        </p:txBody>
      </p:sp>
    </p:spTree>
    <p:extLst>
      <p:ext uri="{BB962C8B-B14F-4D97-AF65-F5344CB8AC3E}">
        <p14:creationId xmlns:p14="http://schemas.microsoft.com/office/powerpoint/2010/main" xmlns="" val="39739278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xmlns="" val="12709583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Activities that rely solely on grants rarely can have the long term impact we are seeking to have.  Example:  we used Cures $$ to build infrastructure for improving access to care (residential beds, ECHO, mobile teams, peers in EDs).  The 1115 waiver was designed to be the supporting structure for the long term.</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EBC37217-42B6-4A4A-96BD-3F89A8F497A7}" type="slidenum">
              <a:rPr lang="en-US" smtClean="0"/>
              <a:pPr/>
              <a:t>12</a:t>
            </a:fld>
            <a:endParaRPr lang="en-US"/>
          </a:p>
        </p:txBody>
      </p:sp>
    </p:spTree>
    <p:extLst>
      <p:ext uri="{BB962C8B-B14F-4D97-AF65-F5344CB8AC3E}">
        <p14:creationId xmlns:p14="http://schemas.microsoft.com/office/powerpoint/2010/main" xmlns="" val="40509383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one of the important policy decisions has been to support improved access to residential beds, improve healthcare workforce knowledge about treatment, and a focus on special populations (criminal justice, pregnant/parenting women).  A bullet labeled Access to care would be appropriate.</a:t>
            </a: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EBC37217-42B6-4A4A-96BD-3F89A8F497A7}" type="slidenum">
              <a:rPr lang="en-US" smtClean="0"/>
              <a:pPr/>
              <a:t>16</a:t>
            </a:fld>
            <a:endParaRPr lang="en-US"/>
          </a:p>
        </p:txBody>
      </p:sp>
    </p:spTree>
    <p:extLst>
      <p:ext uri="{BB962C8B-B14F-4D97-AF65-F5344CB8AC3E}">
        <p14:creationId xmlns:p14="http://schemas.microsoft.com/office/powerpoint/2010/main" xmlns="" val="4372703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ISDH Opt-In</a:t>
            </a:r>
            <a:r>
              <a:rPr lang="en-US" baseline="0" dirty="0" smtClean="0"/>
              <a:t> registry map as of February 23, 2018.   </a:t>
            </a:r>
            <a:endParaRPr lang="en-US" dirty="0"/>
          </a:p>
        </p:txBody>
      </p:sp>
      <p:sp>
        <p:nvSpPr>
          <p:cNvPr id="4" name="Slide Number Placeholder 3"/>
          <p:cNvSpPr>
            <a:spLocks noGrp="1"/>
          </p:cNvSpPr>
          <p:nvPr>
            <p:ph type="sldNum" sz="quarter" idx="10"/>
          </p:nvPr>
        </p:nvSpPr>
        <p:spPr/>
        <p:txBody>
          <a:bodyPr/>
          <a:lstStyle/>
          <a:p>
            <a:fld id="{87279D96-067C-4082-9F84-4B826E1F255F}" type="slidenum">
              <a:rPr lang="en-US" smtClean="0"/>
              <a:pPr/>
              <a:t>18</a:t>
            </a:fld>
            <a:endParaRPr lang="en-US"/>
          </a:p>
        </p:txBody>
      </p:sp>
    </p:spTree>
    <p:extLst>
      <p:ext uri="{BB962C8B-B14F-4D97-AF65-F5344CB8AC3E}">
        <p14:creationId xmlns:p14="http://schemas.microsoft.com/office/powerpoint/2010/main" xmlns="" val="25485475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with more persons covered by HIP/Medicaid we are taking the opportunity to re-focus a portion of our block grant dollars that used to be for treatment to more services that don’t have a payer source – housing and employment supports, outreach/engagement activities</a:t>
            </a:r>
          </a:p>
          <a:p>
            <a:endParaRPr lang="en-US" dirty="0"/>
          </a:p>
        </p:txBody>
      </p:sp>
      <p:sp>
        <p:nvSpPr>
          <p:cNvPr id="4" name="Slide Number Placeholder 3"/>
          <p:cNvSpPr>
            <a:spLocks noGrp="1"/>
          </p:cNvSpPr>
          <p:nvPr>
            <p:ph type="sldNum" sz="quarter" idx="10"/>
          </p:nvPr>
        </p:nvSpPr>
        <p:spPr/>
        <p:txBody>
          <a:bodyPr/>
          <a:lstStyle/>
          <a:p>
            <a:fld id="{EBC37217-42B6-4A4A-96BD-3F89A8F497A7}" type="slidenum">
              <a:rPr lang="en-US" smtClean="0"/>
              <a:pPr/>
              <a:t>20</a:t>
            </a:fld>
            <a:endParaRPr lang="en-US"/>
          </a:p>
        </p:txBody>
      </p:sp>
    </p:spTree>
    <p:extLst>
      <p:ext uri="{BB962C8B-B14F-4D97-AF65-F5344CB8AC3E}">
        <p14:creationId xmlns:p14="http://schemas.microsoft.com/office/powerpoint/2010/main" xmlns="" val="35598620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we need some culture change in the SUD treatment space as well.  The 12 steppers and the MAT crowd tend to focus on one solution.  The culture change is that all aspects of the treatment continuum must be available.</a:t>
            </a:r>
          </a:p>
          <a:p>
            <a:endParaRPr lang="en-US" dirty="0"/>
          </a:p>
        </p:txBody>
      </p:sp>
      <p:sp>
        <p:nvSpPr>
          <p:cNvPr id="4" name="Slide Number Placeholder 3"/>
          <p:cNvSpPr>
            <a:spLocks noGrp="1"/>
          </p:cNvSpPr>
          <p:nvPr>
            <p:ph type="sldNum" sz="quarter" idx="10"/>
          </p:nvPr>
        </p:nvSpPr>
        <p:spPr/>
        <p:txBody>
          <a:bodyPr/>
          <a:lstStyle/>
          <a:p>
            <a:fld id="{EBC37217-42B6-4A4A-96BD-3F89A8F497A7}" type="slidenum">
              <a:rPr lang="en-US" smtClean="0"/>
              <a:pPr/>
              <a:t>29</a:t>
            </a:fld>
            <a:endParaRPr lang="en-US"/>
          </a:p>
        </p:txBody>
      </p:sp>
    </p:spTree>
    <p:extLst>
      <p:ext uri="{BB962C8B-B14F-4D97-AF65-F5344CB8AC3E}">
        <p14:creationId xmlns:p14="http://schemas.microsoft.com/office/powerpoint/2010/main" xmlns="" val="41590536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xmlns="" val="283610537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9143086" cy="6858000"/>
          </a:xfrm>
          <a:prstGeom prst="rect">
            <a:avLst/>
          </a:prstGeom>
        </p:spPr>
      </p:pic>
    </p:spTree>
    <p:extLst>
      <p:ext uri="{BB962C8B-B14F-4D97-AF65-F5344CB8AC3E}">
        <p14:creationId xmlns:p14="http://schemas.microsoft.com/office/powerpoint/2010/main" xmlns="" val="145930602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341359527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828800"/>
            <a:ext cx="4038600" cy="4297363"/>
          </a:xfr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828800"/>
            <a:ext cx="4038600" cy="4297363"/>
          </a:xfr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365656877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hasCustomPrompt="1"/>
          </p:nvPr>
        </p:nvSpPr>
        <p:spPr>
          <a:xfrm>
            <a:off x="457200" y="1535113"/>
            <a:ext cx="4040188" cy="639762"/>
          </a:xfrm>
        </p:spPr>
        <p:txBody>
          <a:bodyPr anchor="b"/>
          <a:lstStyle>
            <a:lvl1pPr marL="0" indent="0" algn="l">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 </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lgn="l">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12838768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xmlns="" val="163660354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423415728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vertTx" preserve="1">
  <p:cSld name="FSSA-Style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7400"/>
            <a:ext cx="8229600" cy="4068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331681111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387DD637-19C6-6246-BA81-5F3DCC5F7BE8}" type="slidenum">
              <a:rPr lang="en-US" smtClean="0"/>
              <a:pPr/>
              <a:t>‹#›</a:t>
            </a:fld>
            <a:endParaRPr lang="en-US"/>
          </a:p>
        </p:txBody>
      </p:sp>
    </p:spTree>
    <p:extLst>
      <p:ext uri="{BB962C8B-B14F-4D97-AF65-F5344CB8AC3E}">
        <p14:creationId xmlns:p14="http://schemas.microsoft.com/office/powerpoint/2010/main" xmlns="" val="19514130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33400" y="5105400"/>
            <a:ext cx="8229600" cy="1143000"/>
          </a:xfrm>
        </p:spPr>
        <p:txBody>
          <a:bodyPr/>
          <a:lstStyle>
            <a:lvl1pPr algn="ctr">
              <a:defRPr/>
            </a:lvl1pPr>
          </a:lstStyle>
          <a:p>
            <a:r>
              <a:rPr lang="en-US" smtClean="0"/>
              <a:t>Click to edit Master title style</a:t>
            </a:r>
            <a:endParaRPr lang="en-US"/>
          </a:p>
        </p:txBody>
      </p:sp>
      <p:cxnSp>
        <p:nvCxnSpPr>
          <p:cNvPr id="4" name="Straight Arrow Connector 3"/>
          <p:cNvCxnSpPr/>
          <p:nvPr userDrawn="1"/>
        </p:nvCxnSpPr>
        <p:spPr>
          <a:xfrm>
            <a:off x="152400" y="4942417"/>
            <a:ext cx="8839200" cy="0"/>
          </a:xfrm>
          <a:prstGeom prst="straightConnector1">
            <a:avLst/>
          </a:prstGeom>
          <a:ln w="57150" cmpd="thickThin">
            <a:solidFill>
              <a:srgbClr val="008000"/>
            </a:solidFill>
            <a:tailEnd type="non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3412484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6248400" cy="11430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15345004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7" r:id="rId6"/>
    <p:sldLayoutId id="2147483658" r:id="rId7"/>
    <p:sldLayoutId id="2147483659" r:id="rId8"/>
    <p:sldLayoutId id="2147483660" r:id="rId9"/>
    <p:sldLayoutId id="2147483661" r:id="rId10"/>
  </p:sldLayoutIdLst>
  <p:timing>
    <p:tnLst>
      <p:par>
        <p:cTn id="1" dur="indefinite" restart="never" nodeType="tmRoot"/>
      </p:par>
    </p:tnLst>
  </p:timing>
  <p:txStyles>
    <p:titleStyle>
      <a:lvl1pPr algn="l" defTabSz="914400" rtl="0" eaLnBrk="1" latinLnBrk="0" hangingPunct="1">
        <a:spcBef>
          <a:spcPct val="0"/>
        </a:spcBef>
        <a:buNone/>
        <a:defRPr sz="3400" kern="1200">
          <a:solidFill>
            <a:schemeClr val="tx1"/>
          </a:solidFill>
          <a:latin typeface="Trebuchet MS" panose="020B060302020202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lumMod val="50000"/>
              <a:lumOff val="50000"/>
            </a:schemeClr>
          </a:solidFill>
          <a:latin typeface="Trebuchet MS" panose="020B06030202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lumMod val="50000"/>
              <a:lumOff val="50000"/>
            </a:schemeClr>
          </a:solidFill>
          <a:latin typeface="Trebuchet MS" panose="020B0603020202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lumMod val="50000"/>
              <a:lumOff val="50000"/>
            </a:schemeClr>
          </a:solidFill>
          <a:latin typeface="Trebuchet MS" panose="020B06030202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50000"/>
              <a:lumOff val="50000"/>
            </a:schemeClr>
          </a:solidFill>
          <a:latin typeface="Trebuchet MS" panose="020B06030202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50000"/>
              <a:lumOff val="50000"/>
            </a:schemeClr>
          </a:solidFill>
          <a:latin typeface="Trebuchet MS" panose="020B0603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png"/><Relationship Id="rId9" Type="http://schemas.microsoft.com/office/2007/relationships/hdphoto" Target="../media/hdphoto1.wdp"/></Relationships>
</file>

<file path=ppt/slides/_rels/slide32.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6.png"/><Relationship Id="rId7" Type="http://schemas.openxmlformats.org/officeDocument/2006/relationships/image" Target="../media/image19.jpeg"/><Relationship Id="rId12"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microsoft.com/office/2007/relationships/hdphoto" Target="../media/hdphoto1.wdp"/><Relationship Id="rId11" Type="http://schemas.openxmlformats.org/officeDocument/2006/relationships/image" Target="../media/image26.png"/><Relationship Id="rId5" Type="http://schemas.openxmlformats.org/officeDocument/2006/relationships/image" Target="../media/image22.png"/><Relationship Id="rId10" Type="http://schemas.openxmlformats.org/officeDocument/2006/relationships/image" Target="../media/image25.png"/><Relationship Id="rId4" Type="http://schemas.openxmlformats.org/officeDocument/2006/relationships/image" Target="../media/image17.png"/><Relationship Id="rId9" Type="http://schemas.openxmlformats.org/officeDocument/2006/relationships/image" Target="../media/image24.png"/></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chart" Target="../charts/chart6.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chart" Target="../charts/chart7.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Emergency Medicine and the Opiate Epidemic: Where we were, Where we are, and Where we are going</a:t>
            </a:r>
            <a:endParaRPr lang="en-US" dirty="0"/>
          </a:p>
        </p:txBody>
      </p:sp>
      <p:sp>
        <p:nvSpPr>
          <p:cNvPr id="5" name="Subtitle 4"/>
          <p:cNvSpPr>
            <a:spLocks noGrp="1"/>
          </p:cNvSpPr>
          <p:nvPr>
            <p:ph type="subTitle" idx="1"/>
          </p:nvPr>
        </p:nvSpPr>
        <p:spPr/>
        <p:txBody>
          <a:bodyPr/>
          <a:lstStyle/>
          <a:p>
            <a:r>
              <a:rPr lang="en-US" dirty="0" smtClean="0">
                <a:solidFill>
                  <a:srgbClr val="000000"/>
                </a:solidFill>
              </a:rPr>
              <a:t>Jennifer Walthall, MD MPH</a:t>
            </a:r>
          </a:p>
          <a:p>
            <a:r>
              <a:rPr lang="en-US" dirty="0" smtClean="0">
                <a:solidFill>
                  <a:srgbClr val="000000"/>
                </a:solidFill>
              </a:rPr>
              <a:t>Secretary, Indiana Family and Social Services Administration</a:t>
            </a:r>
            <a:endParaRPr lang="en-US" dirty="0">
              <a:solidFill>
                <a:srgbClr val="000000"/>
              </a:solidFill>
            </a:endParaRPr>
          </a:p>
        </p:txBody>
      </p:sp>
    </p:spTree>
    <p:extLst>
      <p:ext uri="{BB962C8B-B14F-4D97-AF65-F5344CB8AC3E}">
        <p14:creationId xmlns:p14="http://schemas.microsoft.com/office/powerpoint/2010/main" xmlns="" val="17378164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029200"/>
            <a:ext cx="6248400" cy="1143000"/>
          </a:xfrm>
        </p:spPr>
        <p:txBody>
          <a:bodyPr/>
          <a:lstStyle/>
          <a:p>
            <a:r>
              <a:rPr lang="en-US" dirty="0" smtClean="0"/>
              <a:t>The story</a:t>
            </a:r>
            <a:endParaRPr lang="en-US" dirty="0"/>
          </a:p>
        </p:txBody>
      </p:sp>
    </p:spTree>
    <p:extLst>
      <p:ext uri="{BB962C8B-B14F-4D97-AF65-F5344CB8AC3E}">
        <p14:creationId xmlns:p14="http://schemas.microsoft.com/office/powerpoint/2010/main" xmlns="" val="25864629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solidFill>
                  <a:srgbClr val="292934"/>
                </a:solidFill>
                <a:latin typeface="Trebuchet MS"/>
                <a:cs typeface="Trebuchet MS"/>
              </a:rPr>
              <a:t>How to create an opiate epidemic in three easy steps</a:t>
            </a:r>
            <a:endParaRPr lang="en-US" dirty="0">
              <a:solidFill>
                <a:srgbClr val="292934"/>
              </a:solidFill>
              <a:latin typeface="Trebuchet MS"/>
              <a:cs typeface="Trebuchet MS"/>
            </a:endParaRPr>
          </a:p>
        </p:txBody>
      </p:sp>
      <p:sp>
        <p:nvSpPr>
          <p:cNvPr id="3" name="Content Placeholder 2"/>
          <p:cNvSpPr>
            <a:spLocks noGrp="1"/>
          </p:cNvSpPr>
          <p:nvPr>
            <p:ph idx="1"/>
          </p:nvPr>
        </p:nvSpPr>
        <p:spPr>
          <a:xfrm>
            <a:off x="457200" y="2003926"/>
            <a:ext cx="8229600" cy="4876800"/>
          </a:xfrm>
        </p:spPr>
        <p:txBody>
          <a:bodyPr>
            <a:normAutofit/>
          </a:bodyPr>
          <a:lstStyle/>
          <a:p>
            <a:pPr marL="457200" indent="-457200">
              <a:buFont typeface="+mj-lt"/>
              <a:buAutoNum type="arabicParenR"/>
            </a:pPr>
            <a:r>
              <a:rPr lang="en-US" dirty="0" smtClean="0">
                <a:solidFill>
                  <a:srgbClr val="000000"/>
                </a:solidFill>
                <a:latin typeface="+mn-lt"/>
              </a:rPr>
              <a:t>Create a culture with an expectation of pain free experience with powerful support </a:t>
            </a:r>
          </a:p>
          <a:p>
            <a:pPr marL="457200" indent="-457200">
              <a:buFont typeface="+mj-lt"/>
              <a:buAutoNum type="arabicParenR"/>
            </a:pPr>
            <a:r>
              <a:rPr lang="en-US" dirty="0" smtClean="0">
                <a:solidFill>
                  <a:srgbClr val="000000"/>
                </a:solidFill>
                <a:latin typeface="+mn-lt"/>
              </a:rPr>
              <a:t>Change the practice of a generation of physicians</a:t>
            </a:r>
          </a:p>
          <a:p>
            <a:pPr marL="457200" indent="-457200">
              <a:buFont typeface="+mj-lt"/>
              <a:buAutoNum type="arabicParenR"/>
            </a:pPr>
            <a:r>
              <a:rPr lang="en-US" dirty="0" smtClean="0">
                <a:solidFill>
                  <a:srgbClr val="000000"/>
                </a:solidFill>
                <a:latin typeface="+mn-lt"/>
              </a:rPr>
              <a:t>Enact regulations to change practice without accounting for a population with substance use and behavioral health infrastructure needs</a:t>
            </a:r>
            <a:endParaRPr lang="en-US" dirty="0">
              <a:solidFill>
                <a:srgbClr val="000000"/>
              </a:solidFill>
              <a:latin typeface="+mn-lt"/>
            </a:endParaRPr>
          </a:p>
        </p:txBody>
      </p:sp>
    </p:spTree>
    <p:extLst>
      <p:ext uri="{BB962C8B-B14F-4D97-AF65-F5344CB8AC3E}">
        <p14:creationId xmlns:p14="http://schemas.microsoft.com/office/powerpoint/2010/main" xmlns="" val="18018030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953000"/>
            <a:ext cx="6248400" cy="1143000"/>
          </a:xfrm>
        </p:spPr>
        <p:txBody>
          <a:bodyPr/>
          <a:lstStyle/>
          <a:p>
            <a:r>
              <a:rPr lang="en-US" dirty="0" smtClean="0"/>
              <a:t>The whiteboard</a:t>
            </a:r>
            <a:endParaRPr lang="en-US" dirty="0"/>
          </a:p>
        </p:txBody>
      </p:sp>
      <p:sp>
        <p:nvSpPr>
          <p:cNvPr id="3" name="Content Placeholder 2"/>
          <p:cNvSpPr>
            <a:spLocks noGrp="1"/>
          </p:cNvSpPr>
          <p:nvPr>
            <p:ph idx="1"/>
          </p:nvPr>
        </p:nvSpPr>
        <p:spPr>
          <a:xfrm>
            <a:off x="533400" y="2819400"/>
            <a:ext cx="6781800" cy="2468563"/>
          </a:xfrm>
        </p:spPr>
        <p:txBody>
          <a:bodyPr>
            <a:normAutofit/>
          </a:bodyPr>
          <a:lstStyle/>
          <a:p>
            <a:r>
              <a:rPr lang="en-US" sz="2800" dirty="0" smtClean="0">
                <a:solidFill>
                  <a:schemeClr val="tx1"/>
                </a:solidFill>
              </a:rPr>
              <a:t>Emergency Interventions</a:t>
            </a:r>
          </a:p>
          <a:p>
            <a:r>
              <a:rPr lang="en-US" sz="2800" dirty="0" smtClean="0">
                <a:solidFill>
                  <a:schemeClr val="tx1"/>
                </a:solidFill>
              </a:rPr>
              <a:t>Treatment expansion</a:t>
            </a:r>
          </a:p>
          <a:p>
            <a:r>
              <a:rPr lang="en-US" sz="2800" dirty="0" smtClean="0">
                <a:solidFill>
                  <a:schemeClr val="tx1"/>
                </a:solidFill>
              </a:rPr>
              <a:t>Prevention and System Change</a:t>
            </a:r>
          </a:p>
          <a:p>
            <a:r>
              <a:rPr lang="en-US" sz="2800" dirty="0" smtClean="0">
                <a:solidFill>
                  <a:schemeClr val="tx1"/>
                </a:solidFill>
              </a:rPr>
              <a:t>Sustainability</a:t>
            </a:r>
            <a:endParaRPr lang="en-US" sz="2800" dirty="0">
              <a:solidFill>
                <a:schemeClr val="tx1"/>
              </a:solidFill>
            </a:endParaRPr>
          </a:p>
        </p:txBody>
      </p:sp>
    </p:spTree>
    <p:extLst>
      <p:ext uri="{BB962C8B-B14F-4D97-AF65-F5344CB8AC3E}">
        <p14:creationId xmlns:p14="http://schemas.microsoft.com/office/powerpoint/2010/main" xmlns="" val="24718922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105400"/>
            <a:ext cx="6248400" cy="1143000"/>
          </a:xfrm>
        </p:spPr>
        <p:txBody>
          <a:bodyPr/>
          <a:lstStyle/>
          <a:p>
            <a:r>
              <a:rPr lang="en-US" dirty="0" smtClean="0"/>
              <a:t>Data build</a:t>
            </a:r>
            <a:endParaRPr lang="en-US" dirty="0"/>
          </a:p>
        </p:txBody>
      </p:sp>
      <p:sp>
        <p:nvSpPr>
          <p:cNvPr id="3" name="Content Placeholder 2"/>
          <p:cNvSpPr>
            <a:spLocks noGrp="1"/>
          </p:cNvSpPr>
          <p:nvPr>
            <p:ph idx="1"/>
          </p:nvPr>
        </p:nvSpPr>
        <p:spPr>
          <a:xfrm>
            <a:off x="762000" y="3352800"/>
            <a:ext cx="7543800" cy="2163763"/>
          </a:xfrm>
        </p:spPr>
        <p:txBody>
          <a:bodyPr/>
          <a:lstStyle/>
          <a:p>
            <a:r>
              <a:rPr lang="en-US" sz="2800" dirty="0" smtClean="0">
                <a:solidFill>
                  <a:srgbClr val="000000"/>
                </a:solidFill>
              </a:rPr>
              <a:t>Dashboard</a:t>
            </a:r>
          </a:p>
          <a:p>
            <a:r>
              <a:rPr lang="en-US" sz="2800" dirty="0" smtClean="0">
                <a:solidFill>
                  <a:srgbClr val="000000"/>
                </a:solidFill>
              </a:rPr>
              <a:t>Open source Medicaid data sets</a:t>
            </a:r>
          </a:p>
          <a:p>
            <a:r>
              <a:rPr lang="en-US" sz="2800" dirty="0" smtClean="0">
                <a:solidFill>
                  <a:srgbClr val="000000"/>
                </a:solidFill>
              </a:rPr>
              <a:t>INSPECT</a:t>
            </a:r>
          </a:p>
          <a:p>
            <a:endParaRPr lang="en-US" dirty="0"/>
          </a:p>
        </p:txBody>
      </p:sp>
    </p:spTree>
    <p:extLst>
      <p:ext uri="{BB962C8B-B14F-4D97-AF65-F5344CB8AC3E}">
        <p14:creationId xmlns:p14="http://schemas.microsoft.com/office/powerpoint/2010/main" xmlns="" val="13424731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LIMS Drug Dashboard Visual 1.pdf"/>
          <p:cNvPicPr>
            <a:picLocks noGrp="1" noChangeAspect="1"/>
          </p:cNvPicPr>
          <p:nvPr>
            <p:ph idx="1"/>
          </p:nvPr>
        </p:nvPicPr>
        <p:blipFill rotWithShape="1">
          <a:blip r:embed="rId2" cstate="print">
            <a:extLst>
              <a:ext uri="{28A0092B-C50C-407E-A947-70E740481C1C}">
                <a14:useLocalDpi xmlns:a14="http://schemas.microsoft.com/office/drawing/2010/main" xmlns="" val="0"/>
              </a:ext>
            </a:extLst>
          </a:blip>
          <a:srcRect l="-4482" r="-2623"/>
          <a:stretch/>
        </p:blipFill>
        <p:spPr>
          <a:xfrm rot="5400000">
            <a:off x="1403702" y="44099"/>
            <a:ext cx="4888797" cy="6934200"/>
          </a:xfrm>
        </p:spPr>
      </p:pic>
    </p:spTree>
    <p:extLst>
      <p:ext uri="{BB962C8B-B14F-4D97-AF65-F5344CB8AC3E}">
        <p14:creationId xmlns:p14="http://schemas.microsoft.com/office/powerpoint/2010/main" xmlns="" val="28358477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LIMS Opioid Dashboard Visual 2.pdf"/>
          <p:cNvPicPr>
            <a:picLocks noGrp="1" noChangeAspect="1"/>
          </p:cNvPicPr>
          <p:nvPr>
            <p:ph idx="1"/>
          </p:nvPr>
        </p:nvPicPr>
        <p:blipFill rotWithShape="1">
          <a:blip r:embed="rId2" cstate="print">
            <a:extLst>
              <a:ext uri="{28A0092B-C50C-407E-A947-70E740481C1C}">
                <a14:useLocalDpi xmlns:a14="http://schemas.microsoft.com/office/drawing/2010/main" xmlns="" val="0"/>
              </a:ext>
            </a:extLst>
          </a:blip>
          <a:srcRect l="-179218" t="-33872" r="151706" b="33872"/>
          <a:stretch/>
        </p:blipFill>
        <p:spPr>
          <a:xfrm rot="5400000">
            <a:off x="2471635" y="-2776436"/>
            <a:ext cx="4459491" cy="4525963"/>
          </a:xfrm>
        </p:spPr>
      </p:pic>
      <p:pic>
        <p:nvPicPr>
          <p:cNvPr id="6" name="Picture 5" descr="LIMS Opioid Dashboard Visual 2.pdf"/>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rot="5400000">
            <a:off x="1160318" y="-93518"/>
            <a:ext cx="5299364" cy="6858000"/>
          </a:xfrm>
          <a:prstGeom prst="rect">
            <a:avLst/>
          </a:prstGeom>
        </p:spPr>
      </p:pic>
    </p:spTree>
    <p:extLst>
      <p:ext uri="{BB962C8B-B14F-4D97-AF65-F5344CB8AC3E}">
        <p14:creationId xmlns:p14="http://schemas.microsoft.com/office/powerpoint/2010/main" xmlns="" val="23936475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105400"/>
            <a:ext cx="6248400" cy="1143000"/>
          </a:xfrm>
        </p:spPr>
        <p:txBody>
          <a:bodyPr/>
          <a:lstStyle/>
          <a:p>
            <a:r>
              <a:rPr lang="en-US" dirty="0" smtClean="0"/>
              <a:t>Policy Needs</a:t>
            </a:r>
            <a:endParaRPr lang="en-US" dirty="0"/>
          </a:p>
        </p:txBody>
      </p:sp>
      <p:sp>
        <p:nvSpPr>
          <p:cNvPr id="3" name="Content Placeholder 2"/>
          <p:cNvSpPr>
            <a:spLocks noGrp="1"/>
          </p:cNvSpPr>
          <p:nvPr>
            <p:ph idx="1"/>
          </p:nvPr>
        </p:nvSpPr>
        <p:spPr>
          <a:xfrm>
            <a:off x="838200" y="2438400"/>
            <a:ext cx="7162800" cy="2925763"/>
          </a:xfrm>
        </p:spPr>
        <p:txBody>
          <a:bodyPr>
            <a:normAutofit lnSpcReduction="10000"/>
          </a:bodyPr>
          <a:lstStyle/>
          <a:p>
            <a:r>
              <a:rPr lang="en-US" sz="2800" dirty="0" smtClean="0">
                <a:solidFill>
                  <a:srgbClr val="000000"/>
                </a:solidFill>
              </a:rPr>
              <a:t>Naloxone</a:t>
            </a:r>
          </a:p>
          <a:p>
            <a:r>
              <a:rPr lang="en-US" sz="2800" dirty="0" smtClean="0">
                <a:solidFill>
                  <a:srgbClr val="000000"/>
                </a:solidFill>
              </a:rPr>
              <a:t>SSP</a:t>
            </a:r>
          </a:p>
          <a:p>
            <a:r>
              <a:rPr lang="en-US" sz="2800" dirty="0" smtClean="0">
                <a:solidFill>
                  <a:srgbClr val="000000"/>
                </a:solidFill>
              </a:rPr>
              <a:t>MAT coverage</a:t>
            </a:r>
          </a:p>
          <a:p>
            <a:r>
              <a:rPr lang="en-US" sz="2800" dirty="0" smtClean="0">
                <a:solidFill>
                  <a:srgbClr val="000000"/>
                </a:solidFill>
              </a:rPr>
              <a:t>Coroner reporting</a:t>
            </a:r>
          </a:p>
          <a:p>
            <a:r>
              <a:rPr lang="en-US" sz="2800" dirty="0" smtClean="0">
                <a:solidFill>
                  <a:srgbClr val="000000"/>
                </a:solidFill>
              </a:rPr>
              <a:t>OTP expansion</a:t>
            </a:r>
          </a:p>
          <a:p>
            <a:r>
              <a:rPr lang="en-US" sz="2800" dirty="0" smtClean="0">
                <a:solidFill>
                  <a:srgbClr val="000000"/>
                </a:solidFill>
              </a:rPr>
              <a:t>Access</a:t>
            </a:r>
          </a:p>
          <a:p>
            <a:endParaRPr lang="en-US" dirty="0"/>
          </a:p>
        </p:txBody>
      </p:sp>
    </p:spTree>
    <p:extLst>
      <p:ext uri="{BB962C8B-B14F-4D97-AF65-F5344CB8AC3E}">
        <p14:creationId xmlns:p14="http://schemas.microsoft.com/office/powerpoint/2010/main" xmlns="" val="22482198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69099"/>
            <a:ext cx="7886700" cy="1158875"/>
          </a:xfrm>
        </p:spPr>
        <p:txBody>
          <a:bodyPr>
            <a:normAutofit/>
          </a:bodyPr>
          <a:lstStyle/>
          <a:p>
            <a:pPr algn="ctr"/>
            <a:r>
              <a:rPr lang="en-US" sz="5400" b="1" dirty="0" smtClean="0">
                <a:effectLst>
                  <a:outerShdw blurRad="38100" dist="38100" dir="2700000" algn="tl">
                    <a:srgbClr val="000000">
                      <a:alpha val="43137"/>
                    </a:srgbClr>
                  </a:outerShdw>
                </a:effectLst>
              </a:rPr>
              <a:t>Optin.in.gov</a:t>
            </a:r>
            <a:endParaRPr lang="en-US" sz="5400" b="1" dirty="0">
              <a:effectLst>
                <a:outerShdw blurRad="38100" dist="38100" dir="2700000" algn="tl">
                  <a:srgbClr val="000000">
                    <a:alpha val="43137"/>
                  </a:srgbClr>
                </a:outerShdw>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524001" y="1427973"/>
            <a:ext cx="5856449" cy="5235456"/>
          </a:xfrm>
          <a:prstGeom prst="rect">
            <a:avLst/>
          </a:prstGeom>
        </p:spPr>
      </p:pic>
    </p:spTree>
    <p:extLst>
      <p:ext uri="{BB962C8B-B14F-4D97-AF65-F5344CB8AC3E}">
        <p14:creationId xmlns:p14="http://schemas.microsoft.com/office/powerpoint/2010/main" xmlns="" val="22700214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77981" y="280548"/>
            <a:ext cx="8788039" cy="6296904"/>
          </a:xfrm>
          <a:prstGeom prst="rect">
            <a:avLst/>
          </a:prstGeom>
        </p:spPr>
      </p:pic>
    </p:spTree>
    <p:extLst>
      <p:ext uri="{BB962C8B-B14F-4D97-AF65-F5344CB8AC3E}">
        <p14:creationId xmlns:p14="http://schemas.microsoft.com/office/powerpoint/2010/main" xmlns="" val="37744483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629400" cy="1143000"/>
          </a:xfrm>
        </p:spPr>
        <p:txBody>
          <a:bodyPr/>
          <a:lstStyle/>
          <a:p>
            <a:r>
              <a:rPr lang="en-US" dirty="0" smtClean="0"/>
              <a:t>Future state naloxone continuum</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4260931728"/>
              </p:ext>
            </p:extLst>
          </p:nvPr>
        </p:nvGraphicFramePr>
        <p:xfrm>
          <a:off x="457200" y="6858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urved Left Arrow 4"/>
          <p:cNvSpPr/>
          <p:nvPr/>
        </p:nvSpPr>
        <p:spPr>
          <a:xfrm rot="5400000">
            <a:off x="3657600" y="914400"/>
            <a:ext cx="1447800" cy="6934200"/>
          </a:xfrm>
          <a:prstGeom prst="curvedLef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solidFill>
                <a:schemeClr val="tx1"/>
              </a:solidFill>
            </a:endParaRPr>
          </a:p>
        </p:txBody>
      </p:sp>
      <p:sp>
        <p:nvSpPr>
          <p:cNvPr id="6" name="TextBox 5"/>
          <p:cNvSpPr txBox="1"/>
          <p:nvPr/>
        </p:nvSpPr>
        <p:spPr>
          <a:xfrm>
            <a:off x="1905000" y="5257800"/>
            <a:ext cx="5029200" cy="461665"/>
          </a:xfrm>
          <a:prstGeom prst="rect">
            <a:avLst/>
          </a:prstGeom>
          <a:noFill/>
        </p:spPr>
        <p:txBody>
          <a:bodyPr wrap="square" rtlCol="0">
            <a:spAutoFit/>
          </a:bodyPr>
          <a:lstStyle/>
          <a:p>
            <a:pPr algn="ctr"/>
            <a:r>
              <a:rPr lang="en-US" sz="2400" dirty="0" smtClean="0"/>
              <a:t>Naloxone stocking and reimbursement</a:t>
            </a:r>
            <a:endParaRPr lang="en-US" sz="2400" dirty="0"/>
          </a:p>
        </p:txBody>
      </p:sp>
    </p:spTree>
    <p:extLst>
      <p:ext uri="{BB962C8B-B14F-4D97-AF65-F5344CB8AC3E}">
        <p14:creationId xmlns:p14="http://schemas.microsoft.com/office/powerpoint/2010/main" xmlns="" val="35194037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895600"/>
            <a:ext cx="6248400" cy="1143000"/>
          </a:xfrm>
        </p:spPr>
        <p:txBody>
          <a:bodyPr/>
          <a:lstStyle/>
          <a:p>
            <a:r>
              <a:rPr lang="en-US" dirty="0" smtClean="0"/>
              <a:t>Data matters, but stories convince.</a:t>
            </a:r>
            <a:endParaRPr lang="en-US" dirty="0"/>
          </a:p>
        </p:txBody>
      </p:sp>
    </p:spTree>
    <p:extLst>
      <p:ext uri="{BB962C8B-B14F-4D97-AF65-F5344CB8AC3E}">
        <p14:creationId xmlns:p14="http://schemas.microsoft.com/office/powerpoint/2010/main" xmlns="" val="32370429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953000"/>
            <a:ext cx="6248400" cy="1143000"/>
          </a:xfrm>
        </p:spPr>
        <p:txBody>
          <a:bodyPr/>
          <a:lstStyle/>
          <a:p>
            <a:r>
              <a:rPr lang="en-US" dirty="0" smtClean="0"/>
              <a:t>Payment Infrastructure</a:t>
            </a:r>
            <a:endParaRPr lang="en-US" dirty="0"/>
          </a:p>
        </p:txBody>
      </p:sp>
      <p:sp>
        <p:nvSpPr>
          <p:cNvPr id="3" name="Content Placeholder 2"/>
          <p:cNvSpPr>
            <a:spLocks noGrp="1"/>
          </p:cNvSpPr>
          <p:nvPr>
            <p:ph idx="1"/>
          </p:nvPr>
        </p:nvSpPr>
        <p:spPr>
          <a:xfrm>
            <a:off x="914400" y="2895600"/>
            <a:ext cx="7772400" cy="2925763"/>
          </a:xfrm>
        </p:spPr>
        <p:txBody>
          <a:bodyPr>
            <a:normAutofit/>
          </a:bodyPr>
          <a:lstStyle/>
          <a:p>
            <a:r>
              <a:rPr lang="en-US" sz="2800" dirty="0" smtClean="0">
                <a:solidFill>
                  <a:srgbClr val="000000"/>
                </a:solidFill>
              </a:rPr>
              <a:t>HIP history</a:t>
            </a:r>
          </a:p>
          <a:p>
            <a:r>
              <a:rPr lang="en-US" sz="2800" dirty="0" smtClean="0">
                <a:solidFill>
                  <a:srgbClr val="000000"/>
                </a:solidFill>
              </a:rPr>
              <a:t>1115 renewal</a:t>
            </a:r>
          </a:p>
          <a:p>
            <a:r>
              <a:rPr lang="en-US" sz="2800" dirty="0" smtClean="0">
                <a:solidFill>
                  <a:srgbClr val="000000"/>
                </a:solidFill>
              </a:rPr>
              <a:t>Cures overview</a:t>
            </a:r>
          </a:p>
          <a:p>
            <a:r>
              <a:rPr lang="en-US" sz="2800" dirty="0" smtClean="0">
                <a:solidFill>
                  <a:srgbClr val="000000"/>
                </a:solidFill>
              </a:rPr>
              <a:t>Block grant efficiency</a:t>
            </a:r>
            <a:endParaRPr lang="en-US" sz="2800" dirty="0">
              <a:solidFill>
                <a:srgbClr val="000000"/>
              </a:solidFill>
            </a:endParaRPr>
          </a:p>
        </p:txBody>
      </p:sp>
    </p:spTree>
    <p:extLst>
      <p:ext uri="{BB962C8B-B14F-4D97-AF65-F5344CB8AC3E}">
        <p14:creationId xmlns:p14="http://schemas.microsoft.com/office/powerpoint/2010/main" xmlns="" val="42281059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Brief History of HIP</a:t>
            </a:r>
            <a:endParaRPr lang="en-US" dirty="0"/>
          </a:p>
        </p:txBody>
      </p:sp>
      <p:sp>
        <p:nvSpPr>
          <p:cNvPr id="3" name="Content Placeholder 2"/>
          <p:cNvSpPr>
            <a:spLocks noGrp="1"/>
          </p:cNvSpPr>
          <p:nvPr>
            <p:ph idx="1"/>
          </p:nvPr>
        </p:nvSpPr>
        <p:spPr/>
        <p:txBody>
          <a:bodyPr/>
          <a:lstStyle/>
          <a:p>
            <a:r>
              <a:rPr lang="en-US" dirty="0" smtClean="0">
                <a:solidFill>
                  <a:srgbClr val="000000"/>
                </a:solidFill>
              </a:rPr>
              <a:t>HIP 1.0 </a:t>
            </a:r>
            <a:r>
              <a:rPr lang="mr-IN" dirty="0" smtClean="0">
                <a:solidFill>
                  <a:srgbClr val="000000"/>
                </a:solidFill>
              </a:rPr>
              <a:t>–</a:t>
            </a:r>
            <a:r>
              <a:rPr lang="en-US" dirty="0" smtClean="0">
                <a:solidFill>
                  <a:srgbClr val="000000"/>
                </a:solidFill>
              </a:rPr>
              <a:t> cigarette tax expanded coverage for 40,000</a:t>
            </a:r>
          </a:p>
          <a:p>
            <a:r>
              <a:rPr lang="en-US" dirty="0" smtClean="0">
                <a:solidFill>
                  <a:srgbClr val="000000"/>
                </a:solidFill>
              </a:rPr>
              <a:t>HIP 2.0 </a:t>
            </a:r>
            <a:r>
              <a:rPr lang="mr-IN" dirty="0" smtClean="0">
                <a:solidFill>
                  <a:srgbClr val="000000"/>
                </a:solidFill>
              </a:rPr>
              <a:t>–</a:t>
            </a:r>
            <a:r>
              <a:rPr lang="en-US" dirty="0" smtClean="0">
                <a:solidFill>
                  <a:srgbClr val="000000"/>
                </a:solidFill>
              </a:rPr>
              <a:t> partnership with federal government, hospitals, and cig tax expanded coverage for 400,000</a:t>
            </a:r>
          </a:p>
          <a:p>
            <a:pPr lvl="1"/>
            <a:r>
              <a:rPr lang="en-US" dirty="0" smtClean="0">
                <a:solidFill>
                  <a:srgbClr val="000000"/>
                </a:solidFill>
              </a:rPr>
              <a:t>POWER account</a:t>
            </a:r>
          </a:p>
          <a:p>
            <a:pPr lvl="1"/>
            <a:r>
              <a:rPr lang="en-US" dirty="0" smtClean="0">
                <a:solidFill>
                  <a:srgbClr val="000000"/>
                </a:solidFill>
              </a:rPr>
              <a:t>Medicare reimbursement</a:t>
            </a:r>
          </a:p>
          <a:p>
            <a:pPr lvl="1"/>
            <a:r>
              <a:rPr lang="en-US" dirty="0" smtClean="0">
                <a:solidFill>
                  <a:srgbClr val="000000"/>
                </a:solidFill>
              </a:rPr>
              <a:t>Incentives for behavior change</a:t>
            </a:r>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562600" y="533400"/>
            <a:ext cx="1624674" cy="986409"/>
          </a:xfrm>
          <a:prstGeom prst="rect">
            <a:avLst/>
          </a:prstGeom>
        </p:spPr>
      </p:pic>
    </p:spTree>
    <p:extLst>
      <p:ext uri="{BB962C8B-B14F-4D97-AF65-F5344CB8AC3E}">
        <p14:creationId xmlns:p14="http://schemas.microsoft.com/office/powerpoint/2010/main" xmlns="" val="40525326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HIP today</a:t>
            </a:r>
            <a:endParaRPr lang="en-US" dirty="0"/>
          </a:p>
        </p:txBody>
      </p:sp>
      <p:sp>
        <p:nvSpPr>
          <p:cNvPr id="3" name="Content Placeholder 2"/>
          <p:cNvSpPr>
            <a:spLocks noGrp="1"/>
          </p:cNvSpPr>
          <p:nvPr>
            <p:ph idx="1"/>
          </p:nvPr>
        </p:nvSpPr>
        <p:spPr/>
        <p:txBody>
          <a:bodyPr/>
          <a:lstStyle/>
          <a:p>
            <a:r>
              <a:rPr lang="en-US" dirty="0" smtClean="0">
                <a:solidFill>
                  <a:schemeClr val="tx1"/>
                </a:solidFill>
              </a:rPr>
              <a:t>415,627 members</a:t>
            </a:r>
          </a:p>
          <a:p>
            <a:r>
              <a:rPr lang="en-US" dirty="0" smtClean="0">
                <a:solidFill>
                  <a:schemeClr val="tx1"/>
                </a:solidFill>
              </a:rPr>
              <a:t>42.9% &lt;5% FPL (62% opt into PLUS)</a:t>
            </a:r>
          </a:p>
          <a:p>
            <a:r>
              <a:rPr lang="en-US" dirty="0" smtClean="0">
                <a:solidFill>
                  <a:schemeClr val="tx1"/>
                </a:solidFill>
              </a:rPr>
              <a:t>66.2% in PLUS overall</a:t>
            </a:r>
          </a:p>
          <a:p>
            <a:r>
              <a:rPr lang="en-US" dirty="0" smtClean="0">
                <a:solidFill>
                  <a:schemeClr val="tx1"/>
                </a:solidFill>
              </a:rPr>
              <a:t>18% medically frail</a:t>
            </a:r>
          </a:p>
          <a:p>
            <a:r>
              <a:rPr lang="en-US" dirty="0" smtClean="0">
                <a:solidFill>
                  <a:schemeClr val="tx1"/>
                </a:solidFill>
              </a:rPr>
              <a:t>Improved preventive care</a:t>
            </a:r>
          </a:p>
          <a:p>
            <a:pPr marL="0" indent="0">
              <a:buNone/>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562600" y="533400"/>
            <a:ext cx="1624674" cy="986409"/>
          </a:xfrm>
          <a:prstGeom prst="rect">
            <a:avLst/>
          </a:prstGeom>
        </p:spPr>
      </p:pic>
    </p:spTree>
    <p:extLst>
      <p:ext uri="{BB962C8B-B14F-4D97-AF65-F5344CB8AC3E}">
        <p14:creationId xmlns:p14="http://schemas.microsoft.com/office/powerpoint/2010/main" xmlns="" val="34425044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rebuchet MS"/>
                <a:cs typeface="Trebuchet MS"/>
              </a:rPr>
              <a:t>HIP Enhancements</a:t>
            </a:r>
            <a:endParaRPr lang="en-US" dirty="0">
              <a:latin typeface="Trebuchet MS"/>
              <a:cs typeface="Trebuchet MS"/>
            </a:endParaRPr>
          </a:p>
        </p:txBody>
      </p:sp>
      <p:sp>
        <p:nvSpPr>
          <p:cNvPr id="3" name="Content Placeholder 2"/>
          <p:cNvSpPr>
            <a:spLocks noGrp="1"/>
          </p:cNvSpPr>
          <p:nvPr>
            <p:ph idx="1"/>
          </p:nvPr>
        </p:nvSpPr>
        <p:spPr/>
        <p:txBody>
          <a:bodyPr>
            <a:normAutofit fontScale="77500" lnSpcReduction="20000"/>
          </a:bodyPr>
          <a:lstStyle/>
          <a:p>
            <a:pPr marL="0" indent="0">
              <a:buNone/>
            </a:pPr>
            <a:r>
              <a:rPr lang="en-US" sz="4100" u="sng" dirty="0" smtClean="0">
                <a:solidFill>
                  <a:srgbClr val="000000"/>
                </a:solidFill>
                <a:latin typeface="+mn-lt"/>
              </a:rPr>
              <a:t>Substance Use Disorder</a:t>
            </a:r>
            <a:r>
              <a:rPr lang="en-US" sz="4100" dirty="0" smtClean="0">
                <a:solidFill>
                  <a:srgbClr val="000000"/>
                </a:solidFill>
                <a:latin typeface="+mn-lt"/>
              </a:rPr>
              <a:t>:</a:t>
            </a:r>
            <a:endParaRPr lang="en-US" sz="4100" dirty="0">
              <a:solidFill>
                <a:srgbClr val="000000"/>
              </a:solidFill>
              <a:latin typeface="+mn-lt"/>
            </a:endParaRPr>
          </a:p>
          <a:p>
            <a:pPr marL="285750" indent="-285750"/>
            <a:r>
              <a:rPr lang="en-US" sz="3600" dirty="0">
                <a:solidFill>
                  <a:srgbClr val="000000"/>
                </a:solidFill>
                <a:latin typeface="+mn-lt"/>
              </a:rPr>
              <a:t>Fill treatment gaps by adding new services: inpatient detox, residential treatment, and addiction recovery services (recovery education, peer recovery support services, housing support services, recovery focused case management and relapse prevention)</a:t>
            </a:r>
          </a:p>
          <a:p>
            <a:pPr marL="285750" indent="-285750"/>
            <a:r>
              <a:rPr lang="en-US" sz="3600" dirty="0">
                <a:solidFill>
                  <a:srgbClr val="000000"/>
                </a:solidFill>
                <a:latin typeface="+mn-lt"/>
              </a:rPr>
              <a:t>Lift current Medicaid restriction on IMD providers – expand access of at least 15 more facilities with 12 additional in </a:t>
            </a:r>
            <a:r>
              <a:rPr lang="en-US" sz="3600" dirty="0" smtClean="0">
                <a:solidFill>
                  <a:srgbClr val="000000"/>
                </a:solidFill>
                <a:latin typeface="+mn-lt"/>
              </a:rPr>
              <a:t>queue</a:t>
            </a:r>
            <a:endParaRPr lang="en-US" sz="3600" dirty="0">
              <a:solidFill>
                <a:srgbClr val="000000"/>
              </a:solidFill>
              <a:latin typeface="+mn-lt"/>
            </a:endParaRPr>
          </a:p>
          <a:p>
            <a:pPr marL="285750" indent="-285750"/>
            <a:r>
              <a:rPr lang="en-US" sz="3600" dirty="0">
                <a:solidFill>
                  <a:srgbClr val="000000"/>
                </a:solidFill>
                <a:latin typeface="+mn-lt"/>
              </a:rPr>
              <a:t>Within HIP, member incentive programs will target SUD treatment</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562600" y="533400"/>
            <a:ext cx="1624674" cy="986409"/>
          </a:xfrm>
          <a:prstGeom prst="rect">
            <a:avLst/>
          </a:prstGeom>
        </p:spPr>
      </p:pic>
    </p:spTree>
    <p:extLst>
      <p:ext uri="{BB962C8B-B14F-4D97-AF65-F5344CB8AC3E}">
        <p14:creationId xmlns:p14="http://schemas.microsoft.com/office/powerpoint/2010/main" xmlns="" val="31510928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HIP renewal and the opiate epidemic</a:t>
            </a:r>
            <a:endParaRPr lang="en-US" dirty="0"/>
          </a:p>
        </p:txBody>
      </p:sp>
      <p:sp>
        <p:nvSpPr>
          <p:cNvPr id="3" name="Content Placeholder 2"/>
          <p:cNvSpPr>
            <a:spLocks noGrp="1"/>
          </p:cNvSpPr>
          <p:nvPr>
            <p:ph idx="1"/>
          </p:nvPr>
        </p:nvSpPr>
        <p:spPr>
          <a:xfrm>
            <a:off x="228600" y="1600200"/>
            <a:ext cx="8077200" cy="4525963"/>
          </a:xfrm>
        </p:spPr>
        <p:txBody>
          <a:bodyPr>
            <a:normAutofit/>
          </a:bodyPr>
          <a:lstStyle/>
          <a:p>
            <a:pPr lvl="0" fontAlgn="base"/>
            <a:r>
              <a:rPr lang="en-US" sz="2800" dirty="0">
                <a:solidFill>
                  <a:srgbClr val="000000"/>
                </a:solidFill>
              </a:rPr>
              <a:t>Waiver of current IMD exclusion</a:t>
            </a:r>
          </a:p>
          <a:p>
            <a:pPr lvl="1" fontAlgn="base"/>
            <a:r>
              <a:rPr lang="en-US" sz="2400" dirty="0">
                <a:solidFill>
                  <a:srgbClr val="000000"/>
                </a:solidFill>
              </a:rPr>
              <a:t>Allows Medicaid to reimburse for short-term services (30-days of treatment) provided in an Institution for Mental Disease (IMD)—a mental health medical facility of more than 16 beds.</a:t>
            </a:r>
          </a:p>
          <a:p>
            <a:pPr lvl="2" fontAlgn="base"/>
            <a:r>
              <a:rPr lang="en-US" sz="1800" dirty="0">
                <a:solidFill>
                  <a:srgbClr val="000000"/>
                </a:solidFill>
              </a:rPr>
              <a:t>Currently able to reimburse for 15-day IMD stays through managed care programs only (HIP, Hoosier </a:t>
            </a:r>
            <a:r>
              <a:rPr lang="en-US" sz="1800" dirty="0" err="1">
                <a:solidFill>
                  <a:srgbClr val="000000"/>
                </a:solidFill>
              </a:rPr>
              <a:t>Healthwise</a:t>
            </a:r>
            <a:r>
              <a:rPr lang="en-US" sz="1800" dirty="0">
                <a:solidFill>
                  <a:srgbClr val="000000"/>
                </a:solidFill>
              </a:rPr>
              <a:t>, Hoosier Care Connect), but not fee for service. </a:t>
            </a:r>
          </a:p>
          <a:p>
            <a:pPr lvl="1" fontAlgn="base"/>
            <a:r>
              <a:rPr lang="en-US" sz="2400" dirty="0">
                <a:solidFill>
                  <a:srgbClr val="000000"/>
                </a:solidFill>
              </a:rPr>
              <a:t>Expands access</a:t>
            </a:r>
          </a:p>
          <a:p>
            <a:pPr lvl="2" fontAlgn="base"/>
            <a:r>
              <a:rPr lang="en-US" sz="1800" dirty="0">
                <a:solidFill>
                  <a:srgbClr val="000000"/>
                </a:solidFill>
              </a:rPr>
              <a:t>New Medicaid access at nearly 15 new facilities and </a:t>
            </a:r>
            <a:r>
              <a:rPr lang="en-US" sz="1800" dirty="0" smtClean="0">
                <a:solidFill>
                  <a:srgbClr val="000000"/>
                </a:solidFill>
              </a:rPr>
              <a:t>         possible </a:t>
            </a:r>
            <a:r>
              <a:rPr lang="en-US" sz="1800" dirty="0">
                <a:solidFill>
                  <a:srgbClr val="000000"/>
                </a:solidFill>
              </a:rPr>
              <a:t>increased capacity at 12 others</a:t>
            </a:r>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391400" y="5181600"/>
            <a:ext cx="1624674" cy="986409"/>
          </a:xfrm>
          <a:prstGeom prst="rect">
            <a:avLst/>
          </a:prstGeom>
        </p:spPr>
      </p:pic>
    </p:spTree>
    <p:extLst>
      <p:ext uri="{BB962C8B-B14F-4D97-AF65-F5344CB8AC3E}">
        <p14:creationId xmlns:p14="http://schemas.microsoft.com/office/powerpoint/2010/main" xmlns="" val="7769646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1268" y="1798638"/>
            <a:ext cx="3309732" cy="1630362"/>
          </a:xfrm>
          <a:solidFill>
            <a:schemeClr val="bg1"/>
          </a:solidFill>
        </p:spPr>
        <p:txBody>
          <a:bodyPr/>
          <a:lstStyle/>
          <a:p>
            <a:r>
              <a:rPr lang="en-US" sz="2800" b="1" dirty="0" smtClean="0">
                <a:latin typeface="Myriad Pro"/>
              </a:rPr>
              <a:t>Addiction </a:t>
            </a:r>
            <a:r>
              <a:rPr lang="en-US" sz="2800" b="1" dirty="0">
                <a:latin typeface="Myriad Pro"/>
              </a:rPr>
              <a:t>Inpatient Units and Residential Facilities</a:t>
            </a:r>
            <a:endParaRPr lang="en-US" sz="2800" dirty="0">
              <a:latin typeface="Myriad Pro"/>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4191000" y="274638"/>
            <a:ext cx="4515055" cy="6191426"/>
          </a:xfrm>
        </p:spPr>
      </p:pic>
      <p:pic>
        <p:nvPicPr>
          <p:cNvPr id="3" name="Pictur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14398" y="427038"/>
            <a:ext cx="2377640" cy="685858"/>
          </a:xfrm>
          <a:prstGeom prst="rect">
            <a:avLst/>
          </a:prstGeom>
        </p:spPr>
      </p:pic>
    </p:spTree>
    <p:extLst>
      <p:ext uri="{BB962C8B-B14F-4D97-AF65-F5344CB8AC3E}">
        <p14:creationId xmlns:p14="http://schemas.microsoft.com/office/powerpoint/2010/main" xmlns="" val="25366019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399" y="2103438"/>
            <a:ext cx="3276601" cy="1630362"/>
          </a:xfrm>
          <a:solidFill>
            <a:schemeClr val="bg1"/>
          </a:solidFill>
        </p:spPr>
        <p:txBody>
          <a:bodyPr/>
          <a:lstStyle/>
          <a:p>
            <a:r>
              <a:rPr lang="en-US" sz="2800" b="1" dirty="0">
                <a:latin typeface="Myriad Pro"/>
              </a:rPr>
              <a:t>New or Expanded Points of Access</a:t>
            </a:r>
            <a:r>
              <a:rPr lang="en-US" sz="2800" b="1" dirty="0" smtClean="0"/>
              <a:t/>
            </a:r>
            <a:br>
              <a:rPr lang="en-US" sz="2800" b="1" dirty="0" smtClean="0"/>
            </a:br>
            <a:r>
              <a:rPr lang="en-US" sz="2800" b="1" dirty="0" smtClean="0"/>
              <a:t/>
            </a:r>
            <a:br>
              <a:rPr lang="en-US" sz="2800" b="1" dirty="0" smtClean="0"/>
            </a:br>
            <a:endParaRPr lang="en-US" sz="2800"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4191000" y="274638"/>
            <a:ext cx="4515054" cy="6191425"/>
          </a:xfrm>
        </p:spPr>
      </p:pic>
      <p:pic>
        <p:nvPicPr>
          <p:cNvPr id="3" name="Pictur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14398" y="427038"/>
            <a:ext cx="2377640" cy="685858"/>
          </a:xfrm>
          <a:prstGeom prst="rect">
            <a:avLst/>
          </a:prstGeom>
        </p:spPr>
      </p:pic>
    </p:spTree>
    <p:extLst>
      <p:ext uri="{BB962C8B-B14F-4D97-AF65-F5344CB8AC3E}">
        <p14:creationId xmlns:p14="http://schemas.microsoft.com/office/powerpoint/2010/main" xmlns="" val="4027689843"/>
      </p:ext>
    </p:extLst>
  </p:cSld>
  <p:clrMapOvr>
    <a:masterClrMapping/>
  </p:clrMapOvr>
  <mc:AlternateContent xmlns:mc="http://schemas.openxmlformats.org/markup-compatibility/2006">
    <mc:Choice xmlns:p14="http://schemas.microsoft.com/office/powerpoint/2010/main" xmlns="" Requires="p14">
      <p:transition spd="slow" p14:dur="1500">
        <p:fade/>
      </p:transition>
    </mc:Choice>
    <mc:Fallback>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3"/>
          <p:cNvSpPr>
            <a:spLocks noGrp="1"/>
          </p:cNvSpPr>
          <p:nvPr>
            <p:ph type="title"/>
          </p:nvPr>
        </p:nvSpPr>
        <p:spPr>
          <a:xfrm>
            <a:off x="457200" y="274638"/>
            <a:ext cx="6553200" cy="1143000"/>
          </a:xfrm>
        </p:spPr>
        <p:txBody>
          <a:bodyPr/>
          <a:lstStyle/>
          <a:p>
            <a:r>
              <a:rPr lang="en-US" dirty="0">
                <a:latin typeface="Trebuchet MS"/>
                <a:cs typeface="Trebuchet MS"/>
              </a:rPr>
              <a:t>21</a:t>
            </a:r>
            <a:r>
              <a:rPr lang="en-US" baseline="30000" dirty="0">
                <a:latin typeface="Trebuchet MS"/>
                <a:cs typeface="Trebuchet MS"/>
              </a:rPr>
              <a:t>st</a:t>
            </a:r>
            <a:r>
              <a:rPr lang="en-US" dirty="0">
                <a:latin typeface="Trebuchet MS"/>
                <a:cs typeface="Trebuchet MS"/>
              </a:rPr>
              <a:t> Century Cures Grant – Year 1</a:t>
            </a:r>
          </a:p>
        </p:txBody>
      </p:sp>
      <p:sp>
        <p:nvSpPr>
          <p:cNvPr id="5" name="Content Placeholder 4"/>
          <p:cNvSpPr>
            <a:spLocks noGrp="1"/>
          </p:cNvSpPr>
          <p:nvPr>
            <p:ph idx="1"/>
          </p:nvPr>
        </p:nvSpPr>
        <p:spPr>
          <a:xfrm>
            <a:off x="533400" y="1524000"/>
            <a:ext cx="7962900" cy="4708525"/>
          </a:xfrm>
        </p:spPr>
        <p:txBody>
          <a:bodyPr rtlCol="0">
            <a:normAutofit fontScale="77500" lnSpcReduction="20000"/>
          </a:bodyPr>
          <a:lstStyle/>
          <a:p>
            <a:pPr marL="0" indent="0">
              <a:buNone/>
              <a:defRPr/>
            </a:pPr>
            <a:r>
              <a:rPr lang="en-US" altLang="en-US" dirty="0" smtClean="0">
                <a:solidFill>
                  <a:srgbClr val="000000"/>
                </a:solidFill>
                <a:ea typeface="+mn-ea"/>
              </a:rPr>
              <a:t>Residential capacity has grown from 800 beds to 1008 (26% increase)</a:t>
            </a:r>
          </a:p>
          <a:p>
            <a:pPr>
              <a:defRPr/>
            </a:pPr>
            <a:endParaRPr lang="en-US" altLang="en-US" sz="1400" dirty="0" smtClean="0">
              <a:solidFill>
                <a:srgbClr val="000000"/>
              </a:solidFill>
              <a:ea typeface="+mn-ea"/>
            </a:endParaRPr>
          </a:p>
          <a:p>
            <a:pPr marL="0" indent="0">
              <a:buClr>
                <a:schemeClr val="bg2">
                  <a:lumMod val="40000"/>
                  <a:lumOff val="60000"/>
                </a:schemeClr>
              </a:buClr>
              <a:buNone/>
              <a:defRPr/>
            </a:pPr>
            <a:r>
              <a:rPr lang="en-US" dirty="0" smtClean="0">
                <a:solidFill>
                  <a:srgbClr val="000000"/>
                </a:solidFill>
                <a:ea typeface="+mn-ea"/>
              </a:rPr>
              <a:t>Project ECHO launches </a:t>
            </a:r>
            <a:r>
              <a:rPr lang="en-US" dirty="0">
                <a:solidFill>
                  <a:srgbClr val="000000"/>
                </a:solidFill>
                <a:ea typeface="+mn-ea"/>
              </a:rPr>
              <a:t>in March </a:t>
            </a:r>
            <a:r>
              <a:rPr lang="en-US" dirty="0" smtClean="0">
                <a:solidFill>
                  <a:srgbClr val="000000"/>
                </a:solidFill>
                <a:ea typeface="+mn-ea"/>
              </a:rPr>
              <a:t>2018 with a focus </a:t>
            </a:r>
            <a:r>
              <a:rPr lang="en-US" dirty="0">
                <a:solidFill>
                  <a:srgbClr val="000000"/>
                </a:solidFill>
                <a:ea typeface="+mn-ea"/>
              </a:rPr>
              <a:t>on physicians, social workers, community health </a:t>
            </a:r>
            <a:r>
              <a:rPr lang="en-US" dirty="0" smtClean="0">
                <a:solidFill>
                  <a:srgbClr val="000000"/>
                </a:solidFill>
                <a:ea typeface="+mn-ea"/>
              </a:rPr>
              <a:t>workers</a:t>
            </a:r>
          </a:p>
          <a:p>
            <a:pPr>
              <a:buClr>
                <a:schemeClr val="bg2">
                  <a:lumMod val="40000"/>
                  <a:lumOff val="60000"/>
                </a:schemeClr>
              </a:buClr>
              <a:defRPr/>
            </a:pPr>
            <a:endParaRPr lang="en-US" sz="1400" dirty="0" smtClean="0">
              <a:solidFill>
                <a:srgbClr val="000000"/>
              </a:solidFill>
              <a:ea typeface="+mn-ea"/>
            </a:endParaRPr>
          </a:p>
          <a:p>
            <a:pPr marL="0" indent="0">
              <a:buClr>
                <a:schemeClr val="bg2">
                  <a:lumMod val="40000"/>
                  <a:lumOff val="60000"/>
                </a:schemeClr>
              </a:buClr>
              <a:buNone/>
              <a:defRPr/>
            </a:pPr>
            <a:r>
              <a:rPr lang="en-US" dirty="0">
                <a:solidFill>
                  <a:srgbClr val="000000"/>
                </a:solidFill>
                <a:ea typeface="+mn-ea"/>
              </a:rPr>
              <a:t>Provide peer </a:t>
            </a:r>
            <a:r>
              <a:rPr lang="en-US" dirty="0" smtClean="0">
                <a:solidFill>
                  <a:srgbClr val="000000"/>
                </a:solidFill>
                <a:ea typeface="+mn-ea"/>
              </a:rPr>
              <a:t>supports in Eds.  Adds </a:t>
            </a:r>
            <a:r>
              <a:rPr lang="en-US" dirty="0">
                <a:solidFill>
                  <a:srgbClr val="000000"/>
                </a:solidFill>
                <a:ea typeface="+mn-ea"/>
              </a:rPr>
              <a:t>65 peers to the </a:t>
            </a:r>
            <a:r>
              <a:rPr lang="en-US" dirty="0" smtClean="0">
                <a:solidFill>
                  <a:srgbClr val="000000"/>
                </a:solidFill>
                <a:ea typeface="+mn-ea"/>
              </a:rPr>
              <a:t>workforce</a:t>
            </a:r>
          </a:p>
          <a:p>
            <a:pPr>
              <a:buClr>
                <a:schemeClr val="bg2">
                  <a:lumMod val="40000"/>
                  <a:lumOff val="60000"/>
                </a:schemeClr>
              </a:buClr>
              <a:defRPr/>
            </a:pPr>
            <a:endParaRPr lang="en-US" sz="1400" dirty="0" smtClean="0">
              <a:solidFill>
                <a:srgbClr val="000000"/>
              </a:solidFill>
              <a:ea typeface="+mn-ea"/>
            </a:endParaRPr>
          </a:p>
          <a:p>
            <a:pPr marL="0" indent="0">
              <a:buClr>
                <a:schemeClr val="bg2">
                  <a:lumMod val="40000"/>
                  <a:lumOff val="60000"/>
                </a:schemeClr>
              </a:buClr>
              <a:buNone/>
              <a:defRPr/>
            </a:pPr>
            <a:r>
              <a:rPr lang="en-US" altLang="en-US" dirty="0">
                <a:solidFill>
                  <a:srgbClr val="000000"/>
                </a:solidFill>
                <a:ea typeface="+mn-ea"/>
              </a:rPr>
              <a:t>Supporting </a:t>
            </a:r>
            <a:r>
              <a:rPr lang="en-US" altLang="en-US" dirty="0" smtClean="0">
                <a:solidFill>
                  <a:srgbClr val="000000"/>
                </a:solidFill>
                <a:ea typeface="+mn-ea"/>
              </a:rPr>
              <a:t>integration of </a:t>
            </a:r>
            <a:r>
              <a:rPr lang="en-US" altLang="en-US" dirty="0">
                <a:solidFill>
                  <a:srgbClr val="000000"/>
                </a:solidFill>
                <a:ea typeface="+mn-ea"/>
              </a:rPr>
              <a:t>PDMP into health care </a:t>
            </a:r>
            <a:r>
              <a:rPr lang="en-US" altLang="en-US" dirty="0" smtClean="0">
                <a:solidFill>
                  <a:srgbClr val="000000"/>
                </a:solidFill>
                <a:ea typeface="+mn-ea"/>
              </a:rPr>
              <a:t>records</a:t>
            </a:r>
          </a:p>
          <a:p>
            <a:pPr>
              <a:buClr>
                <a:schemeClr val="bg2">
                  <a:lumMod val="40000"/>
                  <a:lumOff val="60000"/>
                </a:schemeClr>
              </a:buClr>
              <a:defRPr/>
            </a:pPr>
            <a:endParaRPr lang="en-US" altLang="en-US" sz="1200" dirty="0">
              <a:solidFill>
                <a:srgbClr val="000000"/>
              </a:solidFill>
              <a:ea typeface="+mn-ea"/>
            </a:endParaRPr>
          </a:p>
          <a:p>
            <a:pPr marL="0" indent="0">
              <a:buClr>
                <a:schemeClr val="bg2">
                  <a:lumMod val="40000"/>
                  <a:lumOff val="60000"/>
                </a:schemeClr>
              </a:buClr>
              <a:buNone/>
              <a:defRPr/>
            </a:pPr>
            <a:r>
              <a:rPr lang="en-US" dirty="0" smtClean="0">
                <a:solidFill>
                  <a:srgbClr val="000000"/>
                </a:solidFill>
                <a:ea typeface="+mn-ea"/>
              </a:rPr>
              <a:t>Two mobile addiction </a:t>
            </a:r>
            <a:r>
              <a:rPr lang="en-US" dirty="0">
                <a:solidFill>
                  <a:srgbClr val="000000"/>
                </a:solidFill>
                <a:ea typeface="+mn-ea"/>
              </a:rPr>
              <a:t>teams covering 14 </a:t>
            </a:r>
            <a:r>
              <a:rPr lang="en-US" dirty="0" smtClean="0">
                <a:solidFill>
                  <a:srgbClr val="000000"/>
                </a:solidFill>
                <a:ea typeface="+mn-ea"/>
              </a:rPr>
              <a:t>rural counties (15% of the state)</a:t>
            </a:r>
            <a:endParaRPr lang="en-US" altLang="en-US" dirty="0">
              <a:solidFill>
                <a:schemeClr val="tx1">
                  <a:lumMod val="75000"/>
                  <a:lumOff val="25000"/>
                </a:schemeClr>
              </a:solidFill>
              <a:ea typeface="+mn-ea"/>
            </a:endParaRPr>
          </a:p>
          <a:p>
            <a:pPr marL="91440" indent="-91440" fontAlgn="auto">
              <a:spcAft>
                <a:spcPts val="0"/>
              </a:spcAft>
              <a:buFont typeface="Arial" panose="020B0604020202020204" pitchFamily="34" charset="0"/>
              <a:buChar char="•"/>
              <a:defRPr/>
            </a:pPr>
            <a:endParaRPr lang="en-US" altLang="en-US" dirty="0">
              <a:solidFill>
                <a:schemeClr val="tx1">
                  <a:lumMod val="75000"/>
                  <a:lumOff val="25000"/>
                </a:schemeClr>
              </a:solidFill>
              <a:ea typeface="+mn-ea"/>
            </a:endParaRPr>
          </a:p>
          <a:p>
            <a:pPr marL="91440" indent="-91440" fontAlgn="auto">
              <a:spcAft>
                <a:spcPts val="0"/>
              </a:spcAft>
              <a:buFont typeface="Arial" panose="020B0604020202020204" pitchFamily="34" charset="0"/>
              <a:buChar char="•"/>
              <a:defRPr/>
            </a:pPr>
            <a:endParaRPr lang="en-US" dirty="0">
              <a:solidFill>
                <a:schemeClr val="tx1">
                  <a:lumMod val="75000"/>
                  <a:lumOff val="25000"/>
                </a:schemeClr>
              </a:solidFill>
              <a:ea typeface="+mn-ea"/>
            </a:endParaRPr>
          </a:p>
          <a:p>
            <a:pPr marL="0" indent="0" fontAlgn="auto">
              <a:spcAft>
                <a:spcPts val="0"/>
              </a:spcAft>
              <a:buFont typeface="Arial" panose="020B0604020202020204" pitchFamily="34" charset="0"/>
              <a:buNone/>
              <a:defRPr/>
            </a:pPr>
            <a:endParaRPr lang="en-US" dirty="0">
              <a:solidFill>
                <a:schemeClr val="tx1">
                  <a:lumMod val="75000"/>
                  <a:lumOff val="25000"/>
                </a:schemeClr>
              </a:solidFill>
              <a:ea typeface="+mn-ea"/>
            </a:endParaRPr>
          </a:p>
          <a:p>
            <a:pPr marL="0" indent="0" fontAlgn="auto">
              <a:spcAft>
                <a:spcPts val="0"/>
              </a:spcAft>
              <a:buClr>
                <a:schemeClr val="bg2">
                  <a:lumMod val="40000"/>
                  <a:lumOff val="60000"/>
                </a:schemeClr>
              </a:buClr>
              <a:buFont typeface="Arial" panose="020B0604020202020204" pitchFamily="34" charset="0"/>
              <a:buNone/>
              <a:defRPr/>
            </a:pPr>
            <a:endParaRPr lang="en-US" dirty="0">
              <a:solidFill>
                <a:schemeClr val="tx1">
                  <a:lumMod val="75000"/>
                  <a:lumOff val="25000"/>
                </a:schemeClr>
              </a:solidFill>
              <a:ea typeface="+mn-ea"/>
            </a:endParaRPr>
          </a:p>
          <a:p>
            <a:pPr marL="0" indent="0" fontAlgn="auto">
              <a:spcAft>
                <a:spcPts val="0"/>
              </a:spcAft>
              <a:buClr>
                <a:schemeClr val="bg2">
                  <a:lumMod val="40000"/>
                  <a:lumOff val="60000"/>
                </a:schemeClr>
              </a:buClr>
              <a:buFont typeface="Arial" panose="020B0604020202020204" pitchFamily="34" charset="0"/>
              <a:buNone/>
              <a:defRPr/>
            </a:pPr>
            <a:endParaRPr lang="en-US" dirty="0">
              <a:solidFill>
                <a:schemeClr val="tx1">
                  <a:lumMod val="75000"/>
                  <a:lumOff val="25000"/>
                </a:schemeClr>
              </a:solidFill>
              <a:ea typeface="+mn-ea"/>
            </a:endParaRPr>
          </a:p>
          <a:p>
            <a:pPr marL="0" indent="0" fontAlgn="auto">
              <a:spcAft>
                <a:spcPts val="0"/>
              </a:spcAft>
              <a:buClr>
                <a:schemeClr val="bg2">
                  <a:lumMod val="40000"/>
                  <a:lumOff val="60000"/>
                </a:schemeClr>
              </a:buClr>
              <a:buFont typeface="Arial" panose="020B0604020202020204" pitchFamily="34" charset="0"/>
              <a:buNone/>
              <a:defRPr/>
            </a:pPr>
            <a:endParaRPr lang="en-US" dirty="0">
              <a:solidFill>
                <a:schemeClr val="tx1">
                  <a:lumMod val="75000"/>
                  <a:lumOff val="25000"/>
                </a:schemeClr>
              </a:solidFill>
              <a:ea typeface="+mn-ea"/>
            </a:endParaRPr>
          </a:p>
          <a:p>
            <a:pPr marL="91440" indent="-91440" fontAlgn="auto">
              <a:spcAft>
                <a:spcPts val="0"/>
              </a:spcAft>
              <a:buClr>
                <a:schemeClr val="bg2">
                  <a:lumMod val="40000"/>
                  <a:lumOff val="60000"/>
                </a:schemeClr>
              </a:buClr>
              <a:buFont typeface="Arial" panose="020B0604020202020204" pitchFamily="34" charset="0"/>
              <a:buChar char="•"/>
              <a:defRPr/>
            </a:pPr>
            <a:endParaRPr lang="en-US" dirty="0">
              <a:solidFill>
                <a:schemeClr val="tx1">
                  <a:lumMod val="75000"/>
                  <a:lumOff val="25000"/>
                </a:schemeClr>
              </a:solidFill>
              <a:ea typeface="+mn-ea"/>
            </a:endParaRPr>
          </a:p>
          <a:p>
            <a:pPr marL="91440" indent="-91440" fontAlgn="auto">
              <a:spcAft>
                <a:spcPts val="0"/>
              </a:spcAft>
              <a:buClr>
                <a:schemeClr val="bg2">
                  <a:lumMod val="40000"/>
                  <a:lumOff val="60000"/>
                </a:schemeClr>
              </a:buClr>
              <a:buFont typeface="Arial" panose="020B0604020202020204" pitchFamily="34" charset="0"/>
              <a:buChar char="•"/>
              <a:defRPr/>
            </a:pPr>
            <a:endParaRPr lang="en-US" dirty="0">
              <a:solidFill>
                <a:schemeClr val="tx1">
                  <a:lumMod val="75000"/>
                  <a:lumOff val="25000"/>
                </a:schemeClr>
              </a:solidFill>
              <a:ea typeface="+mn-ea"/>
            </a:endParaRPr>
          </a:p>
          <a:p>
            <a:pPr marL="91440" indent="-91440" fontAlgn="auto">
              <a:spcAft>
                <a:spcPts val="0"/>
              </a:spcAft>
              <a:buClr>
                <a:schemeClr val="bg2">
                  <a:lumMod val="40000"/>
                  <a:lumOff val="60000"/>
                </a:schemeClr>
              </a:buClr>
              <a:buFont typeface="Arial" panose="020B0604020202020204" pitchFamily="34" charset="0"/>
              <a:buChar char="•"/>
              <a:defRPr/>
            </a:pPr>
            <a:endParaRPr lang="en-US" dirty="0">
              <a:solidFill>
                <a:schemeClr val="tx1">
                  <a:lumMod val="75000"/>
                  <a:lumOff val="25000"/>
                </a:schemeClr>
              </a:solidFill>
              <a:ea typeface="+mn-ea"/>
            </a:endParaRPr>
          </a:p>
          <a:p>
            <a:pPr marL="91440" indent="-91440" fontAlgn="auto">
              <a:spcAft>
                <a:spcPts val="0"/>
              </a:spcAft>
              <a:buClr>
                <a:schemeClr val="bg2">
                  <a:lumMod val="40000"/>
                  <a:lumOff val="60000"/>
                </a:schemeClr>
              </a:buClr>
              <a:buFont typeface="Arial" panose="020B0604020202020204" pitchFamily="34" charset="0"/>
              <a:buChar char="•"/>
              <a:defRPr/>
            </a:pPr>
            <a:endParaRPr lang="en-US" dirty="0">
              <a:solidFill>
                <a:schemeClr val="tx1">
                  <a:lumMod val="75000"/>
                  <a:lumOff val="25000"/>
                </a:schemeClr>
              </a:solidFill>
              <a:ea typeface="+mn-ea"/>
            </a:endParaRPr>
          </a:p>
          <a:p>
            <a:pPr marL="91440" indent="-91440" fontAlgn="auto">
              <a:spcAft>
                <a:spcPts val="0"/>
              </a:spcAft>
              <a:buClr>
                <a:schemeClr val="bg2">
                  <a:lumMod val="40000"/>
                  <a:lumOff val="60000"/>
                </a:schemeClr>
              </a:buClr>
              <a:buFont typeface="Arial" panose="020B0604020202020204" pitchFamily="34" charset="0"/>
              <a:buChar char="•"/>
              <a:defRPr/>
            </a:pPr>
            <a:endParaRPr lang="en-US" dirty="0">
              <a:solidFill>
                <a:schemeClr val="tx1">
                  <a:lumMod val="75000"/>
                  <a:lumOff val="25000"/>
                </a:schemeClr>
              </a:solidFill>
              <a:ea typeface="+mn-ea"/>
            </a:endParaRPr>
          </a:p>
          <a:p>
            <a:pPr marL="91440" indent="-91440" fontAlgn="auto">
              <a:spcAft>
                <a:spcPts val="0"/>
              </a:spcAft>
              <a:buClr>
                <a:schemeClr val="bg2">
                  <a:lumMod val="40000"/>
                  <a:lumOff val="60000"/>
                </a:schemeClr>
              </a:buClr>
              <a:buFont typeface="Arial" panose="020B0604020202020204" pitchFamily="34" charset="0"/>
              <a:buChar char="•"/>
              <a:defRPr/>
            </a:pPr>
            <a:endParaRPr lang="en-US" dirty="0">
              <a:solidFill>
                <a:schemeClr val="tx1">
                  <a:lumMod val="75000"/>
                  <a:lumOff val="25000"/>
                </a:schemeClr>
              </a:solidFill>
              <a:ea typeface="+mn-ea"/>
            </a:endParaRPr>
          </a:p>
          <a:p>
            <a:pPr fontAlgn="auto">
              <a:spcAft>
                <a:spcPts val="0"/>
              </a:spcAft>
              <a:buFont typeface="Arial" panose="020B0604020202020204" pitchFamily="34" charset="0"/>
              <a:buChar char="•"/>
              <a:defRPr/>
            </a:pPr>
            <a:endParaRPr lang="en-US" dirty="0" smtClean="0">
              <a:solidFill>
                <a:schemeClr val="tx1">
                  <a:lumMod val="75000"/>
                  <a:lumOff val="25000"/>
                </a:schemeClr>
              </a:solidFill>
              <a:ea typeface="+mn-ea"/>
            </a:endParaRPr>
          </a:p>
          <a:p>
            <a:pPr fontAlgn="auto">
              <a:spcAft>
                <a:spcPts val="0"/>
              </a:spcAft>
              <a:buFont typeface="Arial" panose="020B0604020202020204" pitchFamily="34" charset="0"/>
              <a:buChar char="•"/>
              <a:defRPr/>
            </a:pPr>
            <a:endParaRPr lang="en-US" dirty="0" smtClean="0">
              <a:ea typeface="+mn-ea"/>
            </a:endParaRPr>
          </a:p>
        </p:txBody>
      </p:sp>
    </p:spTree>
    <p:extLst>
      <p:ext uri="{BB962C8B-B14F-4D97-AF65-F5344CB8AC3E}">
        <p14:creationId xmlns:p14="http://schemas.microsoft.com/office/powerpoint/2010/main" xmlns="" val="418528162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21</a:t>
            </a:r>
            <a:r>
              <a:rPr lang="en-US" baseline="30000" dirty="0" smtClean="0"/>
              <a:t>st</a:t>
            </a:r>
            <a:r>
              <a:rPr lang="en-US" dirty="0" smtClean="0"/>
              <a:t> Century Cures </a:t>
            </a:r>
            <a:r>
              <a:rPr lang="mr-IN" dirty="0" smtClean="0"/>
              <a:t>–</a:t>
            </a:r>
            <a:r>
              <a:rPr lang="en-US" dirty="0" smtClean="0"/>
              <a:t> Year 1</a:t>
            </a:r>
            <a:endParaRPr lang="en-US" dirty="0"/>
          </a:p>
        </p:txBody>
      </p:sp>
      <p:sp>
        <p:nvSpPr>
          <p:cNvPr id="3" name="Content Placeholder 2"/>
          <p:cNvSpPr>
            <a:spLocks noGrp="1"/>
          </p:cNvSpPr>
          <p:nvPr>
            <p:ph idx="1"/>
          </p:nvPr>
        </p:nvSpPr>
        <p:spPr/>
        <p:txBody>
          <a:bodyPr>
            <a:normAutofit fontScale="92500" lnSpcReduction="20000"/>
          </a:bodyPr>
          <a:lstStyle/>
          <a:p>
            <a:pPr marL="0" indent="0">
              <a:buClr>
                <a:schemeClr val="bg2">
                  <a:lumMod val="40000"/>
                  <a:lumOff val="60000"/>
                </a:schemeClr>
              </a:buClr>
              <a:buNone/>
              <a:defRPr/>
            </a:pPr>
            <a:r>
              <a:rPr lang="en-US" altLang="en-US" dirty="0">
                <a:solidFill>
                  <a:srgbClr val="000000"/>
                </a:solidFill>
              </a:rPr>
              <a:t>8500 naloxone kits distributed to State Police, DNR, and local health </a:t>
            </a:r>
            <a:r>
              <a:rPr lang="en-US" altLang="en-US" dirty="0" smtClean="0">
                <a:solidFill>
                  <a:srgbClr val="000000"/>
                </a:solidFill>
              </a:rPr>
              <a:t>departments</a:t>
            </a:r>
          </a:p>
          <a:p>
            <a:pPr marL="0" indent="0">
              <a:buClr>
                <a:schemeClr val="bg2">
                  <a:lumMod val="40000"/>
                  <a:lumOff val="60000"/>
                </a:schemeClr>
              </a:buClr>
              <a:buNone/>
              <a:defRPr/>
            </a:pPr>
            <a:endParaRPr lang="en-US" altLang="en-US" sz="1300" dirty="0">
              <a:solidFill>
                <a:srgbClr val="000000"/>
              </a:solidFill>
            </a:endParaRPr>
          </a:p>
          <a:p>
            <a:pPr marL="0" indent="0">
              <a:buClr>
                <a:schemeClr val="bg2">
                  <a:lumMod val="40000"/>
                  <a:lumOff val="60000"/>
                </a:schemeClr>
              </a:buClr>
              <a:buNone/>
              <a:defRPr/>
            </a:pPr>
            <a:r>
              <a:rPr lang="en-US" dirty="0">
                <a:solidFill>
                  <a:srgbClr val="000000"/>
                </a:solidFill>
              </a:rPr>
              <a:t>Skills training for providers (DBT/12 step, Motivational Interviewing, and Effective Use of MAT) </a:t>
            </a:r>
            <a:endParaRPr lang="en-US" dirty="0" smtClean="0">
              <a:solidFill>
                <a:srgbClr val="000000"/>
              </a:solidFill>
            </a:endParaRPr>
          </a:p>
          <a:p>
            <a:pPr marL="0" indent="0">
              <a:buClr>
                <a:schemeClr val="bg2">
                  <a:lumMod val="40000"/>
                  <a:lumOff val="60000"/>
                </a:schemeClr>
              </a:buClr>
              <a:buNone/>
              <a:defRPr/>
            </a:pPr>
            <a:endParaRPr lang="en-US" sz="1300" dirty="0">
              <a:solidFill>
                <a:srgbClr val="000000"/>
              </a:solidFill>
            </a:endParaRPr>
          </a:p>
          <a:p>
            <a:pPr marL="0" indent="0">
              <a:buClr>
                <a:schemeClr val="bg2">
                  <a:lumMod val="40000"/>
                  <a:lumOff val="60000"/>
                </a:schemeClr>
              </a:buClr>
              <a:buNone/>
              <a:defRPr/>
            </a:pPr>
            <a:r>
              <a:rPr lang="en-US" dirty="0">
                <a:solidFill>
                  <a:srgbClr val="000000"/>
                </a:solidFill>
              </a:rPr>
              <a:t>Establish local Recovery Oriented Systems of Care (ROSC).  DMHA will provide a toolkit for other interested </a:t>
            </a:r>
            <a:r>
              <a:rPr lang="en-US" dirty="0" smtClean="0">
                <a:solidFill>
                  <a:srgbClr val="000000"/>
                </a:solidFill>
              </a:rPr>
              <a:t>communities</a:t>
            </a:r>
          </a:p>
          <a:p>
            <a:pPr marL="0" indent="0">
              <a:buClr>
                <a:schemeClr val="bg2">
                  <a:lumMod val="40000"/>
                  <a:lumOff val="60000"/>
                </a:schemeClr>
              </a:buClr>
              <a:buNone/>
              <a:defRPr/>
            </a:pPr>
            <a:endParaRPr lang="en-US" sz="1300" dirty="0">
              <a:solidFill>
                <a:srgbClr val="000000"/>
              </a:solidFill>
            </a:endParaRPr>
          </a:p>
          <a:p>
            <a:pPr marL="0" indent="0">
              <a:buNone/>
              <a:defRPr/>
            </a:pPr>
            <a:r>
              <a:rPr lang="en-US" altLang="en-US" dirty="0">
                <a:solidFill>
                  <a:srgbClr val="000000"/>
                </a:solidFill>
              </a:rPr>
              <a:t>Humanizing campaign.  </a:t>
            </a:r>
            <a:r>
              <a:rPr lang="en-US" altLang="en-US" dirty="0">
                <a:solidFill>
                  <a:srgbClr val="000000"/>
                </a:solidFill>
                <a:hlinkClick r:id="" action="ppaction://hlinkshowjump?jump=firstslide"/>
              </a:rPr>
              <a:t>KnowtheOFacts.org</a:t>
            </a:r>
            <a:r>
              <a:rPr lang="en-US" altLang="en-US" dirty="0">
                <a:solidFill>
                  <a:srgbClr val="000000"/>
                </a:solidFill>
              </a:rPr>
              <a:t>  </a:t>
            </a:r>
          </a:p>
          <a:p>
            <a:endParaRPr lang="en-US" dirty="0"/>
          </a:p>
        </p:txBody>
      </p:sp>
    </p:spTree>
    <p:extLst>
      <p:ext uri="{BB962C8B-B14F-4D97-AF65-F5344CB8AC3E}">
        <p14:creationId xmlns:p14="http://schemas.microsoft.com/office/powerpoint/2010/main" xmlns="" val="41554080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029200"/>
            <a:ext cx="6248400" cy="1143000"/>
          </a:xfrm>
        </p:spPr>
        <p:txBody>
          <a:bodyPr/>
          <a:lstStyle/>
          <a:p>
            <a:r>
              <a:rPr lang="en-US" dirty="0" smtClean="0"/>
              <a:t>Culture change</a:t>
            </a:r>
            <a:endParaRPr lang="en-US" dirty="0"/>
          </a:p>
        </p:txBody>
      </p:sp>
      <p:sp>
        <p:nvSpPr>
          <p:cNvPr id="3" name="Content Placeholder 2"/>
          <p:cNvSpPr>
            <a:spLocks noGrp="1"/>
          </p:cNvSpPr>
          <p:nvPr>
            <p:ph idx="1"/>
          </p:nvPr>
        </p:nvSpPr>
        <p:spPr>
          <a:xfrm>
            <a:off x="990600" y="1600200"/>
            <a:ext cx="7696200" cy="3763963"/>
          </a:xfrm>
        </p:spPr>
        <p:txBody>
          <a:bodyPr/>
          <a:lstStyle/>
          <a:p>
            <a:r>
              <a:rPr lang="en-US" sz="2800" dirty="0" smtClean="0">
                <a:solidFill>
                  <a:srgbClr val="000000"/>
                </a:solidFill>
              </a:rPr>
              <a:t>Physicians</a:t>
            </a:r>
          </a:p>
          <a:p>
            <a:r>
              <a:rPr lang="en-US" sz="2800" dirty="0" smtClean="0">
                <a:solidFill>
                  <a:srgbClr val="000000"/>
                </a:solidFill>
              </a:rPr>
              <a:t>Hospitals</a:t>
            </a:r>
          </a:p>
          <a:p>
            <a:r>
              <a:rPr lang="en-US" sz="2800" dirty="0" smtClean="0">
                <a:solidFill>
                  <a:srgbClr val="000000"/>
                </a:solidFill>
              </a:rPr>
              <a:t>Stakeholders</a:t>
            </a:r>
          </a:p>
          <a:p>
            <a:r>
              <a:rPr lang="en-US" sz="2800" dirty="0" smtClean="0">
                <a:solidFill>
                  <a:srgbClr val="000000"/>
                </a:solidFill>
              </a:rPr>
              <a:t>SUD providers</a:t>
            </a:r>
          </a:p>
          <a:p>
            <a:r>
              <a:rPr lang="en-US" sz="2800" dirty="0" smtClean="0">
                <a:solidFill>
                  <a:srgbClr val="000000"/>
                </a:solidFill>
              </a:rPr>
              <a:t>Public Health</a:t>
            </a:r>
          </a:p>
          <a:p>
            <a:r>
              <a:rPr lang="en-US" sz="2800" dirty="0" smtClean="0">
                <a:solidFill>
                  <a:srgbClr val="000000"/>
                </a:solidFill>
              </a:rPr>
              <a:t>General public </a:t>
            </a:r>
          </a:p>
          <a:p>
            <a:r>
              <a:rPr lang="en-US" sz="2800" dirty="0" smtClean="0">
                <a:solidFill>
                  <a:srgbClr val="000000"/>
                </a:solidFill>
              </a:rPr>
              <a:t>Elected officials</a:t>
            </a:r>
          </a:p>
          <a:p>
            <a:endParaRPr lang="en-US" dirty="0"/>
          </a:p>
        </p:txBody>
      </p:sp>
    </p:spTree>
    <p:extLst>
      <p:ext uri="{BB962C8B-B14F-4D97-AF65-F5344CB8AC3E}">
        <p14:creationId xmlns:p14="http://schemas.microsoft.com/office/powerpoint/2010/main" xmlns="" val="13991038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029200"/>
            <a:ext cx="6248400" cy="1143000"/>
          </a:xfrm>
        </p:spPr>
        <p:txBody>
          <a:bodyPr/>
          <a:lstStyle/>
          <a:p>
            <a:r>
              <a:rPr lang="en-US" dirty="0" smtClean="0"/>
              <a:t>The data</a:t>
            </a:r>
            <a:endParaRPr lang="en-US" dirty="0"/>
          </a:p>
        </p:txBody>
      </p:sp>
    </p:spTree>
    <p:extLst>
      <p:ext uri="{BB962C8B-B14F-4D97-AF65-F5344CB8AC3E}">
        <p14:creationId xmlns:p14="http://schemas.microsoft.com/office/powerpoint/2010/main" xmlns="" val="73958651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029200"/>
            <a:ext cx="6248400" cy="1143000"/>
          </a:xfrm>
        </p:spPr>
        <p:txBody>
          <a:bodyPr/>
          <a:lstStyle/>
          <a:p>
            <a:r>
              <a:rPr lang="en-US" dirty="0" smtClean="0"/>
              <a:t>Program Build</a:t>
            </a:r>
            <a:endParaRPr lang="en-US" dirty="0"/>
          </a:p>
        </p:txBody>
      </p:sp>
      <p:sp>
        <p:nvSpPr>
          <p:cNvPr id="3" name="Content Placeholder 2"/>
          <p:cNvSpPr>
            <a:spLocks noGrp="1"/>
          </p:cNvSpPr>
          <p:nvPr>
            <p:ph idx="1"/>
          </p:nvPr>
        </p:nvSpPr>
        <p:spPr>
          <a:xfrm>
            <a:off x="838200" y="1828800"/>
            <a:ext cx="7620000" cy="3230563"/>
          </a:xfrm>
        </p:spPr>
        <p:txBody>
          <a:bodyPr>
            <a:normAutofit/>
          </a:bodyPr>
          <a:lstStyle/>
          <a:p>
            <a:r>
              <a:rPr lang="en-US" sz="2800" dirty="0" smtClean="0">
                <a:solidFill>
                  <a:srgbClr val="000000"/>
                </a:solidFill>
              </a:rPr>
              <a:t>OTP expansion</a:t>
            </a:r>
          </a:p>
          <a:p>
            <a:r>
              <a:rPr lang="en-US" sz="2800" dirty="0" smtClean="0">
                <a:solidFill>
                  <a:srgbClr val="000000"/>
                </a:solidFill>
              </a:rPr>
              <a:t>ECHO MAT</a:t>
            </a:r>
          </a:p>
          <a:p>
            <a:r>
              <a:rPr lang="en-US" sz="2800" dirty="0" smtClean="0">
                <a:solidFill>
                  <a:srgbClr val="000000"/>
                </a:solidFill>
              </a:rPr>
              <a:t>ECHO HCV</a:t>
            </a:r>
          </a:p>
          <a:p>
            <a:r>
              <a:rPr lang="en-US" sz="2800" dirty="0" smtClean="0">
                <a:solidFill>
                  <a:srgbClr val="000000"/>
                </a:solidFill>
              </a:rPr>
              <a:t>Open Beds/2-1-1</a:t>
            </a:r>
          </a:p>
          <a:p>
            <a:r>
              <a:rPr lang="en-US" sz="2800" dirty="0" smtClean="0">
                <a:solidFill>
                  <a:srgbClr val="000000"/>
                </a:solidFill>
              </a:rPr>
              <a:t>NAS pilots</a:t>
            </a:r>
          </a:p>
          <a:p>
            <a:r>
              <a:rPr lang="en-US" sz="2800" dirty="0" smtClean="0">
                <a:solidFill>
                  <a:srgbClr val="000000"/>
                </a:solidFill>
              </a:rPr>
              <a:t>Recovery Works</a:t>
            </a:r>
            <a:endParaRPr lang="en-US" sz="2800" dirty="0">
              <a:solidFill>
                <a:srgbClr val="000000"/>
              </a:solidFill>
            </a:endParaRPr>
          </a:p>
        </p:txBody>
      </p:sp>
    </p:spTree>
    <p:extLst>
      <p:ext uri="{BB962C8B-B14F-4D97-AF65-F5344CB8AC3E}">
        <p14:creationId xmlns:p14="http://schemas.microsoft.com/office/powerpoint/2010/main" xmlns="" val="396622143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31470" y="56636"/>
            <a:ext cx="7010400" cy="1143000"/>
          </a:xfrm>
        </p:spPr>
        <p:txBody>
          <a:bodyPr/>
          <a:lstStyle/>
          <a:p>
            <a:r>
              <a:rPr lang="en-US" sz="2800" dirty="0"/>
              <a:t>FSSA – OpenBeds</a:t>
            </a:r>
            <a:r>
              <a:rPr lang="en-US" sz="2800" baseline="30000" dirty="0"/>
              <a:t>® </a:t>
            </a:r>
            <a:r>
              <a:rPr lang="en-US" sz="2800" dirty="0"/>
              <a:t>State Referral Process</a:t>
            </a:r>
          </a:p>
        </p:txBody>
      </p:sp>
      <p:pic>
        <p:nvPicPr>
          <p:cNvPr id="9" name="Picture 8"/>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610952" y="4914308"/>
            <a:ext cx="2063292" cy="967169"/>
          </a:xfrm>
          <a:prstGeom prst="rect">
            <a:avLst/>
          </a:prstGeom>
        </p:spPr>
      </p:pic>
      <p:grpSp>
        <p:nvGrpSpPr>
          <p:cNvPr id="10" name="Group 9"/>
          <p:cNvGrpSpPr/>
          <p:nvPr/>
        </p:nvGrpSpPr>
        <p:grpSpPr>
          <a:xfrm>
            <a:off x="2593939" y="1877810"/>
            <a:ext cx="1989382" cy="1798617"/>
            <a:chOff x="2971800" y="2177608"/>
            <a:chExt cx="2590800" cy="2241992"/>
          </a:xfrm>
        </p:grpSpPr>
        <p:sp>
          <p:nvSpPr>
            <p:cNvPr id="11" name="Oval 10"/>
            <p:cNvSpPr/>
            <p:nvPr/>
          </p:nvSpPr>
          <p:spPr>
            <a:xfrm>
              <a:off x="2971800" y="2177608"/>
              <a:ext cx="2590800" cy="22419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198829" y="2835386"/>
              <a:ext cx="2204296" cy="857862"/>
            </a:xfrm>
            <a:prstGeom prst="rect">
              <a:avLst/>
            </a:prstGeom>
          </p:spPr>
        </p:pic>
      </p:grpSp>
      <p:grpSp>
        <p:nvGrpSpPr>
          <p:cNvPr id="13" name="Group 12"/>
          <p:cNvGrpSpPr/>
          <p:nvPr/>
        </p:nvGrpSpPr>
        <p:grpSpPr>
          <a:xfrm>
            <a:off x="204229" y="1143000"/>
            <a:ext cx="1528128" cy="1048605"/>
            <a:chOff x="-67677" y="1866513"/>
            <a:chExt cx="1913410" cy="1292578"/>
          </a:xfrm>
        </p:grpSpPr>
        <p:pic>
          <p:nvPicPr>
            <p:cNvPr id="14" name="Picture 13"/>
            <p:cNvPicPr>
              <a:picLocks noChangeAspect="1"/>
            </p:cNvPicPr>
            <p:nvPr/>
          </p:nvPicPr>
          <p:blipFill rotWithShape="1">
            <a:blip r:embed="rId5" cstate="print">
              <a:duotone>
                <a:schemeClr val="accent1">
                  <a:shade val="45000"/>
                  <a:satMod val="135000"/>
                </a:schemeClr>
                <a:prstClr val="white"/>
              </a:duotone>
              <a:extLst>
                <a:ext uri="{28A0092B-C50C-407E-A947-70E740481C1C}">
                  <a14:useLocalDpi xmlns:a14="http://schemas.microsoft.com/office/drawing/2010/main" xmlns="" val="0"/>
                </a:ext>
              </a:extLst>
            </a:blip>
            <a:srcRect r="77443" b="73623"/>
            <a:stretch/>
          </p:blipFill>
          <p:spPr>
            <a:xfrm>
              <a:off x="407921" y="2230068"/>
              <a:ext cx="942207" cy="929023"/>
            </a:xfrm>
            <a:prstGeom prst="rect">
              <a:avLst/>
            </a:prstGeom>
          </p:spPr>
        </p:pic>
        <p:sp>
          <p:nvSpPr>
            <p:cNvPr id="15" name="TextBox 14"/>
            <p:cNvSpPr txBox="1"/>
            <p:nvPr/>
          </p:nvSpPr>
          <p:spPr>
            <a:xfrm>
              <a:off x="-67677" y="1866513"/>
              <a:ext cx="1913410" cy="341447"/>
            </a:xfrm>
            <a:prstGeom prst="rect">
              <a:avLst/>
            </a:prstGeom>
            <a:noFill/>
          </p:spPr>
          <p:txBody>
            <a:bodyPr wrap="square" rtlCol="0">
              <a:spAutoFit/>
            </a:bodyPr>
            <a:lstStyle/>
            <a:p>
              <a:pPr algn="ctr"/>
              <a:r>
                <a:rPr lang="en-US" sz="1200" dirty="0" smtClean="0"/>
                <a:t>Acute Care Hospitals</a:t>
              </a:r>
              <a:endParaRPr lang="en-US" sz="1200" dirty="0"/>
            </a:p>
          </p:txBody>
        </p:sp>
      </p:grpSp>
      <p:cxnSp>
        <p:nvCxnSpPr>
          <p:cNvPr id="16" name="Straight Arrow Connector 15"/>
          <p:cNvCxnSpPr/>
          <p:nvPr/>
        </p:nvCxnSpPr>
        <p:spPr>
          <a:xfrm flipV="1">
            <a:off x="1060502" y="5540144"/>
            <a:ext cx="1783737" cy="4069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17" name="Group 16"/>
          <p:cNvGrpSpPr/>
          <p:nvPr/>
        </p:nvGrpSpPr>
        <p:grpSpPr>
          <a:xfrm>
            <a:off x="449595" y="5424328"/>
            <a:ext cx="863182" cy="914298"/>
            <a:chOff x="535306" y="5710065"/>
            <a:chExt cx="863182" cy="914298"/>
          </a:xfrm>
        </p:grpSpPr>
        <p:pic>
          <p:nvPicPr>
            <p:cNvPr id="18" name="Picture 17"/>
            <p:cNvPicPr>
              <a:picLocks noChangeAspect="1"/>
            </p:cNvPicPr>
            <p:nvPr/>
          </p:nvPicPr>
          <p:blipFill rotWithShape="1">
            <a:blip r:embed="rId6" cstate="print">
              <a:duotone>
                <a:schemeClr val="accent1">
                  <a:shade val="45000"/>
                  <a:satMod val="135000"/>
                </a:schemeClr>
                <a:prstClr val="white"/>
              </a:duotone>
              <a:extLst>
                <a:ext uri="{28A0092B-C50C-407E-A947-70E740481C1C}">
                  <a14:useLocalDpi xmlns:a14="http://schemas.microsoft.com/office/drawing/2010/main" xmlns="" val="0"/>
                </a:ext>
              </a:extLst>
            </a:blip>
            <a:srcRect l="40815" t="49655" r="41052" b="11723"/>
            <a:stretch/>
          </p:blipFill>
          <p:spPr>
            <a:xfrm>
              <a:off x="584794" y="5954262"/>
              <a:ext cx="813694" cy="670101"/>
            </a:xfrm>
            <a:prstGeom prst="rect">
              <a:avLst/>
            </a:prstGeom>
          </p:spPr>
        </p:pic>
        <p:sp>
          <p:nvSpPr>
            <p:cNvPr id="19" name="TextBox 18"/>
            <p:cNvSpPr txBox="1"/>
            <p:nvPr/>
          </p:nvSpPr>
          <p:spPr>
            <a:xfrm>
              <a:off x="535306" y="5710065"/>
              <a:ext cx="846023" cy="276999"/>
            </a:xfrm>
            <a:prstGeom prst="rect">
              <a:avLst/>
            </a:prstGeom>
            <a:noFill/>
          </p:spPr>
          <p:txBody>
            <a:bodyPr wrap="square" rtlCol="0">
              <a:spAutoFit/>
            </a:bodyPr>
            <a:lstStyle/>
            <a:p>
              <a:r>
                <a:rPr lang="en-US" sz="1200" dirty="0" smtClean="0"/>
                <a:t>Individuals</a:t>
              </a:r>
              <a:endParaRPr lang="en-US" sz="1400" dirty="0"/>
            </a:p>
          </p:txBody>
        </p:sp>
      </p:grpSp>
      <p:grpSp>
        <p:nvGrpSpPr>
          <p:cNvPr id="20" name="Group 19"/>
          <p:cNvGrpSpPr/>
          <p:nvPr/>
        </p:nvGrpSpPr>
        <p:grpSpPr>
          <a:xfrm>
            <a:off x="128735" y="2244965"/>
            <a:ext cx="1504902" cy="1117899"/>
            <a:chOff x="120969" y="2454266"/>
            <a:chExt cx="1504902" cy="1117899"/>
          </a:xfrm>
        </p:grpSpPr>
        <p:pic>
          <p:nvPicPr>
            <p:cNvPr id="21" name="Picture 20"/>
            <p:cNvPicPr>
              <a:picLocks noChangeAspect="1"/>
            </p:cNvPicPr>
            <p:nvPr/>
          </p:nvPicPr>
          <p:blipFill rotWithShape="1">
            <a:blip r:embed="rId5" cstate="print">
              <a:duotone>
                <a:schemeClr val="accent1">
                  <a:shade val="45000"/>
                  <a:satMod val="135000"/>
                </a:schemeClr>
                <a:prstClr val="white"/>
              </a:duotone>
              <a:extLst>
                <a:ext uri="{28A0092B-C50C-407E-A947-70E740481C1C}">
                  <a14:useLocalDpi xmlns:a14="http://schemas.microsoft.com/office/drawing/2010/main" xmlns="" val="0"/>
                </a:ext>
              </a:extLst>
            </a:blip>
            <a:srcRect l="53223" r="25831" b="73248"/>
            <a:stretch/>
          </p:blipFill>
          <p:spPr>
            <a:xfrm>
              <a:off x="574086" y="2911831"/>
              <a:ext cx="613167" cy="660334"/>
            </a:xfrm>
            <a:prstGeom prst="rect">
              <a:avLst/>
            </a:prstGeom>
          </p:spPr>
        </p:pic>
        <p:sp>
          <p:nvSpPr>
            <p:cNvPr id="22" name="TextBox 21"/>
            <p:cNvSpPr txBox="1"/>
            <p:nvPr/>
          </p:nvSpPr>
          <p:spPr>
            <a:xfrm>
              <a:off x="120969" y="2454266"/>
              <a:ext cx="1504902" cy="461665"/>
            </a:xfrm>
            <a:prstGeom prst="rect">
              <a:avLst/>
            </a:prstGeom>
            <a:noFill/>
          </p:spPr>
          <p:txBody>
            <a:bodyPr wrap="square" rtlCol="0">
              <a:spAutoFit/>
            </a:bodyPr>
            <a:lstStyle/>
            <a:p>
              <a:pPr algn="ctr"/>
              <a:r>
                <a:rPr lang="en-US" sz="1200" dirty="0" smtClean="0"/>
                <a:t>Social Workers</a:t>
              </a:r>
            </a:p>
            <a:p>
              <a:pPr algn="ctr"/>
              <a:r>
                <a:rPr lang="en-US" sz="1200" dirty="0" smtClean="0"/>
                <a:t> Case Managers</a:t>
              </a:r>
              <a:endParaRPr lang="en-US" sz="1200" dirty="0"/>
            </a:p>
          </p:txBody>
        </p:sp>
      </p:grpSp>
      <p:grpSp>
        <p:nvGrpSpPr>
          <p:cNvPr id="23" name="Group 22"/>
          <p:cNvGrpSpPr/>
          <p:nvPr/>
        </p:nvGrpSpPr>
        <p:grpSpPr>
          <a:xfrm>
            <a:off x="8327634" y="5722855"/>
            <a:ext cx="773469" cy="618358"/>
            <a:chOff x="4967110" y="1398557"/>
            <a:chExt cx="1549403" cy="858284"/>
          </a:xfrm>
        </p:grpSpPr>
        <p:sp>
          <p:nvSpPr>
            <p:cNvPr id="24" name="TextBox 23"/>
            <p:cNvSpPr txBox="1"/>
            <p:nvPr/>
          </p:nvSpPr>
          <p:spPr>
            <a:xfrm>
              <a:off x="4967110" y="1398557"/>
              <a:ext cx="1549403" cy="363116"/>
            </a:xfrm>
            <a:prstGeom prst="rect">
              <a:avLst/>
            </a:prstGeom>
            <a:noFill/>
          </p:spPr>
          <p:txBody>
            <a:bodyPr wrap="square" rtlCol="0">
              <a:spAutoFit/>
            </a:bodyPr>
            <a:lstStyle/>
            <a:p>
              <a:r>
                <a:rPr lang="en-US" sz="1100" dirty="0" smtClean="0"/>
                <a:t>Providers</a:t>
              </a:r>
              <a:endParaRPr lang="en-US" sz="1200" dirty="0"/>
            </a:p>
          </p:txBody>
        </p:sp>
        <p:pic>
          <p:nvPicPr>
            <p:cNvPr id="25" name="Picture 24"/>
            <p:cNvPicPr>
              <a:picLocks noChangeAspect="1"/>
            </p:cNvPicPr>
            <p:nvPr/>
          </p:nvPicPr>
          <p:blipFill rotWithShape="1">
            <a:blip r:embed="rId6" cstate="print">
              <a:biLevel thresh="75000"/>
              <a:extLst>
                <a:ext uri="{28A0092B-C50C-407E-A947-70E740481C1C}">
                  <a14:useLocalDpi xmlns:a14="http://schemas.microsoft.com/office/drawing/2010/main" xmlns="" val="0"/>
                </a:ext>
              </a:extLst>
            </a:blip>
            <a:srcRect l="83200" t="8912" b="54968"/>
            <a:stretch/>
          </p:blipFill>
          <p:spPr>
            <a:xfrm>
              <a:off x="5218491" y="1663631"/>
              <a:ext cx="743448" cy="593210"/>
            </a:xfrm>
            <a:prstGeom prst="rect">
              <a:avLst/>
            </a:prstGeom>
          </p:spPr>
        </p:pic>
      </p:grpSp>
      <p:grpSp>
        <p:nvGrpSpPr>
          <p:cNvPr id="26" name="Group 25"/>
          <p:cNvGrpSpPr/>
          <p:nvPr/>
        </p:nvGrpSpPr>
        <p:grpSpPr>
          <a:xfrm>
            <a:off x="394553" y="3444477"/>
            <a:ext cx="1036268" cy="969803"/>
            <a:chOff x="421262" y="3636453"/>
            <a:chExt cx="1036268" cy="969803"/>
          </a:xfrm>
        </p:grpSpPr>
        <p:pic>
          <p:nvPicPr>
            <p:cNvPr id="27" name="Picture 26"/>
            <p:cNvPicPr>
              <a:picLocks noChangeAspect="1"/>
            </p:cNvPicPr>
            <p:nvPr/>
          </p:nvPicPr>
          <p:blipFill rotWithShape="1">
            <a:blip r:embed="rId7" cstate="print">
              <a:duotone>
                <a:schemeClr val="accent1">
                  <a:shade val="45000"/>
                  <a:satMod val="135000"/>
                </a:schemeClr>
                <a:prstClr val="white"/>
              </a:duotone>
              <a:extLst>
                <a:ext uri="{28A0092B-C50C-407E-A947-70E740481C1C}">
                  <a14:useLocalDpi xmlns:a14="http://schemas.microsoft.com/office/drawing/2010/main" xmlns="" val="0"/>
                </a:ext>
              </a:extLst>
            </a:blip>
            <a:srcRect l="69666" t="2503" r="2889" b="68261"/>
            <a:stretch/>
          </p:blipFill>
          <p:spPr>
            <a:xfrm>
              <a:off x="524090" y="3903313"/>
              <a:ext cx="663391" cy="702943"/>
            </a:xfrm>
            <a:prstGeom prst="rect">
              <a:avLst/>
            </a:prstGeom>
          </p:spPr>
        </p:pic>
        <p:sp>
          <p:nvSpPr>
            <p:cNvPr id="28" name="TextBox 27"/>
            <p:cNvSpPr txBox="1"/>
            <p:nvPr/>
          </p:nvSpPr>
          <p:spPr>
            <a:xfrm>
              <a:off x="421262" y="3636453"/>
              <a:ext cx="1036268" cy="276999"/>
            </a:xfrm>
            <a:prstGeom prst="rect">
              <a:avLst/>
            </a:prstGeom>
            <a:noFill/>
          </p:spPr>
          <p:txBody>
            <a:bodyPr wrap="square" rtlCol="0">
              <a:spAutoFit/>
            </a:bodyPr>
            <a:lstStyle/>
            <a:p>
              <a:r>
                <a:rPr lang="en-US" sz="1200" dirty="0" smtClean="0"/>
                <a:t>Drug Courts</a:t>
              </a:r>
              <a:endParaRPr lang="en-US" sz="1400" dirty="0"/>
            </a:p>
          </p:txBody>
        </p:sp>
      </p:grpSp>
      <p:grpSp>
        <p:nvGrpSpPr>
          <p:cNvPr id="29" name="Group 28"/>
          <p:cNvGrpSpPr/>
          <p:nvPr/>
        </p:nvGrpSpPr>
        <p:grpSpPr>
          <a:xfrm>
            <a:off x="5999945" y="1735124"/>
            <a:ext cx="3115196" cy="3810001"/>
            <a:chOff x="5715000" y="2057398"/>
            <a:chExt cx="3115196" cy="3810001"/>
          </a:xfrm>
        </p:grpSpPr>
        <p:pic>
          <p:nvPicPr>
            <p:cNvPr id="30" name="Picture 29"/>
            <p:cNvPicPr>
              <a:picLocks noChangeAspect="1"/>
            </p:cNvPicPr>
            <p:nvPr/>
          </p:nvPicPr>
          <p:blipFill rotWithShape="1">
            <a:blip r:embed="rId8" cstate="print">
              <a:extLst>
                <a:ext uri="{BEBA8EAE-BF5A-486C-A8C5-ECC9F3942E4B}">
                  <a14:imgProps xmlns:a14="http://schemas.microsoft.com/office/drawing/2010/main" xmlns="">
                    <a14:imgLayer r:embed="rId9">
                      <a14:imgEffect>
                        <a14:colorTemperature colorTemp="4700"/>
                      </a14:imgEffect>
                    </a14:imgLayer>
                  </a14:imgProps>
                </a:ext>
                <a:ext uri="{28A0092B-C50C-407E-A947-70E740481C1C}">
                  <a14:useLocalDpi xmlns:a14="http://schemas.microsoft.com/office/drawing/2010/main" xmlns="" val="0"/>
                </a:ext>
              </a:extLst>
            </a:blip>
            <a:srcRect l="4243" t="9838" r="3579" b="2965"/>
            <a:stretch/>
          </p:blipFill>
          <p:spPr>
            <a:xfrm>
              <a:off x="5715000" y="2057398"/>
              <a:ext cx="3115196" cy="3810001"/>
            </a:xfrm>
            <a:prstGeom prst="rect">
              <a:avLst/>
            </a:prstGeom>
          </p:spPr>
        </p:pic>
        <p:pic>
          <p:nvPicPr>
            <p:cNvPr id="31" name="Picture 30"/>
            <p:cNvPicPr>
              <a:picLocks noChangeAspect="1"/>
            </p:cNvPicPr>
            <p:nvPr/>
          </p:nvPicPr>
          <p:blipFill rotWithShape="1">
            <a:blip r:embed="rId6" cstate="print">
              <a:biLevel thresh="75000"/>
              <a:extLst>
                <a:ext uri="{28A0092B-C50C-407E-A947-70E740481C1C}">
                  <a14:useLocalDpi xmlns:a14="http://schemas.microsoft.com/office/drawing/2010/main" xmlns="" val="0"/>
                </a:ext>
              </a:extLst>
            </a:blip>
            <a:srcRect l="83200" t="8912" b="54968"/>
            <a:stretch/>
          </p:blipFill>
          <p:spPr>
            <a:xfrm>
              <a:off x="7455871" y="2616506"/>
              <a:ext cx="504613" cy="419496"/>
            </a:xfrm>
            <a:prstGeom prst="rect">
              <a:avLst/>
            </a:prstGeom>
          </p:spPr>
        </p:pic>
        <p:pic>
          <p:nvPicPr>
            <p:cNvPr id="32" name="Picture 31"/>
            <p:cNvPicPr>
              <a:picLocks noChangeAspect="1"/>
            </p:cNvPicPr>
            <p:nvPr/>
          </p:nvPicPr>
          <p:blipFill rotWithShape="1">
            <a:blip r:embed="rId6" cstate="print">
              <a:biLevel thresh="75000"/>
              <a:extLst>
                <a:ext uri="{28A0092B-C50C-407E-A947-70E740481C1C}">
                  <a14:useLocalDpi xmlns:a14="http://schemas.microsoft.com/office/drawing/2010/main" xmlns="" val="0"/>
                </a:ext>
              </a:extLst>
            </a:blip>
            <a:srcRect l="83200" t="8912" b="54968"/>
            <a:stretch/>
          </p:blipFill>
          <p:spPr>
            <a:xfrm>
              <a:off x="7133835" y="2222696"/>
              <a:ext cx="504613" cy="419496"/>
            </a:xfrm>
            <a:prstGeom prst="rect">
              <a:avLst/>
            </a:prstGeom>
          </p:spPr>
        </p:pic>
        <p:pic>
          <p:nvPicPr>
            <p:cNvPr id="33" name="Picture 32"/>
            <p:cNvPicPr>
              <a:picLocks noChangeAspect="1"/>
            </p:cNvPicPr>
            <p:nvPr/>
          </p:nvPicPr>
          <p:blipFill rotWithShape="1">
            <a:blip r:embed="rId6" cstate="print">
              <a:biLevel thresh="75000"/>
              <a:extLst>
                <a:ext uri="{28A0092B-C50C-407E-A947-70E740481C1C}">
                  <a14:useLocalDpi xmlns:a14="http://schemas.microsoft.com/office/drawing/2010/main" xmlns="" val="0"/>
                </a:ext>
              </a:extLst>
            </a:blip>
            <a:srcRect l="83200" t="8912" b="54968"/>
            <a:stretch/>
          </p:blipFill>
          <p:spPr>
            <a:xfrm>
              <a:off x="6858000" y="2822587"/>
              <a:ext cx="504613" cy="419496"/>
            </a:xfrm>
            <a:prstGeom prst="rect">
              <a:avLst/>
            </a:prstGeom>
          </p:spPr>
        </p:pic>
        <p:pic>
          <p:nvPicPr>
            <p:cNvPr id="34" name="Picture 33"/>
            <p:cNvPicPr>
              <a:picLocks noChangeAspect="1"/>
            </p:cNvPicPr>
            <p:nvPr/>
          </p:nvPicPr>
          <p:blipFill rotWithShape="1">
            <a:blip r:embed="rId6" cstate="print">
              <a:biLevel thresh="75000"/>
              <a:extLst>
                <a:ext uri="{28A0092B-C50C-407E-A947-70E740481C1C}">
                  <a14:useLocalDpi xmlns:a14="http://schemas.microsoft.com/office/drawing/2010/main" xmlns="" val="0"/>
                </a:ext>
              </a:extLst>
            </a:blip>
            <a:srcRect l="83200" t="8912" b="54968"/>
            <a:stretch/>
          </p:blipFill>
          <p:spPr>
            <a:xfrm>
              <a:off x="7790383" y="3013787"/>
              <a:ext cx="504613" cy="419496"/>
            </a:xfrm>
            <a:prstGeom prst="rect">
              <a:avLst/>
            </a:prstGeom>
          </p:spPr>
        </p:pic>
        <p:pic>
          <p:nvPicPr>
            <p:cNvPr id="35" name="Picture 34"/>
            <p:cNvPicPr>
              <a:picLocks noChangeAspect="1"/>
            </p:cNvPicPr>
            <p:nvPr/>
          </p:nvPicPr>
          <p:blipFill rotWithShape="1">
            <a:blip r:embed="rId6" cstate="print">
              <a:biLevel thresh="75000"/>
              <a:extLst>
                <a:ext uri="{28A0092B-C50C-407E-A947-70E740481C1C}">
                  <a14:useLocalDpi xmlns:a14="http://schemas.microsoft.com/office/drawing/2010/main" xmlns="" val="0"/>
                </a:ext>
              </a:extLst>
            </a:blip>
            <a:srcRect l="83200" t="8912" b="54968"/>
            <a:stretch/>
          </p:blipFill>
          <p:spPr>
            <a:xfrm>
              <a:off x="7844145" y="2184624"/>
              <a:ext cx="504613" cy="419496"/>
            </a:xfrm>
            <a:prstGeom prst="rect">
              <a:avLst/>
            </a:prstGeom>
          </p:spPr>
        </p:pic>
        <p:pic>
          <p:nvPicPr>
            <p:cNvPr id="36" name="Picture 35"/>
            <p:cNvPicPr>
              <a:picLocks noChangeAspect="1"/>
            </p:cNvPicPr>
            <p:nvPr/>
          </p:nvPicPr>
          <p:blipFill rotWithShape="1">
            <a:blip r:embed="rId6" cstate="print">
              <a:biLevel thresh="75000"/>
              <a:extLst>
                <a:ext uri="{28A0092B-C50C-407E-A947-70E740481C1C}">
                  <a14:useLocalDpi xmlns:a14="http://schemas.microsoft.com/office/drawing/2010/main" xmlns="" val="0"/>
                </a:ext>
              </a:extLst>
            </a:blip>
            <a:srcRect l="83200" t="8912" b="54968"/>
            <a:stretch/>
          </p:blipFill>
          <p:spPr>
            <a:xfrm>
              <a:off x="7002876" y="3381695"/>
              <a:ext cx="504613" cy="419496"/>
            </a:xfrm>
            <a:prstGeom prst="rect">
              <a:avLst/>
            </a:prstGeom>
          </p:spPr>
        </p:pic>
        <p:pic>
          <p:nvPicPr>
            <p:cNvPr id="37" name="Picture 36"/>
            <p:cNvPicPr>
              <a:picLocks noChangeAspect="1"/>
            </p:cNvPicPr>
            <p:nvPr/>
          </p:nvPicPr>
          <p:blipFill rotWithShape="1">
            <a:blip r:embed="rId6" cstate="print">
              <a:biLevel thresh="75000"/>
              <a:extLst>
                <a:ext uri="{28A0092B-C50C-407E-A947-70E740481C1C}">
                  <a14:useLocalDpi xmlns:a14="http://schemas.microsoft.com/office/drawing/2010/main" xmlns="" val="0"/>
                </a:ext>
              </a:extLst>
            </a:blip>
            <a:srcRect l="83200" t="8912" b="54968"/>
            <a:stretch/>
          </p:blipFill>
          <p:spPr>
            <a:xfrm>
              <a:off x="7166001" y="3964149"/>
              <a:ext cx="504613" cy="419496"/>
            </a:xfrm>
            <a:prstGeom prst="rect">
              <a:avLst/>
            </a:prstGeom>
          </p:spPr>
        </p:pic>
        <p:pic>
          <p:nvPicPr>
            <p:cNvPr id="38" name="Picture 37"/>
            <p:cNvPicPr>
              <a:picLocks noChangeAspect="1"/>
            </p:cNvPicPr>
            <p:nvPr/>
          </p:nvPicPr>
          <p:blipFill rotWithShape="1">
            <a:blip r:embed="rId6" cstate="print">
              <a:biLevel thresh="75000"/>
              <a:extLst>
                <a:ext uri="{28A0092B-C50C-407E-A947-70E740481C1C}">
                  <a14:useLocalDpi xmlns:a14="http://schemas.microsoft.com/office/drawing/2010/main" xmlns="" val="0"/>
                </a:ext>
              </a:extLst>
            </a:blip>
            <a:srcRect l="83200" t="8912" b="54968"/>
            <a:stretch/>
          </p:blipFill>
          <p:spPr>
            <a:xfrm>
              <a:off x="7806284" y="3880046"/>
              <a:ext cx="504613" cy="419496"/>
            </a:xfrm>
            <a:prstGeom prst="rect">
              <a:avLst/>
            </a:prstGeom>
          </p:spPr>
        </p:pic>
        <p:pic>
          <p:nvPicPr>
            <p:cNvPr id="39" name="Picture 38"/>
            <p:cNvPicPr>
              <a:picLocks noChangeAspect="1"/>
            </p:cNvPicPr>
            <p:nvPr/>
          </p:nvPicPr>
          <p:blipFill rotWithShape="1">
            <a:blip r:embed="rId6" cstate="print">
              <a:biLevel thresh="75000"/>
              <a:extLst>
                <a:ext uri="{28A0092B-C50C-407E-A947-70E740481C1C}">
                  <a14:useLocalDpi xmlns:a14="http://schemas.microsoft.com/office/drawing/2010/main" xmlns="" val="0"/>
                </a:ext>
              </a:extLst>
            </a:blip>
            <a:srcRect l="83200" t="8912" b="54968"/>
            <a:stretch/>
          </p:blipFill>
          <p:spPr>
            <a:xfrm>
              <a:off x="6504473" y="4159135"/>
              <a:ext cx="504613" cy="419496"/>
            </a:xfrm>
            <a:prstGeom prst="rect">
              <a:avLst/>
            </a:prstGeom>
          </p:spPr>
        </p:pic>
        <p:pic>
          <p:nvPicPr>
            <p:cNvPr id="40" name="Picture 39"/>
            <p:cNvPicPr>
              <a:picLocks noChangeAspect="1"/>
            </p:cNvPicPr>
            <p:nvPr/>
          </p:nvPicPr>
          <p:blipFill rotWithShape="1">
            <a:blip r:embed="rId6" cstate="print">
              <a:biLevel thresh="75000"/>
              <a:extLst>
                <a:ext uri="{28A0092B-C50C-407E-A947-70E740481C1C}">
                  <a14:useLocalDpi xmlns:a14="http://schemas.microsoft.com/office/drawing/2010/main" xmlns="" val="0"/>
                </a:ext>
              </a:extLst>
            </a:blip>
            <a:srcRect l="83200" t="8912" b="54968"/>
            <a:stretch/>
          </p:blipFill>
          <p:spPr>
            <a:xfrm>
              <a:off x="7261392" y="4536884"/>
              <a:ext cx="504613" cy="419496"/>
            </a:xfrm>
            <a:prstGeom prst="rect">
              <a:avLst/>
            </a:prstGeom>
          </p:spPr>
        </p:pic>
        <p:pic>
          <p:nvPicPr>
            <p:cNvPr id="41" name="Picture 40"/>
            <p:cNvPicPr>
              <a:picLocks noChangeAspect="1"/>
            </p:cNvPicPr>
            <p:nvPr/>
          </p:nvPicPr>
          <p:blipFill rotWithShape="1">
            <a:blip r:embed="rId6" cstate="print">
              <a:biLevel thresh="75000"/>
              <a:extLst>
                <a:ext uri="{28A0092B-C50C-407E-A947-70E740481C1C}">
                  <a14:useLocalDpi xmlns:a14="http://schemas.microsoft.com/office/drawing/2010/main" xmlns="" val="0"/>
                </a:ext>
              </a:extLst>
            </a:blip>
            <a:srcRect l="83200" t="8912" b="54968"/>
            <a:stretch/>
          </p:blipFill>
          <p:spPr>
            <a:xfrm>
              <a:off x="6661388" y="4674685"/>
              <a:ext cx="504613" cy="419496"/>
            </a:xfrm>
            <a:prstGeom prst="rect">
              <a:avLst/>
            </a:prstGeom>
          </p:spPr>
        </p:pic>
        <p:pic>
          <p:nvPicPr>
            <p:cNvPr id="42" name="Picture 41"/>
            <p:cNvPicPr>
              <a:picLocks noChangeAspect="1"/>
            </p:cNvPicPr>
            <p:nvPr/>
          </p:nvPicPr>
          <p:blipFill rotWithShape="1">
            <a:blip r:embed="rId6" cstate="print">
              <a:biLevel thresh="75000"/>
              <a:extLst>
                <a:ext uri="{28A0092B-C50C-407E-A947-70E740481C1C}">
                  <a14:useLocalDpi xmlns:a14="http://schemas.microsoft.com/office/drawing/2010/main" xmlns="" val="0"/>
                </a:ext>
              </a:extLst>
            </a:blip>
            <a:srcRect l="83200" t="8912" b="54968"/>
            <a:stretch/>
          </p:blipFill>
          <p:spPr>
            <a:xfrm>
              <a:off x="6500968" y="3290110"/>
              <a:ext cx="504613" cy="419496"/>
            </a:xfrm>
            <a:prstGeom prst="rect">
              <a:avLst/>
            </a:prstGeom>
          </p:spPr>
        </p:pic>
        <p:pic>
          <p:nvPicPr>
            <p:cNvPr id="43" name="Picture 42"/>
            <p:cNvPicPr>
              <a:picLocks noChangeAspect="1"/>
            </p:cNvPicPr>
            <p:nvPr/>
          </p:nvPicPr>
          <p:blipFill rotWithShape="1">
            <a:blip r:embed="rId6" cstate="print">
              <a:biLevel thresh="75000"/>
              <a:extLst>
                <a:ext uri="{28A0092B-C50C-407E-A947-70E740481C1C}">
                  <a14:useLocalDpi xmlns:a14="http://schemas.microsoft.com/office/drawing/2010/main" xmlns="" val="0"/>
                </a:ext>
              </a:extLst>
            </a:blip>
            <a:srcRect l="83200" t="8912" b="54968"/>
            <a:stretch/>
          </p:blipFill>
          <p:spPr>
            <a:xfrm>
              <a:off x="7538076" y="3489903"/>
              <a:ext cx="504613" cy="419496"/>
            </a:xfrm>
            <a:prstGeom prst="rect">
              <a:avLst/>
            </a:prstGeom>
          </p:spPr>
        </p:pic>
        <p:pic>
          <p:nvPicPr>
            <p:cNvPr id="44" name="Picture 43"/>
            <p:cNvPicPr>
              <a:picLocks noChangeAspect="1"/>
            </p:cNvPicPr>
            <p:nvPr/>
          </p:nvPicPr>
          <p:blipFill rotWithShape="1">
            <a:blip r:embed="rId6" cstate="print">
              <a:biLevel thresh="75000"/>
              <a:extLst>
                <a:ext uri="{28A0092B-C50C-407E-A947-70E740481C1C}">
                  <a14:useLocalDpi xmlns:a14="http://schemas.microsoft.com/office/drawing/2010/main" xmlns="" val="0"/>
                </a:ext>
              </a:extLst>
            </a:blip>
            <a:srcRect l="83200" t="8912" b="54968"/>
            <a:stretch/>
          </p:blipFill>
          <p:spPr>
            <a:xfrm>
              <a:off x="7861396" y="4349707"/>
              <a:ext cx="504613" cy="419496"/>
            </a:xfrm>
            <a:prstGeom prst="rect">
              <a:avLst/>
            </a:prstGeom>
          </p:spPr>
        </p:pic>
        <p:pic>
          <p:nvPicPr>
            <p:cNvPr id="45" name="Picture 44"/>
            <p:cNvPicPr>
              <a:picLocks noChangeAspect="1"/>
            </p:cNvPicPr>
            <p:nvPr/>
          </p:nvPicPr>
          <p:blipFill rotWithShape="1">
            <a:blip r:embed="rId6" cstate="print">
              <a:biLevel thresh="75000"/>
              <a:extLst>
                <a:ext uri="{28A0092B-C50C-407E-A947-70E740481C1C}">
                  <a14:useLocalDpi xmlns:a14="http://schemas.microsoft.com/office/drawing/2010/main" xmlns="" val="0"/>
                </a:ext>
              </a:extLst>
            </a:blip>
            <a:srcRect l="83200" t="8912" b="54968"/>
            <a:stretch/>
          </p:blipFill>
          <p:spPr>
            <a:xfrm>
              <a:off x="6264676" y="5277272"/>
              <a:ext cx="504613" cy="419496"/>
            </a:xfrm>
            <a:prstGeom prst="rect">
              <a:avLst/>
            </a:prstGeom>
          </p:spPr>
        </p:pic>
        <p:pic>
          <p:nvPicPr>
            <p:cNvPr id="46" name="Picture 45"/>
            <p:cNvPicPr>
              <a:picLocks noChangeAspect="1"/>
            </p:cNvPicPr>
            <p:nvPr/>
          </p:nvPicPr>
          <p:blipFill rotWithShape="1">
            <a:blip r:embed="rId6" cstate="print">
              <a:biLevel thresh="75000"/>
              <a:extLst>
                <a:ext uri="{28A0092B-C50C-407E-A947-70E740481C1C}">
                  <a14:useLocalDpi xmlns:a14="http://schemas.microsoft.com/office/drawing/2010/main" xmlns="" val="0"/>
                </a:ext>
              </a:extLst>
            </a:blip>
            <a:srcRect l="83200" t="8912" b="54968"/>
            <a:stretch/>
          </p:blipFill>
          <p:spPr>
            <a:xfrm>
              <a:off x="7166001" y="5106550"/>
              <a:ext cx="504613" cy="419496"/>
            </a:xfrm>
            <a:prstGeom prst="rect">
              <a:avLst/>
            </a:prstGeom>
          </p:spPr>
        </p:pic>
        <p:pic>
          <p:nvPicPr>
            <p:cNvPr id="47" name="Picture 46"/>
            <p:cNvPicPr>
              <a:picLocks noChangeAspect="1"/>
            </p:cNvPicPr>
            <p:nvPr/>
          </p:nvPicPr>
          <p:blipFill rotWithShape="1">
            <a:blip r:embed="rId6" cstate="print">
              <a:biLevel thresh="75000"/>
              <a:extLst>
                <a:ext uri="{28A0092B-C50C-407E-A947-70E740481C1C}">
                  <a14:useLocalDpi xmlns:a14="http://schemas.microsoft.com/office/drawing/2010/main" xmlns="" val="0"/>
                </a:ext>
              </a:extLst>
            </a:blip>
            <a:srcRect l="83200" t="8912" b="54968"/>
            <a:stretch/>
          </p:blipFill>
          <p:spPr>
            <a:xfrm>
              <a:off x="6498263" y="2311546"/>
              <a:ext cx="504613" cy="419496"/>
            </a:xfrm>
            <a:prstGeom prst="rect">
              <a:avLst/>
            </a:prstGeom>
          </p:spPr>
        </p:pic>
      </p:grpSp>
      <p:grpSp>
        <p:nvGrpSpPr>
          <p:cNvPr id="48" name="Group 47"/>
          <p:cNvGrpSpPr/>
          <p:nvPr/>
        </p:nvGrpSpPr>
        <p:grpSpPr>
          <a:xfrm>
            <a:off x="394553" y="4466492"/>
            <a:ext cx="1036268" cy="887252"/>
            <a:chOff x="394553" y="4741200"/>
            <a:chExt cx="1036268" cy="887252"/>
          </a:xfrm>
        </p:grpSpPr>
        <p:pic>
          <p:nvPicPr>
            <p:cNvPr id="49" name="Picture 48"/>
            <p:cNvPicPr>
              <a:picLocks noChangeAspect="1"/>
            </p:cNvPicPr>
            <p:nvPr/>
          </p:nvPicPr>
          <p:blipFill rotWithShape="1">
            <a:blip r:embed="rId5" cstate="print">
              <a:duotone>
                <a:schemeClr val="accent1">
                  <a:shade val="45000"/>
                  <a:satMod val="135000"/>
                </a:schemeClr>
                <a:prstClr val="white"/>
              </a:duotone>
              <a:extLst>
                <a:ext uri="{28A0092B-C50C-407E-A947-70E740481C1C}">
                  <a14:useLocalDpi xmlns:a14="http://schemas.microsoft.com/office/drawing/2010/main" xmlns="" val="0"/>
                </a:ext>
              </a:extLst>
            </a:blip>
            <a:srcRect l="79444" t="-1240" r="-176" b="77686"/>
            <a:stretch/>
          </p:blipFill>
          <p:spPr>
            <a:xfrm>
              <a:off x="561758" y="4966473"/>
              <a:ext cx="691013" cy="661979"/>
            </a:xfrm>
            <a:prstGeom prst="rect">
              <a:avLst/>
            </a:prstGeom>
          </p:spPr>
        </p:pic>
        <p:sp>
          <p:nvSpPr>
            <p:cNvPr id="50" name="TextBox 49"/>
            <p:cNvSpPr txBox="1"/>
            <p:nvPr/>
          </p:nvSpPr>
          <p:spPr>
            <a:xfrm>
              <a:off x="394553" y="4741200"/>
              <a:ext cx="1036268" cy="276999"/>
            </a:xfrm>
            <a:prstGeom prst="rect">
              <a:avLst/>
            </a:prstGeom>
            <a:noFill/>
          </p:spPr>
          <p:txBody>
            <a:bodyPr wrap="square" rtlCol="0">
              <a:spAutoFit/>
            </a:bodyPr>
            <a:lstStyle/>
            <a:p>
              <a:pPr algn="ctr"/>
              <a:r>
                <a:rPr lang="en-US" sz="1200" dirty="0" smtClean="0"/>
                <a:t>EMS</a:t>
              </a:r>
              <a:endParaRPr lang="en-US" sz="1400" dirty="0"/>
            </a:p>
          </p:txBody>
        </p:sp>
      </p:grpSp>
      <p:cxnSp>
        <p:nvCxnSpPr>
          <p:cNvPr id="51" name="Elbow Connector 50"/>
          <p:cNvCxnSpPr/>
          <p:nvPr/>
        </p:nvCxnSpPr>
        <p:spPr>
          <a:xfrm>
            <a:off x="1252771" y="1735124"/>
            <a:ext cx="1426489" cy="1232712"/>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2" name="Elbow Connector 51"/>
          <p:cNvCxnSpPr/>
          <p:nvPr/>
        </p:nvCxnSpPr>
        <p:spPr>
          <a:xfrm>
            <a:off x="1335901" y="2434319"/>
            <a:ext cx="1265624" cy="538842"/>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3" name="Elbow Connector 52"/>
          <p:cNvCxnSpPr>
            <a:stCxn id="27" idx="3"/>
          </p:cNvCxnSpPr>
          <p:nvPr/>
        </p:nvCxnSpPr>
        <p:spPr>
          <a:xfrm flipV="1">
            <a:off x="1160772" y="2964004"/>
            <a:ext cx="1469948" cy="1098805"/>
          </a:xfrm>
          <a:prstGeom prst="bentConnector3">
            <a:avLst>
              <a:gd name="adj1" fmla="val 54489"/>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V="1">
            <a:off x="1243344" y="5032181"/>
            <a:ext cx="710971"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1963742" y="4026602"/>
            <a:ext cx="0" cy="1022015"/>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flipV="1">
            <a:off x="4460866" y="1877341"/>
            <a:ext cx="2322342" cy="5281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4560261" y="2758929"/>
            <a:ext cx="2222947" cy="677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a:off x="4553402" y="2988545"/>
            <a:ext cx="2246921" cy="4804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a:off x="4423731" y="3224752"/>
            <a:ext cx="2277518" cy="8307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a:off x="4241022" y="3394653"/>
            <a:ext cx="2183535" cy="15525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flipV="1">
            <a:off x="4536520" y="2536094"/>
            <a:ext cx="2195914" cy="766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a:off x="4557897" y="2886455"/>
            <a:ext cx="2198975" cy="2490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a:off x="4510685" y="3107869"/>
            <a:ext cx="2221151" cy="6034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a:off x="4138499" y="3556391"/>
            <a:ext cx="2144984" cy="17486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a:off x="4355244" y="3319697"/>
            <a:ext cx="2204983" cy="12424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4657231" y="1452330"/>
            <a:ext cx="2416165" cy="369332"/>
          </a:xfrm>
          <a:prstGeom prst="rect">
            <a:avLst/>
          </a:prstGeom>
          <a:noFill/>
        </p:spPr>
        <p:txBody>
          <a:bodyPr wrap="square" rtlCol="0">
            <a:spAutoFit/>
          </a:bodyPr>
          <a:lstStyle/>
          <a:p>
            <a:r>
              <a:rPr lang="en-US" dirty="0" smtClean="0"/>
              <a:t>Referrals</a:t>
            </a:r>
            <a:endParaRPr lang="en-US" dirty="0"/>
          </a:p>
        </p:txBody>
      </p:sp>
      <p:sp>
        <p:nvSpPr>
          <p:cNvPr id="67" name="TextBox 66"/>
          <p:cNvSpPr txBox="1"/>
          <p:nvPr/>
        </p:nvSpPr>
        <p:spPr>
          <a:xfrm>
            <a:off x="1521728" y="5912568"/>
            <a:ext cx="7302530" cy="369332"/>
          </a:xfrm>
          <a:prstGeom prst="rect">
            <a:avLst/>
          </a:prstGeom>
          <a:noFill/>
        </p:spPr>
        <p:txBody>
          <a:bodyPr wrap="square" rtlCol="0">
            <a:spAutoFit/>
          </a:bodyPr>
          <a:lstStyle/>
          <a:p>
            <a:r>
              <a:rPr lang="en-US" dirty="0" smtClean="0"/>
              <a:t>Referral Channel and Wraparound Services for Sustainability Reporting</a:t>
            </a:r>
            <a:endParaRPr lang="en-US" dirty="0"/>
          </a:p>
        </p:txBody>
      </p:sp>
      <p:cxnSp>
        <p:nvCxnSpPr>
          <p:cNvPr id="68" name="Straight Arrow Connector 67"/>
          <p:cNvCxnSpPr/>
          <p:nvPr/>
        </p:nvCxnSpPr>
        <p:spPr>
          <a:xfrm>
            <a:off x="3576221" y="3676427"/>
            <a:ext cx="0" cy="1527345"/>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flipV="1">
            <a:off x="4557897" y="2212350"/>
            <a:ext cx="2198975" cy="3030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4642254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934200" cy="1143000"/>
          </a:xfrm>
        </p:spPr>
        <p:txBody>
          <a:bodyPr/>
          <a:lstStyle/>
          <a:p>
            <a:r>
              <a:rPr lang="en-US" sz="2800" dirty="0"/>
              <a:t>FSSA – 211 Wrap Around Services Process</a:t>
            </a:r>
          </a:p>
        </p:txBody>
      </p:sp>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153753" y="1950588"/>
            <a:ext cx="3043570" cy="1426675"/>
          </a:xfrm>
          <a:prstGeom prst="rect">
            <a:avLst/>
          </a:prstGeom>
        </p:spPr>
      </p:pic>
      <p:grpSp>
        <p:nvGrpSpPr>
          <p:cNvPr id="5" name="Group 4"/>
          <p:cNvGrpSpPr/>
          <p:nvPr/>
        </p:nvGrpSpPr>
        <p:grpSpPr>
          <a:xfrm>
            <a:off x="2982993" y="2129279"/>
            <a:ext cx="1205089" cy="1168373"/>
            <a:chOff x="2971800" y="2177608"/>
            <a:chExt cx="2590800" cy="2241992"/>
          </a:xfrm>
        </p:grpSpPr>
        <p:sp>
          <p:nvSpPr>
            <p:cNvPr id="6" name="Oval 5"/>
            <p:cNvSpPr/>
            <p:nvPr/>
          </p:nvSpPr>
          <p:spPr>
            <a:xfrm>
              <a:off x="2971800" y="2177608"/>
              <a:ext cx="2590800" cy="22419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198829" y="2835386"/>
              <a:ext cx="2204296" cy="857862"/>
            </a:xfrm>
            <a:prstGeom prst="rect">
              <a:avLst/>
            </a:prstGeom>
          </p:spPr>
        </p:pic>
      </p:grpSp>
      <p:grpSp>
        <p:nvGrpSpPr>
          <p:cNvPr id="8" name="Group 7"/>
          <p:cNvGrpSpPr/>
          <p:nvPr/>
        </p:nvGrpSpPr>
        <p:grpSpPr>
          <a:xfrm>
            <a:off x="101936" y="1441940"/>
            <a:ext cx="2719688" cy="4402929"/>
            <a:chOff x="5950656" y="2057398"/>
            <a:chExt cx="2743201" cy="3810001"/>
          </a:xfrm>
        </p:grpSpPr>
        <p:pic>
          <p:nvPicPr>
            <p:cNvPr id="9" name="Picture 8"/>
            <p:cNvPicPr>
              <a:picLocks noChangeAspect="1"/>
            </p:cNvPicPr>
            <p:nvPr/>
          </p:nvPicPr>
          <p:blipFill rotWithShape="1">
            <a:blip r:embed="rId5" cstate="print">
              <a:extLst>
                <a:ext uri="{BEBA8EAE-BF5A-486C-A8C5-ECC9F3942E4B}">
                  <a14:imgProps xmlns:a14="http://schemas.microsoft.com/office/drawing/2010/main" xmlns="">
                    <a14:imgLayer r:embed="rId6">
                      <a14:imgEffect>
                        <a14:colorTemperature colorTemp="4700"/>
                      </a14:imgEffect>
                    </a14:imgLayer>
                  </a14:imgProps>
                </a:ext>
                <a:ext uri="{28A0092B-C50C-407E-A947-70E740481C1C}">
                  <a14:useLocalDpi xmlns:a14="http://schemas.microsoft.com/office/drawing/2010/main" xmlns="" val="0"/>
                </a:ext>
              </a:extLst>
            </a:blip>
            <a:srcRect l="11217" t="9838" r="7613" b="2965"/>
            <a:stretch/>
          </p:blipFill>
          <p:spPr>
            <a:xfrm>
              <a:off x="5950656" y="2057398"/>
              <a:ext cx="2743201" cy="3810001"/>
            </a:xfrm>
            <a:prstGeom prst="rect">
              <a:avLst/>
            </a:prstGeom>
          </p:spPr>
        </p:pic>
        <p:pic>
          <p:nvPicPr>
            <p:cNvPr id="10" name="Picture 9"/>
            <p:cNvPicPr>
              <a:picLocks noChangeAspect="1"/>
            </p:cNvPicPr>
            <p:nvPr/>
          </p:nvPicPr>
          <p:blipFill rotWithShape="1">
            <a:blip r:embed="rId7" cstate="print">
              <a:biLevel thresh="75000"/>
              <a:extLst>
                <a:ext uri="{28A0092B-C50C-407E-A947-70E740481C1C}">
                  <a14:useLocalDpi xmlns:a14="http://schemas.microsoft.com/office/drawing/2010/main" xmlns="" val="0"/>
                </a:ext>
              </a:extLst>
            </a:blip>
            <a:srcRect l="83200" t="8912" b="54968"/>
            <a:stretch/>
          </p:blipFill>
          <p:spPr>
            <a:xfrm>
              <a:off x="7455871" y="2616506"/>
              <a:ext cx="504613" cy="419496"/>
            </a:xfrm>
            <a:prstGeom prst="rect">
              <a:avLst/>
            </a:prstGeom>
          </p:spPr>
        </p:pic>
        <p:pic>
          <p:nvPicPr>
            <p:cNvPr id="11" name="Picture 10"/>
            <p:cNvPicPr>
              <a:picLocks noChangeAspect="1"/>
            </p:cNvPicPr>
            <p:nvPr/>
          </p:nvPicPr>
          <p:blipFill rotWithShape="1">
            <a:blip r:embed="rId7" cstate="print">
              <a:biLevel thresh="75000"/>
              <a:extLst>
                <a:ext uri="{28A0092B-C50C-407E-A947-70E740481C1C}">
                  <a14:useLocalDpi xmlns:a14="http://schemas.microsoft.com/office/drawing/2010/main" xmlns="" val="0"/>
                </a:ext>
              </a:extLst>
            </a:blip>
            <a:srcRect l="83200" t="8912" b="54968"/>
            <a:stretch/>
          </p:blipFill>
          <p:spPr>
            <a:xfrm>
              <a:off x="7133835" y="2222696"/>
              <a:ext cx="504613" cy="419496"/>
            </a:xfrm>
            <a:prstGeom prst="rect">
              <a:avLst/>
            </a:prstGeom>
          </p:spPr>
        </p:pic>
        <p:pic>
          <p:nvPicPr>
            <p:cNvPr id="12" name="Picture 11"/>
            <p:cNvPicPr>
              <a:picLocks noChangeAspect="1"/>
            </p:cNvPicPr>
            <p:nvPr/>
          </p:nvPicPr>
          <p:blipFill rotWithShape="1">
            <a:blip r:embed="rId7" cstate="print">
              <a:biLevel thresh="75000"/>
              <a:extLst>
                <a:ext uri="{28A0092B-C50C-407E-A947-70E740481C1C}">
                  <a14:useLocalDpi xmlns:a14="http://schemas.microsoft.com/office/drawing/2010/main" xmlns="" val="0"/>
                </a:ext>
              </a:extLst>
            </a:blip>
            <a:srcRect l="83200" t="8912" b="54968"/>
            <a:stretch/>
          </p:blipFill>
          <p:spPr>
            <a:xfrm>
              <a:off x="6858000" y="2822587"/>
              <a:ext cx="504613" cy="419496"/>
            </a:xfrm>
            <a:prstGeom prst="rect">
              <a:avLst/>
            </a:prstGeom>
          </p:spPr>
        </p:pic>
        <p:pic>
          <p:nvPicPr>
            <p:cNvPr id="13" name="Picture 12"/>
            <p:cNvPicPr>
              <a:picLocks noChangeAspect="1"/>
            </p:cNvPicPr>
            <p:nvPr/>
          </p:nvPicPr>
          <p:blipFill rotWithShape="1">
            <a:blip r:embed="rId7" cstate="print">
              <a:biLevel thresh="75000"/>
              <a:extLst>
                <a:ext uri="{28A0092B-C50C-407E-A947-70E740481C1C}">
                  <a14:useLocalDpi xmlns:a14="http://schemas.microsoft.com/office/drawing/2010/main" xmlns="" val="0"/>
                </a:ext>
              </a:extLst>
            </a:blip>
            <a:srcRect l="83200" t="8912" b="54968"/>
            <a:stretch/>
          </p:blipFill>
          <p:spPr>
            <a:xfrm>
              <a:off x="7790383" y="3013787"/>
              <a:ext cx="504613" cy="419496"/>
            </a:xfrm>
            <a:prstGeom prst="rect">
              <a:avLst/>
            </a:prstGeom>
          </p:spPr>
        </p:pic>
        <p:pic>
          <p:nvPicPr>
            <p:cNvPr id="14" name="Picture 13"/>
            <p:cNvPicPr>
              <a:picLocks noChangeAspect="1"/>
            </p:cNvPicPr>
            <p:nvPr/>
          </p:nvPicPr>
          <p:blipFill rotWithShape="1">
            <a:blip r:embed="rId7" cstate="print">
              <a:biLevel thresh="75000"/>
              <a:extLst>
                <a:ext uri="{28A0092B-C50C-407E-A947-70E740481C1C}">
                  <a14:useLocalDpi xmlns:a14="http://schemas.microsoft.com/office/drawing/2010/main" xmlns="" val="0"/>
                </a:ext>
              </a:extLst>
            </a:blip>
            <a:srcRect l="83200" t="8912" b="54968"/>
            <a:stretch/>
          </p:blipFill>
          <p:spPr>
            <a:xfrm>
              <a:off x="7844145" y="2184624"/>
              <a:ext cx="504613" cy="419496"/>
            </a:xfrm>
            <a:prstGeom prst="rect">
              <a:avLst/>
            </a:prstGeom>
          </p:spPr>
        </p:pic>
        <p:pic>
          <p:nvPicPr>
            <p:cNvPr id="15" name="Picture 14"/>
            <p:cNvPicPr>
              <a:picLocks noChangeAspect="1"/>
            </p:cNvPicPr>
            <p:nvPr/>
          </p:nvPicPr>
          <p:blipFill rotWithShape="1">
            <a:blip r:embed="rId7" cstate="print">
              <a:biLevel thresh="75000"/>
              <a:extLst>
                <a:ext uri="{28A0092B-C50C-407E-A947-70E740481C1C}">
                  <a14:useLocalDpi xmlns:a14="http://schemas.microsoft.com/office/drawing/2010/main" xmlns="" val="0"/>
                </a:ext>
              </a:extLst>
            </a:blip>
            <a:srcRect l="83200" t="8912" b="54968"/>
            <a:stretch/>
          </p:blipFill>
          <p:spPr>
            <a:xfrm>
              <a:off x="7002876" y="3381695"/>
              <a:ext cx="504613" cy="419496"/>
            </a:xfrm>
            <a:prstGeom prst="rect">
              <a:avLst/>
            </a:prstGeom>
          </p:spPr>
        </p:pic>
        <p:pic>
          <p:nvPicPr>
            <p:cNvPr id="16" name="Picture 15"/>
            <p:cNvPicPr>
              <a:picLocks noChangeAspect="1"/>
            </p:cNvPicPr>
            <p:nvPr/>
          </p:nvPicPr>
          <p:blipFill rotWithShape="1">
            <a:blip r:embed="rId7" cstate="print">
              <a:biLevel thresh="75000"/>
              <a:extLst>
                <a:ext uri="{28A0092B-C50C-407E-A947-70E740481C1C}">
                  <a14:useLocalDpi xmlns:a14="http://schemas.microsoft.com/office/drawing/2010/main" xmlns="" val="0"/>
                </a:ext>
              </a:extLst>
            </a:blip>
            <a:srcRect l="83200" t="8912" b="54968"/>
            <a:stretch/>
          </p:blipFill>
          <p:spPr>
            <a:xfrm>
              <a:off x="7166001" y="3964149"/>
              <a:ext cx="504613" cy="419496"/>
            </a:xfrm>
            <a:prstGeom prst="rect">
              <a:avLst/>
            </a:prstGeom>
          </p:spPr>
        </p:pic>
        <p:pic>
          <p:nvPicPr>
            <p:cNvPr id="17" name="Picture 16"/>
            <p:cNvPicPr>
              <a:picLocks noChangeAspect="1"/>
            </p:cNvPicPr>
            <p:nvPr/>
          </p:nvPicPr>
          <p:blipFill rotWithShape="1">
            <a:blip r:embed="rId7" cstate="print">
              <a:biLevel thresh="75000"/>
              <a:extLst>
                <a:ext uri="{28A0092B-C50C-407E-A947-70E740481C1C}">
                  <a14:useLocalDpi xmlns:a14="http://schemas.microsoft.com/office/drawing/2010/main" xmlns="" val="0"/>
                </a:ext>
              </a:extLst>
            </a:blip>
            <a:srcRect l="83200" t="8912" b="54968"/>
            <a:stretch/>
          </p:blipFill>
          <p:spPr>
            <a:xfrm>
              <a:off x="7806284" y="3880046"/>
              <a:ext cx="504613" cy="419496"/>
            </a:xfrm>
            <a:prstGeom prst="rect">
              <a:avLst/>
            </a:prstGeom>
          </p:spPr>
        </p:pic>
        <p:pic>
          <p:nvPicPr>
            <p:cNvPr id="18" name="Picture 17"/>
            <p:cNvPicPr>
              <a:picLocks noChangeAspect="1"/>
            </p:cNvPicPr>
            <p:nvPr/>
          </p:nvPicPr>
          <p:blipFill rotWithShape="1">
            <a:blip r:embed="rId7" cstate="print">
              <a:biLevel thresh="75000"/>
              <a:extLst>
                <a:ext uri="{28A0092B-C50C-407E-A947-70E740481C1C}">
                  <a14:useLocalDpi xmlns:a14="http://schemas.microsoft.com/office/drawing/2010/main" xmlns="" val="0"/>
                </a:ext>
              </a:extLst>
            </a:blip>
            <a:srcRect l="83200" t="8912" b="54968"/>
            <a:stretch/>
          </p:blipFill>
          <p:spPr>
            <a:xfrm>
              <a:off x="6504473" y="4159135"/>
              <a:ext cx="504613" cy="419496"/>
            </a:xfrm>
            <a:prstGeom prst="rect">
              <a:avLst/>
            </a:prstGeom>
          </p:spPr>
        </p:pic>
        <p:pic>
          <p:nvPicPr>
            <p:cNvPr id="19" name="Picture 18"/>
            <p:cNvPicPr>
              <a:picLocks noChangeAspect="1"/>
            </p:cNvPicPr>
            <p:nvPr/>
          </p:nvPicPr>
          <p:blipFill rotWithShape="1">
            <a:blip r:embed="rId7" cstate="print">
              <a:biLevel thresh="75000"/>
              <a:extLst>
                <a:ext uri="{28A0092B-C50C-407E-A947-70E740481C1C}">
                  <a14:useLocalDpi xmlns:a14="http://schemas.microsoft.com/office/drawing/2010/main" xmlns="" val="0"/>
                </a:ext>
              </a:extLst>
            </a:blip>
            <a:srcRect l="83200" t="8912" b="54968"/>
            <a:stretch/>
          </p:blipFill>
          <p:spPr>
            <a:xfrm>
              <a:off x="7261392" y="4536884"/>
              <a:ext cx="504613" cy="419496"/>
            </a:xfrm>
            <a:prstGeom prst="rect">
              <a:avLst/>
            </a:prstGeom>
          </p:spPr>
        </p:pic>
        <p:pic>
          <p:nvPicPr>
            <p:cNvPr id="20" name="Picture 19"/>
            <p:cNvPicPr>
              <a:picLocks noChangeAspect="1"/>
            </p:cNvPicPr>
            <p:nvPr/>
          </p:nvPicPr>
          <p:blipFill rotWithShape="1">
            <a:blip r:embed="rId7" cstate="print">
              <a:biLevel thresh="75000"/>
              <a:extLst>
                <a:ext uri="{28A0092B-C50C-407E-A947-70E740481C1C}">
                  <a14:useLocalDpi xmlns:a14="http://schemas.microsoft.com/office/drawing/2010/main" xmlns="" val="0"/>
                </a:ext>
              </a:extLst>
            </a:blip>
            <a:srcRect l="83200" t="8912" b="54968"/>
            <a:stretch/>
          </p:blipFill>
          <p:spPr>
            <a:xfrm>
              <a:off x="6661388" y="4674685"/>
              <a:ext cx="504613" cy="419496"/>
            </a:xfrm>
            <a:prstGeom prst="rect">
              <a:avLst/>
            </a:prstGeom>
          </p:spPr>
        </p:pic>
        <p:pic>
          <p:nvPicPr>
            <p:cNvPr id="21" name="Picture 20"/>
            <p:cNvPicPr>
              <a:picLocks noChangeAspect="1"/>
            </p:cNvPicPr>
            <p:nvPr/>
          </p:nvPicPr>
          <p:blipFill rotWithShape="1">
            <a:blip r:embed="rId7" cstate="print">
              <a:biLevel thresh="75000"/>
              <a:extLst>
                <a:ext uri="{28A0092B-C50C-407E-A947-70E740481C1C}">
                  <a14:useLocalDpi xmlns:a14="http://schemas.microsoft.com/office/drawing/2010/main" xmlns="" val="0"/>
                </a:ext>
              </a:extLst>
            </a:blip>
            <a:srcRect l="83200" t="8912" b="54968"/>
            <a:stretch/>
          </p:blipFill>
          <p:spPr>
            <a:xfrm>
              <a:off x="6500968" y="3290110"/>
              <a:ext cx="504613" cy="419496"/>
            </a:xfrm>
            <a:prstGeom prst="rect">
              <a:avLst/>
            </a:prstGeom>
          </p:spPr>
        </p:pic>
        <p:pic>
          <p:nvPicPr>
            <p:cNvPr id="22" name="Picture 21"/>
            <p:cNvPicPr>
              <a:picLocks noChangeAspect="1"/>
            </p:cNvPicPr>
            <p:nvPr/>
          </p:nvPicPr>
          <p:blipFill rotWithShape="1">
            <a:blip r:embed="rId7" cstate="print">
              <a:biLevel thresh="75000"/>
              <a:extLst>
                <a:ext uri="{28A0092B-C50C-407E-A947-70E740481C1C}">
                  <a14:useLocalDpi xmlns:a14="http://schemas.microsoft.com/office/drawing/2010/main" xmlns="" val="0"/>
                </a:ext>
              </a:extLst>
            </a:blip>
            <a:srcRect l="83200" t="8912" b="54968"/>
            <a:stretch/>
          </p:blipFill>
          <p:spPr>
            <a:xfrm>
              <a:off x="7538076" y="3489903"/>
              <a:ext cx="504613" cy="419496"/>
            </a:xfrm>
            <a:prstGeom prst="rect">
              <a:avLst/>
            </a:prstGeom>
          </p:spPr>
        </p:pic>
        <p:pic>
          <p:nvPicPr>
            <p:cNvPr id="23" name="Picture 22"/>
            <p:cNvPicPr>
              <a:picLocks noChangeAspect="1"/>
            </p:cNvPicPr>
            <p:nvPr/>
          </p:nvPicPr>
          <p:blipFill rotWithShape="1">
            <a:blip r:embed="rId7" cstate="print">
              <a:biLevel thresh="75000"/>
              <a:extLst>
                <a:ext uri="{28A0092B-C50C-407E-A947-70E740481C1C}">
                  <a14:useLocalDpi xmlns:a14="http://schemas.microsoft.com/office/drawing/2010/main" xmlns="" val="0"/>
                </a:ext>
              </a:extLst>
            </a:blip>
            <a:srcRect l="83200" t="8912" b="54968"/>
            <a:stretch/>
          </p:blipFill>
          <p:spPr>
            <a:xfrm>
              <a:off x="7861396" y="4349707"/>
              <a:ext cx="504613" cy="419496"/>
            </a:xfrm>
            <a:prstGeom prst="rect">
              <a:avLst/>
            </a:prstGeom>
          </p:spPr>
        </p:pic>
        <p:pic>
          <p:nvPicPr>
            <p:cNvPr id="24" name="Picture 23"/>
            <p:cNvPicPr>
              <a:picLocks noChangeAspect="1"/>
            </p:cNvPicPr>
            <p:nvPr/>
          </p:nvPicPr>
          <p:blipFill rotWithShape="1">
            <a:blip r:embed="rId7" cstate="print">
              <a:biLevel thresh="75000"/>
              <a:extLst>
                <a:ext uri="{28A0092B-C50C-407E-A947-70E740481C1C}">
                  <a14:useLocalDpi xmlns:a14="http://schemas.microsoft.com/office/drawing/2010/main" xmlns="" val="0"/>
                </a:ext>
              </a:extLst>
            </a:blip>
            <a:srcRect l="83200" t="8912" b="54968"/>
            <a:stretch/>
          </p:blipFill>
          <p:spPr>
            <a:xfrm>
              <a:off x="6264676" y="5277272"/>
              <a:ext cx="504613" cy="419496"/>
            </a:xfrm>
            <a:prstGeom prst="rect">
              <a:avLst/>
            </a:prstGeom>
          </p:spPr>
        </p:pic>
        <p:pic>
          <p:nvPicPr>
            <p:cNvPr id="25" name="Picture 24"/>
            <p:cNvPicPr>
              <a:picLocks noChangeAspect="1"/>
            </p:cNvPicPr>
            <p:nvPr/>
          </p:nvPicPr>
          <p:blipFill rotWithShape="1">
            <a:blip r:embed="rId7" cstate="print">
              <a:biLevel thresh="75000"/>
              <a:extLst>
                <a:ext uri="{28A0092B-C50C-407E-A947-70E740481C1C}">
                  <a14:useLocalDpi xmlns:a14="http://schemas.microsoft.com/office/drawing/2010/main" xmlns="" val="0"/>
                </a:ext>
              </a:extLst>
            </a:blip>
            <a:srcRect l="83200" t="8912" b="54968"/>
            <a:stretch/>
          </p:blipFill>
          <p:spPr>
            <a:xfrm>
              <a:off x="7166001" y="5106550"/>
              <a:ext cx="504613" cy="419496"/>
            </a:xfrm>
            <a:prstGeom prst="rect">
              <a:avLst/>
            </a:prstGeom>
          </p:spPr>
        </p:pic>
        <p:pic>
          <p:nvPicPr>
            <p:cNvPr id="26" name="Picture 25"/>
            <p:cNvPicPr>
              <a:picLocks noChangeAspect="1"/>
            </p:cNvPicPr>
            <p:nvPr/>
          </p:nvPicPr>
          <p:blipFill rotWithShape="1">
            <a:blip r:embed="rId7" cstate="print">
              <a:biLevel thresh="75000"/>
              <a:extLst>
                <a:ext uri="{28A0092B-C50C-407E-A947-70E740481C1C}">
                  <a14:useLocalDpi xmlns:a14="http://schemas.microsoft.com/office/drawing/2010/main" xmlns="" val="0"/>
                </a:ext>
              </a:extLst>
            </a:blip>
            <a:srcRect l="83200" t="8912" b="54968"/>
            <a:stretch/>
          </p:blipFill>
          <p:spPr>
            <a:xfrm>
              <a:off x="6498263" y="2311546"/>
              <a:ext cx="504613" cy="419496"/>
            </a:xfrm>
            <a:prstGeom prst="rect">
              <a:avLst/>
            </a:prstGeom>
          </p:spPr>
        </p:pic>
      </p:grpSp>
      <p:cxnSp>
        <p:nvCxnSpPr>
          <p:cNvPr id="27" name="Straight Arrow Connector 26"/>
          <p:cNvCxnSpPr/>
          <p:nvPr/>
        </p:nvCxnSpPr>
        <p:spPr>
          <a:xfrm>
            <a:off x="2518640" y="1752600"/>
            <a:ext cx="845897" cy="3959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2515572" y="2135791"/>
            <a:ext cx="554855" cy="2606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2515572" y="1950582"/>
            <a:ext cx="681912" cy="3013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2531055" y="2972047"/>
            <a:ext cx="508283" cy="3077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V="1">
            <a:off x="2533454" y="3133756"/>
            <a:ext cx="578650" cy="3691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V="1">
            <a:off x="2531055" y="3241095"/>
            <a:ext cx="779848" cy="4858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6" idx="6"/>
          </p:cNvCxnSpPr>
          <p:nvPr/>
        </p:nvCxnSpPr>
        <p:spPr>
          <a:xfrm>
            <a:off x="4188082" y="2713466"/>
            <a:ext cx="497002" cy="87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34" name="Picture 2" descr="Image result for images for housing"/>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3513058" y="4126564"/>
            <a:ext cx="1059296" cy="1040928"/>
          </a:xfrm>
          <a:prstGeom prst="rect">
            <a:avLst/>
          </a:prstGeom>
          <a:noFill/>
          <a:extLst>
            <a:ext uri="{909E8E84-426E-40dd-AFC4-6F175D3DCCD1}">
              <a14:hiddenFill xmlns:a14="http://schemas.microsoft.com/office/drawing/2010/main" xmlns="">
                <a:solidFill>
                  <a:srgbClr val="FFFFFF"/>
                </a:solidFill>
              </a14:hiddenFill>
            </a:ext>
          </a:extLst>
        </p:spPr>
      </p:pic>
      <p:cxnSp>
        <p:nvCxnSpPr>
          <p:cNvPr id="35" name="Straight Arrow Connector 34"/>
          <p:cNvCxnSpPr/>
          <p:nvPr/>
        </p:nvCxnSpPr>
        <p:spPr>
          <a:xfrm flipH="1">
            <a:off x="4893413" y="3410597"/>
            <a:ext cx="569856" cy="11948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5707020" y="3422408"/>
            <a:ext cx="400743" cy="11830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5635143" y="3436417"/>
            <a:ext cx="40395" cy="12526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5793890" y="3343929"/>
            <a:ext cx="1224923" cy="9545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5788884" y="3410597"/>
            <a:ext cx="787723" cy="10687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H="1">
            <a:off x="5252932" y="3448237"/>
            <a:ext cx="296275" cy="12126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H="1">
            <a:off x="4213867" y="3403077"/>
            <a:ext cx="1103478" cy="9771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H="1">
            <a:off x="4637799" y="3436417"/>
            <a:ext cx="758624" cy="10547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43" name="Picture 42"/>
          <p:cNvPicPr>
            <a:picLocks noChangeAspect="1"/>
          </p:cNvPicPr>
          <p:nvPr/>
        </p:nvPicPr>
        <p:blipFill>
          <a:blip r:embed="rId9" cstate="print">
            <a:duotone>
              <a:schemeClr val="bg2">
                <a:shade val="45000"/>
                <a:satMod val="135000"/>
              </a:schemeClr>
              <a:prstClr val="white"/>
            </a:duotone>
          </a:blip>
          <a:stretch>
            <a:fillRect/>
          </a:stretch>
        </p:blipFill>
        <p:spPr>
          <a:xfrm>
            <a:off x="5507177" y="4770183"/>
            <a:ext cx="711339" cy="674349"/>
          </a:xfrm>
          <a:prstGeom prst="rect">
            <a:avLst/>
          </a:prstGeom>
        </p:spPr>
      </p:pic>
      <p:pic>
        <p:nvPicPr>
          <p:cNvPr id="44" name="Picture 43"/>
          <p:cNvPicPr>
            <a:picLocks noChangeAspect="1"/>
          </p:cNvPicPr>
          <p:nvPr/>
        </p:nvPicPr>
        <p:blipFill>
          <a:blip r:embed="rId10" cstate="print"/>
          <a:stretch>
            <a:fillRect/>
          </a:stretch>
        </p:blipFill>
        <p:spPr>
          <a:xfrm>
            <a:off x="4474658" y="4638786"/>
            <a:ext cx="852759" cy="757323"/>
          </a:xfrm>
          <a:prstGeom prst="rect">
            <a:avLst/>
          </a:prstGeom>
        </p:spPr>
      </p:pic>
      <p:pic>
        <p:nvPicPr>
          <p:cNvPr id="45" name="Picture 44"/>
          <p:cNvPicPr>
            <a:picLocks noChangeAspect="1"/>
          </p:cNvPicPr>
          <p:nvPr/>
        </p:nvPicPr>
        <p:blipFill>
          <a:blip r:embed="rId11" cstate="print">
            <a:duotone>
              <a:schemeClr val="accent3">
                <a:shade val="45000"/>
                <a:satMod val="135000"/>
              </a:schemeClr>
              <a:prstClr val="white"/>
            </a:duotone>
          </a:blip>
          <a:stretch>
            <a:fillRect/>
          </a:stretch>
        </p:blipFill>
        <p:spPr>
          <a:xfrm>
            <a:off x="6316430" y="4500624"/>
            <a:ext cx="895485" cy="895485"/>
          </a:xfrm>
          <a:prstGeom prst="rect">
            <a:avLst/>
          </a:prstGeom>
        </p:spPr>
      </p:pic>
      <p:pic>
        <p:nvPicPr>
          <p:cNvPr id="46" name="Picture 45"/>
          <p:cNvPicPr>
            <a:picLocks noChangeAspect="1"/>
          </p:cNvPicPr>
          <p:nvPr/>
        </p:nvPicPr>
        <p:blipFill>
          <a:blip r:embed="rId12" cstate="print"/>
          <a:stretch>
            <a:fillRect/>
          </a:stretch>
        </p:blipFill>
        <p:spPr>
          <a:xfrm>
            <a:off x="7137159" y="4204140"/>
            <a:ext cx="1183271" cy="923119"/>
          </a:xfrm>
          <a:prstGeom prst="rect">
            <a:avLst/>
          </a:prstGeom>
        </p:spPr>
      </p:pic>
      <p:sp>
        <p:nvSpPr>
          <p:cNvPr id="47" name="TextBox 46"/>
          <p:cNvSpPr txBox="1"/>
          <p:nvPr/>
        </p:nvSpPr>
        <p:spPr>
          <a:xfrm>
            <a:off x="2941588" y="5582165"/>
            <a:ext cx="6474776" cy="338554"/>
          </a:xfrm>
          <a:prstGeom prst="rect">
            <a:avLst/>
          </a:prstGeom>
          <a:noFill/>
        </p:spPr>
        <p:txBody>
          <a:bodyPr wrap="square" rtlCol="0">
            <a:spAutoFit/>
          </a:bodyPr>
          <a:lstStyle/>
          <a:p>
            <a:r>
              <a:rPr lang="en-US" sz="1600" dirty="0"/>
              <a:t>Referral Channel and Wraparound Services for Sustainability Reporting</a:t>
            </a:r>
          </a:p>
        </p:txBody>
      </p:sp>
    </p:spTree>
    <p:extLst>
      <p:ext uri="{BB962C8B-B14F-4D97-AF65-F5344CB8AC3E}">
        <p14:creationId xmlns:p14="http://schemas.microsoft.com/office/powerpoint/2010/main" xmlns="" val="78818101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AS Infographic.pdf"/>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90600" y="381000"/>
            <a:ext cx="4760761" cy="6160984"/>
          </a:xfrm>
          <a:prstGeom prst="rect">
            <a:avLst/>
          </a:prstGeom>
        </p:spPr>
      </p:pic>
      <p:pic>
        <p:nvPicPr>
          <p:cNvPr id="3" name="Picture 2" descr="logo_fssa-black.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834521" y="5096840"/>
            <a:ext cx="1000125" cy="1333500"/>
          </a:xfrm>
          <a:prstGeom prst="rect">
            <a:avLst/>
          </a:prstGeom>
        </p:spPr>
      </p:pic>
    </p:spTree>
    <p:extLst>
      <p:ext uri="{BB962C8B-B14F-4D97-AF65-F5344CB8AC3E}">
        <p14:creationId xmlns:p14="http://schemas.microsoft.com/office/powerpoint/2010/main" xmlns="" val="253119464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p:nvPr>
            <p:extLst>
              <p:ext uri="{D42A27DB-BD31-4B8C-83A1-F6EECF244321}">
                <p14:modId xmlns:p14="http://schemas.microsoft.com/office/powerpoint/2010/main" xmlns="" val="2288318134"/>
              </p:ext>
            </p:extLst>
          </p:nvPr>
        </p:nvGraphicFramePr>
        <p:xfrm>
          <a:off x="1524000" y="719667"/>
          <a:ext cx="6096000" cy="5418667"/>
        </p:xfrm>
        <a:graphic>
          <a:graphicData uri="http://schemas.openxmlformats.org/drawingml/2006/chart">
            <c:chart xmlns:c="http://schemas.openxmlformats.org/drawingml/2006/chart" xmlns:r="http://schemas.openxmlformats.org/officeDocument/2006/relationships" r:id="rId2"/>
          </a:graphicData>
        </a:graphic>
      </p:graphicFrame>
      <p:pic>
        <p:nvPicPr>
          <p:cNvPr id="3" name="Picture 2" descr="logo_fssa-black.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834521" y="5096840"/>
            <a:ext cx="1000125" cy="1333500"/>
          </a:xfrm>
          <a:prstGeom prst="rect">
            <a:avLst/>
          </a:prstGeom>
        </p:spPr>
      </p:pic>
    </p:spTree>
    <p:extLst>
      <p:ext uri="{BB962C8B-B14F-4D97-AF65-F5344CB8AC3E}">
        <p14:creationId xmlns:p14="http://schemas.microsoft.com/office/powerpoint/2010/main" xmlns="" val="412424524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p:nvPr>
            <p:extLst>
              <p:ext uri="{D42A27DB-BD31-4B8C-83A1-F6EECF244321}">
                <p14:modId xmlns:p14="http://schemas.microsoft.com/office/powerpoint/2010/main" xmlns="" val="3676677114"/>
              </p:ext>
            </p:extLst>
          </p:nvPr>
        </p:nvGraphicFramePr>
        <p:xfrm>
          <a:off x="685800" y="533401"/>
          <a:ext cx="6934200" cy="5604934"/>
        </p:xfrm>
        <a:graphic>
          <a:graphicData uri="http://schemas.openxmlformats.org/drawingml/2006/chart">
            <c:chart xmlns:c="http://schemas.openxmlformats.org/drawingml/2006/chart" xmlns:r="http://schemas.openxmlformats.org/officeDocument/2006/relationships" r:id="rId2"/>
          </a:graphicData>
        </a:graphic>
      </p:graphicFrame>
      <p:pic>
        <p:nvPicPr>
          <p:cNvPr id="3" name="Picture 2" descr="logo_fssa-black.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834521" y="5096840"/>
            <a:ext cx="1000125" cy="1333500"/>
          </a:xfrm>
          <a:prstGeom prst="rect">
            <a:avLst/>
          </a:prstGeom>
        </p:spPr>
      </p:pic>
    </p:spTree>
    <p:extLst>
      <p:ext uri="{BB962C8B-B14F-4D97-AF65-F5344CB8AC3E}">
        <p14:creationId xmlns:p14="http://schemas.microsoft.com/office/powerpoint/2010/main" xmlns="" val="287156204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953000"/>
            <a:ext cx="6248400" cy="1143000"/>
          </a:xfrm>
        </p:spPr>
        <p:txBody>
          <a:bodyPr/>
          <a:lstStyle/>
          <a:p>
            <a:r>
              <a:rPr lang="en-US" dirty="0" smtClean="0"/>
              <a:t>Best or same?</a:t>
            </a:r>
            <a:endParaRPr lang="en-US" dirty="0"/>
          </a:p>
        </p:txBody>
      </p:sp>
    </p:spTree>
    <p:extLst>
      <p:ext uri="{BB962C8B-B14F-4D97-AF65-F5344CB8AC3E}">
        <p14:creationId xmlns:p14="http://schemas.microsoft.com/office/powerpoint/2010/main" xmlns="" val="221142323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96230" y="299406"/>
            <a:ext cx="8638252" cy="4319126"/>
          </a:xfrm>
          <a:prstGeom prst="rect">
            <a:avLst/>
          </a:prstGeom>
        </p:spPr>
      </p:pic>
      <p:sp>
        <p:nvSpPr>
          <p:cNvPr id="4" name="TextBox 3"/>
          <p:cNvSpPr txBox="1"/>
          <p:nvPr/>
        </p:nvSpPr>
        <p:spPr>
          <a:xfrm>
            <a:off x="4515356" y="3058788"/>
            <a:ext cx="5121394" cy="1015663"/>
          </a:xfrm>
          <a:prstGeom prst="rect">
            <a:avLst/>
          </a:prstGeom>
          <a:noFill/>
        </p:spPr>
        <p:txBody>
          <a:bodyPr wrap="square" rtlCol="0">
            <a:spAutoFit/>
          </a:bodyPr>
          <a:lstStyle/>
          <a:p>
            <a:r>
              <a:rPr lang="en-US" sz="2000" b="1" dirty="0" smtClean="0">
                <a:solidFill>
                  <a:schemeClr val="bg1"/>
                </a:solidFill>
                <a:latin typeface="Arial" charset="0"/>
                <a:ea typeface="Arial" charset="0"/>
                <a:cs typeface="Arial" charset="0"/>
              </a:rPr>
              <a:t>UNDERSTANDING </a:t>
            </a:r>
            <a:br>
              <a:rPr lang="en-US" sz="2000" b="1" dirty="0" smtClean="0">
                <a:solidFill>
                  <a:schemeClr val="bg1"/>
                </a:solidFill>
                <a:latin typeface="Arial" charset="0"/>
                <a:ea typeface="Arial" charset="0"/>
                <a:cs typeface="Arial" charset="0"/>
              </a:rPr>
            </a:br>
            <a:r>
              <a:rPr lang="en-US" sz="2000" b="1" dirty="0" smtClean="0">
                <a:solidFill>
                  <a:schemeClr val="bg1"/>
                </a:solidFill>
                <a:latin typeface="Arial" charset="0"/>
                <a:ea typeface="Arial" charset="0"/>
                <a:cs typeface="Arial" charset="0"/>
              </a:rPr>
              <a:t>OPIOID USE DISORDER</a:t>
            </a:r>
            <a:br>
              <a:rPr lang="en-US" sz="2000" b="1" dirty="0" smtClean="0">
                <a:solidFill>
                  <a:schemeClr val="bg1"/>
                </a:solidFill>
                <a:latin typeface="Arial" charset="0"/>
                <a:ea typeface="Arial" charset="0"/>
                <a:cs typeface="Arial" charset="0"/>
              </a:rPr>
            </a:br>
            <a:endParaRPr lang="en-US" sz="2000" b="1" dirty="0">
              <a:solidFill>
                <a:schemeClr val="bg1"/>
              </a:solidFill>
              <a:latin typeface="Arial" charset="0"/>
              <a:ea typeface="Arial" charset="0"/>
              <a:cs typeface="Arial" charset="0"/>
            </a:endParaRPr>
          </a:p>
        </p:txBody>
      </p:sp>
      <p:sp>
        <p:nvSpPr>
          <p:cNvPr id="2" name="TextBox 1"/>
          <p:cNvSpPr txBox="1"/>
          <p:nvPr/>
        </p:nvSpPr>
        <p:spPr>
          <a:xfrm>
            <a:off x="1689100" y="5422900"/>
            <a:ext cx="6109365" cy="861774"/>
          </a:xfrm>
          <a:prstGeom prst="rect">
            <a:avLst/>
          </a:prstGeom>
          <a:noFill/>
        </p:spPr>
        <p:txBody>
          <a:bodyPr wrap="none" rtlCol="0">
            <a:spAutoFit/>
          </a:bodyPr>
          <a:lstStyle/>
          <a:p>
            <a:r>
              <a:rPr lang="en-US" sz="5000" b="1" dirty="0" smtClean="0">
                <a:solidFill>
                  <a:srgbClr val="00416A"/>
                </a:solidFill>
              </a:rPr>
              <a:t>www.IN.gov/recovery</a:t>
            </a:r>
            <a:endParaRPr lang="en-US" sz="5000" b="1" dirty="0">
              <a:solidFill>
                <a:srgbClr val="00416A"/>
              </a:solidFill>
            </a:endParaRPr>
          </a:p>
        </p:txBody>
      </p:sp>
      <p:sp>
        <p:nvSpPr>
          <p:cNvPr id="3" name="TextBox 2"/>
          <p:cNvSpPr txBox="1"/>
          <p:nvPr/>
        </p:nvSpPr>
        <p:spPr>
          <a:xfrm>
            <a:off x="8387730" y="6442501"/>
            <a:ext cx="640395" cy="276999"/>
          </a:xfrm>
          <a:prstGeom prst="rect">
            <a:avLst/>
          </a:prstGeom>
          <a:noFill/>
        </p:spPr>
        <p:txBody>
          <a:bodyPr wrap="none" rtlCol="0">
            <a:spAutoFit/>
          </a:bodyPr>
          <a:lstStyle/>
          <a:p>
            <a:r>
              <a:rPr lang="en-US" sz="1200" dirty="0" smtClean="0">
                <a:latin typeface="Arial"/>
                <a:cs typeface="Arial"/>
              </a:rPr>
              <a:t>©2017</a:t>
            </a:r>
            <a:endParaRPr lang="en-US" sz="1200" dirty="0">
              <a:latin typeface="Arial"/>
              <a:cs typeface="Arial"/>
            </a:endParaRPr>
          </a:p>
        </p:txBody>
      </p:sp>
    </p:spTree>
    <p:extLst>
      <p:ext uri="{BB962C8B-B14F-4D97-AF65-F5344CB8AC3E}">
        <p14:creationId xmlns:p14="http://schemas.microsoft.com/office/powerpoint/2010/main" xmlns="" val="49220216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p:spPr>
      </p:pic>
    </p:spTree>
    <p:extLst>
      <p:ext uri="{BB962C8B-B14F-4D97-AF65-F5344CB8AC3E}">
        <p14:creationId xmlns:p14="http://schemas.microsoft.com/office/powerpoint/2010/main" xmlns="" val="232662738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5615873"/>
          </a:xfrm>
          <a:prstGeom prst="rect">
            <a:avLst/>
          </a:prstGeom>
          <a:solidFill>
            <a:srgbClr val="FFC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264671" y="5526860"/>
            <a:ext cx="2727018" cy="1363509"/>
          </a:xfrm>
          <a:prstGeom prst="rect">
            <a:avLst/>
          </a:prstGeom>
        </p:spPr>
      </p:pic>
      <p:sp>
        <p:nvSpPr>
          <p:cNvPr id="5" name="TextBox 4"/>
          <p:cNvSpPr txBox="1"/>
          <p:nvPr/>
        </p:nvSpPr>
        <p:spPr>
          <a:xfrm>
            <a:off x="628650" y="6070114"/>
            <a:ext cx="3414839" cy="338554"/>
          </a:xfrm>
          <a:prstGeom prst="rect">
            <a:avLst/>
          </a:prstGeom>
          <a:noFill/>
        </p:spPr>
        <p:txBody>
          <a:bodyPr wrap="square" rtlCol="0">
            <a:spAutoFit/>
          </a:bodyPr>
          <a:lstStyle/>
          <a:p>
            <a:r>
              <a:rPr lang="en-US" sz="1600" b="1" dirty="0" smtClean="0">
                <a:solidFill>
                  <a:schemeClr val="bg1"/>
                </a:solidFill>
                <a:latin typeface="Arial" charset="0"/>
                <a:ea typeface="Arial" charset="0"/>
                <a:cs typeface="Arial" charset="0"/>
              </a:rPr>
              <a:t>#KnowThe</a:t>
            </a:r>
            <a:r>
              <a:rPr lang="en-US" sz="1600" b="1" dirty="0" smtClean="0">
                <a:solidFill>
                  <a:srgbClr val="FFC726"/>
                </a:solidFill>
                <a:latin typeface="Arial" charset="0"/>
                <a:ea typeface="Arial" charset="0"/>
                <a:cs typeface="Arial" charset="0"/>
              </a:rPr>
              <a:t>O</a:t>
            </a:r>
            <a:r>
              <a:rPr lang="en-US" sz="1600" b="1" dirty="0" smtClean="0">
                <a:solidFill>
                  <a:schemeClr val="bg1"/>
                </a:solidFill>
                <a:latin typeface="Arial" charset="0"/>
                <a:ea typeface="Arial" charset="0"/>
                <a:cs typeface="Arial" charset="0"/>
              </a:rPr>
              <a:t>Facts</a:t>
            </a:r>
            <a:endParaRPr lang="en-US" sz="1600" b="1" dirty="0">
              <a:solidFill>
                <a:schemeClr val="bg1"/>
              </a:solidFill>
              <a:latin typeface="Arial" charset="0"/>
              <a:ea typeface="Arial" charset="0"/>
              <a:cs typeface="Arial" charset="0"/>
            </a:endParaRPr>
          </a:p>
        </p:txBody>
      </p:sp>
      <p:sp>
        <p:nvSpPr>
          <p:cNvPr id="9" name="Title 1"/>
          <p:cNvSpPr txBox="1">
            <a:spLocks/>
          </p:cNvSpPr>
          <p:nvPr/>
        </p:nvSpPr>
        <p:spPr>
          <a:xfrm>
            <a:off x="609616" y="252070"/>
            <a:ext cx="7886700" cy="81631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smtClean="0">
                <a:solidFill>
                  <a:srgbClr val="00416A"/>
                </a:solidFill>
                <a:latin typeface="Arial" charset="0"/>
                <a:ea typeface="Arial" charset="0"/>
                <a:cs typeface="Arial" charset="0"/>
              </a:rPr>
              <a:t>FACTS:</a:t>
            </a:r>
            <a:endParaRPr lang="en-US" b="1" dirty="0">
              <a:solidFill>
                <a:srgbClr val="00416A"/>
              </a:solidFill>
              <a:latin typeface="Arial" charset="0"/>
              <a:ea typeface="Arial" charset="0"/>
              <a:cs typeface="Arial" charset="0"/>
            </a:endParaRPr>
          </a:p>
        </p:txBody>
      </p:sp>
      <p:sp>
        <p:nvSpPr>
          <p:cNvPr id="11" name="Rounded Rectangle 10"/>
          <p:cNvSpPr/>
          <p:nvPr/>
        </p:nvSpPr>
        <p:spPr>
          <a:xfrm>
            <a:off x="1474942" y="1308484"/>
            <a:ext cx="5926667" cy="1339273"/>
          </a:xfrm>
          <a:prstGeom prst="roundRect">
            <a:avLst/>
          </a:prstGeom>
          <a:solidFill>
            <a:schemeClr val="bg1"/>
          </a:solidFill>
          <a:ln w="76200" cmpd="sng">
            <a:solidFill>
              <a:srgbClr val="00416A"/>
            </a:solidFill>
          </a:ln>
          <a:effectLst>
            <a:outerShdw blurRad="371475" dist="304800" dir="1800000" sx="98000" sy="98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Title 1"/>
          <p:cNvSpPr txBox="1">
            <a:spLocks/>
          </p:cNvSpPr>
          <p:nvPr/>
        </p:nvSpPr>
        <p:spPr>
          <a:xfrm>
            <a:off x="375831" y="1437403"/>
            <a:ext cx="8120485" cy="121035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smtClean="0">
                <a:solidFill>
                  <a:srgbClr val="00416A"/>
                </a:solidFill>
                <a:latin typeface="Arial" charset="0"/>
                <a:ea typeface="Arial" charset="0"/>
                <a:cs typeface="Arial" charset="0"/>
              </a:rPr>
              <a:t>OPIOID USE DISORDER</a:t>
            </a:r>
            <a:br>
              <a:rPr lang="en-US" sz="3600" b="1" dirty="0" smtClean="0">
                <a:solidFill>
                  <a:srgbClr val="00416A"/>
                </a:solidFill>
                <a:latin typeface="Arial" charset="0"/>
                <a:ea typeface="Arial" charset="0"/>
                <a:cs typeface="Arial" charset="0"/>
              </a:rPr>
            </a:br>
            <a:r>
              <a:rPr lang="en-US" sz="3600" b="1" dirty="0" smtClean="0">
                <a:solidFill>
                  <a:srgbClr val="00416A"/>
                </a:solidFill>
                <a:latin typeface="Arial" charset="0"/>
                <a:ea typeface="Arial" charset="0"/>
                <a:cs typeface="Arial" charset="0"/>
              </a:rPr>
              <a:t>IS A DISEASE</a:t>
            </a:r>
            <a:endParaRPr lang="en-US" sz="3600" b="1" dirty="0">
              <a:solidFill>
                <a:srgbClr val="00416A"/>
              </a:solidFill>
              <a:latin typeface="Arial" charset="0"/>
              <a:ea typeface="Arial" charset="0"/>
              <a:cs typeface="Arial" charset="0"/>
            </a:endParaRPr>
          </a:p>
        </p:txBody>
      </p:sp>
      <p:sp>
        <p:nvSpPr>
          <p:cNvPr id="14" name="Rounded Rectangle 13"/>
          <p:cNvSpPr/>
          <p:nvPr/>
        </p:nvSpPr>
        <p:spPr>
          <a:xfrm>
            <a:off x="1319003" y="2961794"/>
            <a:ext cx="6150282" cy="840510"/>
          </a:xfrm>
          <a:prstGeom prst="roundRect">
            <a:avLst/>
          </a:prstGeom>
          <a:solidFill>
            <a:schemeClr val="bg1"/>
          </a:solidFill>
          <a:ln w="76200" cmpd="sng">
            <a:solidFill>
              <a:srgbClr val="00416A"/>
            </a:solidFill>
          </a:ln>
          <a:effectLst>
            <a:outerShdw blurRad="371475" dist="304800" dir="1800000" sx="98000" sy="98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Title 1"/>
          <p:cNvSpPr txBox="1">
            <a:spLocks/>
          </p:cNvSpPr>
          <p:nvPr/>
        </p:nvSpPr>
        <p:spPr>
          <a:xfrm>
            <a:off x="375831" y="3090712"/>
            <a:ext cx="8120485" cy="71159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smtClean="0">
                <a:solidFill>
                  <a:srgbClr val="00416A"/>
                </a:solidFill>
                <a:latin typeface="Arial" charset="0"/>
                <a:ea typeface="Arial" charset="0"/>
                <a:cs typeface="Arial" charset="0"/>
              </a:rPr>
              <a:t>THERE IS TREATMENT</a:t>
            </a:r>
            <a:endParaRPr lang="en-US" sz="3600" b="1" dirty="0">
              <a:solidFill>
                <a:srgbClr val="00416A"/>
              </a:solidFill>
              <a:latin typeface="Arial" charset="0"/>
              <a:ea typeface="Arial" charset="0"/>
              <a:cs typeface="Arial" charset="0"/>
            </a:endParaRPr>
          </a:p>
        </p:txBody>
      </p:sp>
      <p:sp>
        <p:nvSpPr>
          <p:cNvPr id="16" name="Rounded Rectangle 15"/>
          <p:cNvSpPr/>
          <p:nvPr/>
        </p:nvSpPr>
        <p:spPr>
          <a:xfrm>
            <a:off x="1474942" y="4160982"/>
            <a:ext cx="5926667" cy="840510"/>
          </a:xfrm>
          <a:prstGeom prst="roundRect">
            <a:avLst/>
          </a:prstGeom>
          <a:solidFill>
            <a:schemeClr val="bg1"/>
          </a:solidFill>
          <a:ln w="76200" cmpd="sng">
            <a:solidFill>
              <a:srgbClr val="00416A"/>
            </a:solidFill>
          </a:ln>
          <a:effectLst>
            <a:outerShdw blurRad="371475" dist="304800" dir="1800000" sx="98000" sy="98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Title 1"/>
          <p:cNvSpPr txBox="1">
            <a:spLocks/>
          </p:cNvSpPr>
          <p:nvPr/>
        </p:nvSpPr>
        <p:spPr>
          <a:xfrm>
            <a:off x="375831" y="4289900"/>
            <a:ext cx="8120485" cy="89785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smtClean="0">
                <a:solidFill>
                  <a:srgbClr val="00416A"/>
                </a:solidFill>
                <a:latin typeface="Arial" charset="0"/>
                <a:ea typeface="Arial" charset="0"/>
                <a:cs typeface="Arial" charset="0"/>
              </a:rPr>
              <a:t>RECOVERY IS POSSIBLE</a:t>
            </a:r>
            <a:endParaRPr lang="en-US" sz="3600" b="1" dirty="0">
              <a:solidFill>
                <a:srgbClr val="00416A"/>
              </a:solidFill>
              <a:latin typeface="Arial" charset="0"/>
              <a:ea typeface="Arial" charset="0"/>
              <a:cs typeface="Arial" charset="0"/>
            </a:endParaRPr>
          </a:p>
        </p:txBody>
      </p:sp>
    </p:spTree>
    <p:extLst>
      <p:ext uri="{BB962C8B-B14F-4D97-AF65-F5344CB8AC3E}">
        <p14:creationId xmlns:p14="http://schemas.microsoft.com/office/powerpoint/2010/main" xmlns="" val="3842542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p:cNvGraphicFramePr/>
          <p:nvPr>
            <p:extLst>
              <p:ext uri="{D42A27DB-BD31-4B8C-83A1-F6EECF244321}">
                <p14:modId xmlns:p14="http://schemas.microsoft.com/office/powerpoint/2010/main" xmlns="" val="237298941"/>
              </p:ext>
            </p:extLst>
          </p:nvPr>
        </p:nvGraphicFramePr>
        <p:xfrm>
          <a:off x="244929" y="217715"/>
          <a:ext cx="8507186" cy="627017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234947455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105400"/>
            <a:ext cx="7467600" cy="1143000"/>
          </a:xfrm>
        </p:spPr>
        <p:txBody>
          <a:bodyPr/>
          <a:lstStyle/>
          <a:p>
            <a:r>
              <a:rPr lang="en-US" dirty="0" smtClean="0">
                <a:latin typeface="Trebuchet MS"/>
                <a:cs typeface="Trebuchet MS"/>
              </a:rPr>
              <a:t>Working the whiteboard together</a:t>
            </a:r>
            <a:endParaRPr lang="en-US" dirty="0">
              <a:latin typeface="Trebuchet MS"/>
              <a:cs typeface="Trebuchet MS"/>
            </a:endParaRPr>
          </a:p>
        </p:txBody>
      </p:sp>
      <p:sp>
        <p:nvSpPr>
          <p:cNvPr id="3" name="TextBox 2"/>
          <p:cNvSpPr txBox="1"/>
          <p:nvPr/>
        </p:nvSpPr>
        <p:spPr>
          <a:xfrm>
            <a:off x="1066800" y="2209800"/>
            <a:ext cx="4953000" cy="2677656"/>
          </a:xfrm>
          <a:prstGeom prst="rect">
            <a:avLst/>
          </a:prstGeom>
          <a:noFill/>
        </p:spPr>
        <p:txBody>
          <a:bodyPr wrap="square" rtlCol="0">
            <a:spAutoFit/>
          </a:bodyPr>
          <a:lstStyle/>
          <a:p>
            <a:r>
              <a:rPr lang="en-US" sz="2800" dirty="0" smtClean="0"/>
              <a:t>Stigma reduction</a:t>
            </a:r>
          </a:p>
          <a:p>
            <a:r>
              <a:rPr lang="en-US" sz="2800" dirty="0" smtClean="0"/>
              <a:t>PDMP</a:t>
            </a:r>
          </a:p>
          <a:p>
            <a:r>
              <a:rPr lang="en-US" sz="2800" dirty="0" smtClean="0"/>
              <a:t>Counseling and referral - SBIRT</a:t>
            </a:r>
          </a:p>
          <a:p>
            <a:r>
              <a:rPr lang="en-US" sz="2800" dirty="0" smtClean="0"/>
              <a:t>Naloxone kits</a:t>
            </a:r>
          </a:p>
          <a:p>
            <a:r>
              <a:rPr lang="en-US" sz="2800" dirty="0" smtClean="0"/>
              <a:t>Take back programs</a:t>
            </a:r>
          </a:p>
          <a:p>
            <a:r>
              <a:rPr lang="en-US" sz="2800" dirty="0" smtClean="0"/>
              <a:t>Partial fills and prescriber rules</a:t>
            </a:r>
            <a:endParaRPr lang="en-US" sz="2800" dirty="0"/>
          </a:p>
        </p:txBody>
      </p:sp>
    </p:spTree>
    <p:extLst>
      <p:ext uri="{BB962C8B-B14F-4D97-AF65-F5344CB8AC3E}">
        <p14:creationId xmlns:p14="http://schemas.microsoft.com/office/powerpoint/2010/main" xmlns="" val="109536172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953000"/>
            <a:ext cx="6248400" cy="1143000"/>
          </a:xfrm>
        </p:spPr>
        <p:txBody>
          <a:bodyPr/>
          <a:lstStyle/>
          <a:p>
            <a:r>
              <a:rPr lang="en-US" dirty="0" smtClean="0"/>
              <a:t>Assessment </a:t>
            </a:r>
            <a:r>
              <a:rPr lang="mr-IN" dirty="0" smtClean="0"/>
              <a:t>–</a:t>
            </a:r>
            <a:r>
              <a:rPr lang="en-US" dirty="0" smtClean="0"/>
              <a:t> what is success?</a:t>
            </a:r>
            <a:endParaRPr lang="en-US" dirty="0"/>
          </a:p>
        </p:txBody>
      </p:sp>
      <p:sp>
        <p:nvSpPr>
          <p:cNvPr id="3" name="Content Placeholder 2"/>
          <p:cNvSpPr>
            <a:spLocks noGrp="1"/>
          </p:cNvSpPr>
          <p:nvPr>
            <p:ph idx="1"/>
          </p:nvPr>
        </p:nvSpPr>
        <p:spPr>
          <a:xfrm>
            <a:off x="762000" y="2362200"/>
            <a:ext cx="7772400" cy="2773363"/>
          </a:xfrm>
        </p:spPr>
        <p:txBody>
          <a:bodyPr/>
          <a:lstStyle/>
          <a:p>
            <a:r>
              <a:rPr lang="en-US" sz="2800" dirty="0" smtClean="0">
                <a:solidFill>
                  <a:srgbClr val="000000"/>
                </a:solidFill>
              </a:rPr>
              <a:t>HIV continuum of care</a:t>
            </a:r>
          </a:p>
          <a:p>
            <a:r>
              <a:rPr lang="en-US" sz="2800" dirty="0" smtClean="0">
                <a:solidFill>
                  <a:srgbClr val="000000"/>
                </a:solidFill>
              </a:rPr>
              <a:t>Treatment capacity</a:t>
            </a:r>
          </a:p>
          <a:p>
            <a:r>
              <a:rPr lang="en-US" sz="2800" dirty="0" smtClean="0">
                <a:solidFill>
                  <a:srgbClr val="000000"/>
                </a:solidFill>
              </a:rPr>
              <a:t>Overdose information</a:t>
            </a:r>
          </a:p>
          <a:p>
            <a:r>
              <a:rPr lang="en-US" sz="2800" dirty="0" smtClean="0">
                <a:solidFill>
                  <a:srgbClr val="000000"/>
                </a:solidFill>
              </a:rPr>
              <a:t>Reduced rates of SUD</a:t>
            </a:r>
          </a:p>
          <a:p>
            <a:r>
              <a:rPr lang="en-US" sz="2800" dirty="0" smtClean="0">
                <a:solidFill>
                  <a:srgbClr val="000000"/>
                </a:solidFill>
              </a:rPr>
              <a:t>Reduced need for naloxone</a:t>
            </a:r>
          </a:p>
          <a:p>
            <a:endParaRPr lang="en-US" dirty="0"/>
          </a:p>
        </p:txBody>
      </p:sp>
    </p:spTree>
    <p:extLst>
      <p:ext uri="{BB962C8B-B14F-4D97-AF65-F5344CB8AC3E}">
        <p14:creationId xmlns:p14="http://schemas.microsoft.com/office/powerpoint/2010/main" xmlns="" val="340725285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G_6147.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048000" y="457200"/>
            <a:ext cx="4340678" cy="5787571"/>
          </a:xfrm>
          <a:prstGeom prst="rect">
            <a:avLst/>
          </a:prstGeom>
        </p:spPr>
      </p:pic>
      <p:sp>
        <p:nvSpPr>
          <p:cNvPr id="2" name="TextBox 1"/>
          <p:cNvSpPr txBox="1"/>
          <p:nvPr/>
        </p:nvSpPr>
        <p:spPr>
          <a:xfrm>
            <a:off x="228600" y="304800"/>
            <a:ext cx="2870200" cy="5693867"/>
          </a:xfrm>
          <a:prstGeom prst="rect">
            <a:avLst/>
          </a:prstGeom>
          <a:noFill/>
        </p:spPr>
        <p:txBody>
          <a:bodyPr wrap="square" rtlCol="0">
            <a:spAutoFit/>
          </a:bodyPr>
          <a:lstStyle/>
          <a:p>
            <a:r>
              <a:rPr lang="en-US" sz="2800" dirty="0"/>
              <a:t>“The world is indeed full of peril, and in it there are many dark places; but still there is much that is fair, and though in all lands love is now mingled with grief, it grows perhaps the greater.”</a:t>
            </a:r>
          </a:p>
        </p:txBody>
      </p:sp>
    </p:spTree>
    <p:extLst>
      <p:ext uri="{BB962C8B-B14F-4D97-AF65-F5344CB8AC3E}">
        <p14:creationId xmlns:p14="http://schemas.microsoft.com/office/powerpoint/2010/main" xmlns="" val="396866340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09800"/>
            <a:ext cx="6248400" cy="1143000"/>
          </a:xfrm>
        </p:spPr>
        <p:txBody>
          <a:bodyPr/>
          <a:lstStyle/>
          <a:p>
            <a:r>
              <a:rPr lang="en-US" dirty="0" smtClean="0">
                <a:latin typeface="+mj-lt"/>
              </a:rPr>
              <a:t>In a world filled with despair, we must still dare to dream.  In a world full of distrust, we must still dare to believe.</a:t>
            </a:r>
            <a:br>
              <a:rPr lang="en-US" dirty="0" smtClean="0">
                <a:latin typeface="+mj-lt"/>
              </a:rPr>
            </a:br>
            <a:r>
              <a:rPr lang="en-US" dirty="0"/>
              <a:t/>
            </a:r>
            <a:br>
              <a:rPr lang="en-US" dirty="0"/>
            </a:br>
            <a:r>
              <a:rPr lang="en-US" sz="2800" dirty="0" smtClean="0">
                <a:latin typeface="+mj-lt"/>
              </a:rPr>
              <a:t>FSSA Indiana</a:t>
            </a:r>
            <a:br>
              <a:rPr lang="en-US" sz="2800" dirty="0" smtClean="0">
                <a:latin typeface="+mj-lt"/>
              </a:rPr>
            </a:br>
            <a:r>
              <a:rPr lang="en-US" sz="2400" dirty="0" smtClean="0">
                <a:latin typeface="+mj-lt"/>
              </a:rPr>
              <a:t>Daring to dream and believe since 1991</a:t>
            </a:r>
            <a:endParaRPr lang="en-US" sz="2400" dirty="0">
              <a:latin typeface="+mj-lt"/>
            </a:endParaRPr>
          </a:p>
        </p:txBody>
      </p:sp>
    </p:spTree>
    <p:extLst>
      <p:ext uri="{BB962C8B-B14F-4D97-AF65-F5344CB8AC3E}">
        <p14:creationId xmlns:p14="http://schemas.microsoft.com/office/powerpoint/2010/main" xmlns="" val="38505964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xmlns="" val="1678674425"/>
              </p:ext>
            </p:extLst>
          </p:nvPr>
        </p:nvGraphicFramePr>
        <p:xfrm>
          <a:off x="336287" y="162047"/>
          <a:ext cx="8457580" cy="651654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1440827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extLst>
              <p:ext uri="{D42A27DB-BD31-4B8C-83A1-F6EECF244321}">
                <p14:modId xmlns:p14="http://schemas.microsoft.com/office/powerpoint/2010/main" xmlns="" val="94653171"/>
              </p:ext>
            </p:extLst>
          </p:nvPr>
        </p:nvGraphicFramePr>
        <p:xfrm>
          <a:off x="112854" y="150472"/>
          <a:ext cx="8750461" cy="662071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33830520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p:cNvGraphicFramePr>
          <p:nvPr>
            <p:extLst>
              <p:ext uri="{D42A27DB-BD31-4B8C-83A1-F6EECF244321}">
                <p14:modId xmlns:p14="http://schemas.microsoft.com/office/powerpoint/2010/main" xmlns="" val="368071506"/>
              </p:ext>
            </p:extLst>
          </p:nvPr>
        </p:nvGraphicFramePr>
        <p:xfrm>
          <a:off x="110613" y="196645"/>
          <a:ext cx="8738419" cy="645452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26198517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7"/>
          <p:cNvSpPr>
            <a:spLocks noGrp="1"/>
          </p:cNvSpPr>
          <p:nvPr>
            <p:ph type="title"/>
          </p:nvPr>
        </p:nvSpPr>
        <p:spPr>
          <a:xfrm>
            <a:off x="457200" y="274638"/>
            <a:ext cx="7010400" cy="1143000"/>
          </a:xfrm>
        </p:spPr>
        <p:txBody>
          <a:bodyPr>
            <a:normAutofit fontScale="90000"/>
          </a:bodyPr>
          <a:lstStyle/>
          <a:p>
            <a:r>
              <a:rPr lang="en-US" sz="3600" dirty="0" smtClean="0">
                <a:latin typeface="Trebuchet MS"/>
                <a:ea typeface="ＭＳ Ｐゴシック" pitchFamily="-105" charset="-128"/>
                <a:cs typeface="Trebuchet MS"/>
              </a:rPr>
              <a:t>Percent Change in Leading Causes of Injury Death Indiana, 1999–2015 </a:t>
            </a:r>
            <a:r>
              <a:rPr lang="en-US" sz="3600" dirty="0" smtClean="0">
                <a:ea typeface="ＭＳ Ｐゴシック" pitchFamily="-105" charset="-128"/>
                <a:cs typeface="ＭＳ Ｐゴシック" pitchFamily="-105" charset="-128"/>
              </a:rPr>
              <a:t/>
            </a:r>
            <a:br>
              <a:rPr lang="en-US" sz="3600" dirty="0" smtClean="0">
                <a:ea typeface="ＭＳ Ｐゴシック" pitchFamily="-105" charset="-128"/>
                <a:cs typeface="ＭＳ Ｐゴシック" pitchFamily="-105" charset="-128"/>
              </a:rPr>
            </a:br>
            <a:endParaRPr lang="en-US" sz="2800" dirty="0" smtClean="0">
              <a:ea typeface="ＭＳ Ｐゴシック" pitchFamily="-105" charset="-128"/>
              <a:cs typeface="ＭＳ Ｐゴシック" pitchFamily="-105" charset="-128"/>
            </a:endParaRPr>
          </a:p>
        </p:txBody>
      </p:sp>
      <p:sp>
        <p:nvSpPr>
          <p:cNvPr id="44036" name="TextBox 5"/>
          <p:cNvSpPr txBox="1">
            <a:spLocks noChangeArrowheads="1"/>
          </p:cNvSpPr>
          <p:nvPr/>
        </p:nvSpPr>
        <p:spPr bwMode="auto">
          <a:xfrm>
            <a:off x="2743200" y="6123186"/>
            <a:ext cx="6362700" cy="307777"/>
          </a:xfrm>
          <a:prstGeom prst="rect">
            <a:avLst/>
          </a:prstGeom>
          <a:noFill/>
          <a:ln w="9525">
            <a:noFill/>
            <a:miter lim="800000"/>
            <a:headEnd/>
            <a:tailEnd/>
          </a:ln>
        </p:spPr>
        <p:txBody>
          <a:bodyPr wrap="square">
            <a:prstTxWarp prst="textNoShape">
              <a:avLst/>
            </a:prstTxWarp>
            <a:spAutoFit/>
          </a:bodyPr>
          <a:lstStyle/>
          <a:p>
            <a:pPr defTabSz="457200" fontAlgn="base">
              <a:spcBef>
                <a:spcPct val="0"/>
              </a:spcBef>
              <a:spcAft>
                <a:spcPct val="0"/>
              </a:spcAft>
            </a:pPr>
            <a:r>
              <a:rPr lang="en-US" sz="1400" dirty="0">
                <a:ea typeface="ＭＳ Ｐゴシック" pitchFamily="-105" charset="-128"/>
                <a:cs typeface="ＭＳ Ｐゴシック" pitchFamily="-105" charset="-128"/>
              </a:rPr>
              <a:t>Source:</a:t>
            </a:r>
            <a:r>
              <a:rPr lang="en-US" sz="1400" dirty="0" smtClean="0">
                <a:ea typeface="ＭＳ Ｐゴシック" pitchFamily="-105" charset="-128"/>
                <a:cs typeface="ＭＳ Ｐゴシック" pitchFamily="-105" charset="-128"/>
              </a:rPr>
              <a:t> CDC WISQARS, Prepared by ISDH Division of Trauma and Injury Prevention</a:t>
            </a:r>
            <a:endParaRPr lang="en-US" sz="1400" dirty="0">
              <a:ea typeface="ＭＳ Ｐゴシック" pitchFamily="-105" charset="-128"/>
              <a:cs typeface="ＭＳ Ｐゴシック" pitchFamily="-105" charset="-128"/>
            </a:endParaRPr>
          </a:p>
        </p:txBody>
      </p:sp>
      <p:sp>
        <p:nvSpPr>
          <p:cNvPr id="44037" name="TextBox 1"/>
          <p:cNvSpPr txBox="1">
            <a:spLocks noChangeArrowheads="1"/>
          </p:cNvSpPr>
          <p:nvPr/>
        </p:nvSpPr>
        <p:spPr bwMode="auto">
          <a:xfrm>
            <a:off x="0" y="6123185"/>
            <a:ext cx="2590800" cy="243681"/>
          </a:xfrm>
          <a:prstGeom prst="rect">
            <a:avLst/>
          </a:prstGeom>
          <a:noFill/>
          <a:ln w="9525">
            <a:noFill/>
            <a:miter lim="800000"/>
            <a:headEnd/>
            <a:tailEnd/>
          </a:ln>
        </p:spPr>
        <p:txBody>
          <a:bodyPr>
            <a:prstTxWarp prst="textNoShape">
              <a:avLst/>
            </a:prstTxWarp>
          </a:bodyPr>
          <a:lstStyle/>
          <a:p>
            <a:pPr defTabSz="457200" fontAlgn="base">
              <a:spcBef>
                <a:spcPct val="0"/>
              </a:spcBef>
              <a:spcAft>
                <a:spcPct val="0"/>
              </a:spcAft>
            </a:pPr>
            <a:r>
              <a:rPr lang="en-US" sz="1400" i="1" dirty="0">
                <a:ea typeface="ＭＳ Ｐゴシック" pitchFamily="-105" charset="-128"/>
                <a:cs typeface="ＭＳ Ｐゴシック" pitchFamily="-105" charset="-128"/>
              </a:rPr>
              <a:t>*Age-adjusted rates </a:t>
            </a:r>
            <a:endParaRPr lang="en-US" sz="1400" i="1" dirty="0" smtClean="0">
              <a:ea typeface="ＭＳ Ｐゴシック" pitchFamily="-105" charset="-128"/>
              <a:cs typeface="ＭＳ Ｐゴシック" pitchFamily="-105" charset="-128"/>
            </a:endParaRPr>
          </a:p>
        </p:txBody>
      </p:sp>
      <p:graphicFrame>
        <p:nvGraphicFramePr>
          <p:cNvPr id="8" name="Chart 7"/>
          <p:cNvGraphicFramePr>
            <a:graphicFrameLocks/>
          </p:cNvGraphicFramePr>
          <p:nvPr>
            <p:extLst>
              <p:ext uri="{D42A27DB-BD31-4B8C-83A1-F6EECF244321}">
                <p14:modId xmlns:p14="http://schemas.microsoft.com/office/powerpoint/2010/main" xmlns="" val="3326958514"/>
              </p:ext>
            </p:extLst>
          </p:nvPr>
        </p:nvGraphicFramePr>
        <p:xfrm>
          <a:off x="0" y="1417637"/>
          <a:ext cx="9105900" cy="44497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1029497795"/>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Placeholder 3"/>
          <p:cNvSpPr>
            <a:spLocks noGrp="1"/>
          </p:cNvSpPr>
          <p:nvPr>
            <p:ph type="body" sz="quarter" idx="4294967295"/>
          </p:nvPr>
        </p:nvSpPr>
        <p:spPr>
          <a:xfrm>
            <a:off x="457200" y="5791200"/>
            <a:ext cx="8229600" cy="609600"/>
          </a:xfrm>
          <a:prstGeom prst="rect">
            <a:avLst/>
          </a:prstGeom>
        </p:spPr>
        <p:txBody>
          <a:bodyPr anchor="b"/>
          <a:lstStyle/>
          <a:p>
            <a:pPr marL="53975" indent="6350">
              <a:lnSpc>
                <a:spcPts val="1100"/>
              </a:lnSpc>
              <a:buFontTx/>
              <a:buNone/>
            </a:pPr>
            <a:r>
              <a:rPr lang="en-US" sz="1100">
                <a:solidFill>
                  <a:schemeClr val="tx2"/>
                </a:solidFill>
              </a:rPr>
              <a:t>Suryaprasad </a:t>
            </a:r>
            <a:r>
              <a:rPr lang="en-US" sz="1100" u="sng">
                <a:solidFill>
                  <a:schemeClr val="tx2"/>
                </a:solidFill>
              </a:rPr>
              <a:t>Clin Infect Dis</a:t>
            </a:r>
            <a:r>
              <a:rPr lang="en-US" sz="1100">
                <a:solidFill>
                  <a:schemeClr val="tx2"/>
                </a:solidFill>
              </a:rPr>
              <a:t>; 2014, 59(10):1411-1419</a:t>
            </a:r>
          </a:p>
        </p:txBody>
      </p:sp>
      <p:grpSp>
        <p:nvGrpSpPr>
          <p:cNvPr id="2" name="Group 5"/>
          <p:cNvGrpSpPr>
            <a:grpSpLocks/>
          </p:cNvGrpSpPr>
          <p:nvPr/>
        </p:nvGrpSpPr>
        <p:grpSpPr bwMode="auto">
          <a:xfrm>
            <a:off x="685800" y="2057400"/>
            <a:ext cx="7905750" cy="4100513"/>
            <a:chOff x="619125" y="1798018"/>
            <a:chExt cx="7905750" cy="4101639"/>
          </a:xfrm>
        </p:grpSpPr>
        <p:pic>
          <p:nvPicPr>
            <p:cNvPr id="20484" name="Picture 7"/>
            <p:cNvPicPr>
              <a:picLocks noChangeAspect="1"/>
            </p:cNvPicPr>
            <p:nvPr/>
          </p:nvPicPr>
          <p:blipFill>
            <a:blip r:embed="rId3" cstate="print"/>
            <a:srcRect/>
            <a:stretch>
              <a:fillRect/>
            </a:stretch>
          </p:blipFill>
          <p:spPr bwMode="auto">
            <a:xfrm>
              <a:off x="619125" y="1798018"/>
              <a:ext cx="7905750" cy="4101639"/>
            </a:xfrm>
            <a:prstGeom prst="rect">
              <a:avLst/>
            </a:prstGeom>
            <a:noFill/>
            <a:ln w="9525">
              <a:noFill/>
              <a:miter lim="800000"/>
              <a:headEnd/>
              <a:tailEnd/>
            </a:ln>
          </p:spPr>
        </p:pic>
        <p:grpSp>
          <p:nvGrpSpPr>
            <p:cNvPr id="3" name="Group 78"/>
            <p:cNvGrpSpPr>
              <a:grpSpLocks/>
            </p:cNvGrpSpPr>
            <p:nvPr/>
          </p:nvGrpSpPr>
          <p:grpSpPr bwMode="auto">
            <a:xfrm>
              <a:off x="5364521" y="2965179"/>
              <a:ext cx="404550" cy="606696"/>
              <a:chOff x="1362075" y="2913323"/>
              <a:chExt cx="404550" cy="606696"/>
            </a:xfrm>
          </p:grpSpPr>
          <p:cxnSp>
            <p:nvCxnSpPr>
              <p:cNvPr id="80" name="Straight Connector 79"/>
              <p:cNvCxnSpPr/>
              <p:nvPr/>
            </p:nvCxnSpPr>
            <p:spPr>
              <a:xfrm flipV="1">
                <a:off x="1434742" y="2927586"/>
                <a:ext cx="328612" cy="4764"/>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1763354" y="2913295"/>
                <a:ext cx="3175" cy="470029"/>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1447442" y="2929174"/>
                <a:ext cx="0" cy="435095"/>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flipH="1">
                <a:off x="1371242" y="3353153"/>
                <a:ext cx="76200" cy="152442"/>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1361717" y="3500832"/>
                <a:ext cx="85725" cy="19055"/>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flipH="1">
                <a:off x="1764942" y="3380148"/>
                <a:ext cx="1587" cy="26994"/>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flipH="1">
                <a:off x="1499829" y="3497656"/>
                <a:ext cx="33338" cy="9528"/>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1676042" y="3402380"/>
                <a:ext cx="90487" cy="26994"/>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flipH="1">
                <a:off x="1652229" y="3424611"/>
                <a:ext cx="28575" cy="55577"/>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flipH="1" flipV="1">
                <a:off x="1609367" y="3462721"/>
                <a:ext cx="47625" cy="17467"/>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1574442" y="3465897"/>
                <a:ext cx="38100" cy="39698"/>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flipH="1">
                <a:off x="1523642" y="3472249"/>
                <a:ext cx="26987" cy="28583"/>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1550629" y="3480188"/>
                <a:ext cx="33338" cy="22231"/>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flipH="1">
                <a:off x="1480779" y="3505595"/>
                <a:ext cx="17463" cy="14292"/>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1447442" y="3497656"/>
                <a:ext cx="33337" cy="22231"/>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4" name="Group 100"/>
            <p:cNvGrpSpPr>
              <a:grpSpLocks/>
            </p:cNvGrpSpPr>
            <p:nvPr/>
          </p:nvGrpSpPr>
          <p:grpSpPr bwMode="auto">
            <a:xfrm>
              <a:off x="1373904" y="2919282"/>
              <a:ext cx="404550" cy="606696"/>
              <a:chOff x="1362075" y="2913323"/>
              <a:chExt cx="404550" cy="606696"/>
            </a:xfrm>
          </p:grpSpPr>
          <p:cxnSp>
            <p:nvCxnSpPr>
              <p:cNvPr id="102" name="Straight Connector 101"/>
              <p:cNvCxnSpPr/>
              <p:nvPr/>
            </p:nvCxnSpPr>
            <p:spPr>
              <a:xfrm flipV="1">
                <a:off x="1434384" y="2927434"/>
                <a:ext cx="328612" cy="4763"/>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1762996" y="2913142"/>
                <a:ext cx="3175" cy="470029"/>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1447084" y="2929021"/>
                <a:ext cx="0" cy="435095"/>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flipH="1">
                <a:off x="1370884" y="3353001"/>
                <a:ext cx="76200" cy="152442"/>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flipH="1">
                <a:off x="1361359" y="3500679"/>
                <a:ext cx="85725" cy="19055"/>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flipH="1">
                <a:off x="1764584" y="3379995"/>
                <a:ext cx="1587" cy="26995"/>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flipH="1">
                <a:off x="1499471" y="3497503"/>
                <a:ext cx="33338" cy="9528"/>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flipH="1">
                <a:off x="1675684" y="3402227"/>
                <a:ext cx="90487" cy="26995"/>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flipH="1">
                <a:off x="1651871" y="3424458"/>
                <a:ext cx="28575" cy="55578"/>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flipH="1" flipV="1">
                <a:off x="1609009" y="3462568"/>
                <a:ext cx="47625" cy="17468"/>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flipH="1">
                <a:off x="1574084" y="3465744"/>
                <a:ext cx="38100" cy="39699"/>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flipH="1">
                <a:off x="1523284" y="3472096"/>
                <a:ext cx="26987" cy="28583"/>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a:off x="1550271" y="3480036"/>
                <a:ext cx="33338" cy="22231"/>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flipH="1">
                <a:off x="1480421" y="3505443"/>
                <a:ext cx="17463" cy="14291"/>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a:off x="1447084" y="3497503"/>
                <a:ext cx="33337" cy="22231"/>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20517" name="TextBox 38"/>
            <p:cNvSpPr txBox="1">
              <a:spLocks noChangeArrowheads="1"/>
            </p:cNvSpPr>
            <p:nvPr/>
          </p:nvSpPr>
          <p:spPr bwMode="auto">
            <a:xfrm>
              <a:off x="2209800" y="1904410"/>
              <a:ext cx="1016624" cy="584937"/>
            </a:xfrm>
            <a:prstGeom prst="rect">
              <a:avLst/>
            </a:prstGeom>
            <a:noFill/>
            <a:ln w="9525">
              <a:noFill/>
              <a:miter lim="800000"/>
              <a:headEnd/>
              <a:tailEnd/>
            </a:ln>
          </p:spPr>
          <p:txBody>
            <a:bodyPr wrap="none">
              <a:prstTxWarp prst="textNoShape">
                <a:avLst/>
              </a:prstTxWarp>
              <a:spAutoFit/>
            </a:bodyPr>
            <a:lstStyle/>
            <a:p>
              <a:r>
                <a:rPr lang="en-US" sz="3200" b="1" dirty="0">
                  <a:solidFill>
                    <a:schemeClr val="accent3"/>
                  </a:solidFill>
                  <a:ea typeface="ＭＳ Ｐゴシック" pitchFamily="-102" charset="-128"/>
                  <a:cs typeface="ＭＳ Ｐゴシック" pitchFamily="-102" charset="-128"/>
                </a:rPr>
                <a:t>2006</a:t>
              </a:r>
            </a:p>
          </p:txBody>
        </p:sp>
        <p:sp>
          <p:nvSpPr>
            <p:cNvPr id="20518" name="TextBox 39"/>
            <p:cNvSpPr txBox="1">
              <a:spLocks noChangeArrowheads="1"/>
            </p:cNvSpPr>
            <p:nvPr/>
          </p:nvSpPr>
          <p:spPr bwMode="auto">
            <a:xfrm>
              <a:off x="6172200" y="1904410"/>
              <a:ext cx="1016624" cy="584937"/>
            </a:xfrm>
            <a:prstGeom prst="rect">
              <a:avLst/>
            </a:prstGeom>
            <a:noFill/>
            <a:ln w="9525">
              <a:noFill/>
              <a:miter lim="800000"/>
              <a:headEnd/>
              <a:tailEnd/>
            </a:ln>
          </p:spPr>
          <p:txBody>
            <a:bodyPr wrap="none">
              <a:prstTxWarp prst="textNoShape">
                <a:avLst/>
              </a:prstTxWarp>
              <a:spAutoFit/>
            </a:bodyPr>
            <a:lstStyle/>
            <a:p>
              <a:r>
                <a:rPr lang="en-US" sz="3200" b="1" dirty="0">
                  <a:solidFill>
                    <a:srgbClr val="E2751D"/>
                  </a:solidFill>
                  <a:ea typeface="ＭＳ Ｐゴシック" pitchFamily="-102" charset="-128"/>
                  <a:cs typeface="ＭＳ Ｐゴシック" pitchFamily="-102" charset="-128"/>
                </a:rPr>
                <a:t>2012</a:t>
              </a:r>
            </a:p>
          </p:txBody>
        </p:sp>
      </p:grpSp>
      <p:sp>
        <p:nvSpPr>
          <p:cNvPr id="28677" name="Title 1"/>
          <p:cNvSpPr>
            <a:spLocks noGrp="1"/>
          </p:cNvSpPr>
          <p:nvPr>
            <p:ph type="title" idx="4294967295"/>
          </p:nvPr>
        </p:nvSpPr>
        <p:spPr>
          <a:xfrm>
            <a:off x="457200" y="152400"/>
            <a:ext cx="6858000" cy="1608667"/>
          </a:xfrm>
          <a:prstGeom prst="rect">
            <a:avLst/>
          </a:prstGeom>
        </p:spPr>
        <p:txBody>
          <a:bodyPr anchor="b">
            <a:normAutofit/>
          </a:bodyPr>
          <a:lstStyle/>
          <a:p>
            <a:pPr>
              <a:lnSpc>
                <a:spcPts val="3000"/>
              </a:lnSpc>
            </a:pPr>
            <a:r>
              <a:rPr lang="en-US" sz="2400" dirty="0" smtClean="0">
                <a:solidFill>
                  <a:srgbClr val="000000"/>
                </a:solidFill>
              </a:rPr>
              <a:t>Emerging Epidemic of Hepatitis C Virus Infections Among Young Non-Urban Persons who Inject Drugs in the United States, 2006–2012 </a:t>
            </a:r>
            <a:endParaRPr lang="en-US" sz="4000" dirty="0">
              <a:solidFill>
                <a:srgbClr val="000000"/>
              </a:solidFill>
              <a:effectLst>
                <a:outerShdw blurRad="38100" dist="38100" dir="2700000" algn="tl">
                  <a:srgbClr val="DDDDDD"/>
                </a:outerShdw>
              </a:effectLst>
              <a:latin typeface="Trebuchet MS" pitchFamily="-102" charset="0"/>
            </a:endParaRPr>
          </a:p>
        </p:txBody>
      </p:sp>
      <p:sp>
        <p:nvSpPr>
          <p:cNvPr id="20520" name="Content Placeholder 2"/>
          <p:cNvSpPr>
            <a:spLocks/>
          </p:cNvSpPr>
          <p:nvPr/>
        </p:nvSpPr>
        <p:spPr bwMode="auto">
          <a:xfrm>
            <a:off x="685800" y="1447800"/>
            <a:ext cx="8229600" cy="4191000"/>
          </a:xfrm>
          <a:prstGeom prst="rect">
            <a:avLst/>
          </a:prstGeom>
          <a:noFill/>
          <a:ln w="9525">
            <a:noFill/>
            <a:miter lim="800000"/>
            <a:headEnd/>
            <a:tailEnd/>
          </a:ln>
        </p:spPr>
        <p:txBody>
          <a:bodyPr>
            <a:prstTxWarp prst="textNoShape">
              <a:avLst/>
            </a:prstTxWarp>
          </a:bodyPr>
          <a:lstStyle/>
          <a:p>
            <a:pPr marL="342900" indent="-342900">
              <a:spcBef>
                <a:spcPct val="20000"/>
              </a:spcBef>
              <a:buClr>
                <a:schemeClr val="bg1"/>
              </a:buClr>
              <a:buSzPct val="70000"/>
              <a:buFont typeface="Wingdings" pitchFamily="-102" charset="2"/>
              <a:buChar char="q"/>
            </a:pPr>
            <a:endParaRPr lang="en-US" b="1" dirty="0">
              <a:solidFill>
                <a:schemeClr val="bg2"/>
              </a:solidFill>
              <a:ea typeface="ＭＳ Ｐゴシック" pitchFamily="-102" charset="-128"/>
              <a:cs typeface="ＭＳ Ｐゴシック" pitchFamily="-102" charset="-128"/>
            </a:endParaRPr>
          </a:p>
        </p:txBody>
      </p:sp>
    </p:spTree>
    <p:extLst>
      <p:ext uri="{BB962C8B-B14F-4D97-AF65-F5344CB8AC3E}">
        <p14:creationId xmlns:p14="http://schemas.microsoft.com/office/powerpoint/2010/main" xmlns="" val="3888274874"/>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FSSA-Styl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A498490C551CC41A20B7E2B3FADECC9" ma:contentTypeVersion="3" ma:contentTypeDescription="Create a new document." ma:contentTypeScope="" ma:versionID="7ac9a017c0ca31dbc4d12fc73e2c84eb">
  <xsd:schema xmlns:xsd="http://www.w3.org/2001/XMLSchema" xmlns:xs="http://www.w3.org/2001/XMLSchema" xmlns:p="http://schemas.microsoft.com/office/2006/metadata/properties" xmlns:ns1="http://schemas.microsoft.com/sharepoint/v3" targetNamespace="http://schemas.microsoft.com/office/2006/metadata/properties" ma:root="true" ma:fieldsID="3cc0ea3fa8f52873386242d9791a58d5"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internalName="PublishingStartDate">
      <xsd:simpleType>
        <xsd:restriction base="dms:Unknown"/>
      </xsd:simpleType>
    </xsd:element>
    <xsd:element name="PublishingExpirationDate" ma:index="9" nillable="true" ma:displayName="Scheduling End Dat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773A30D-16F1-4980-9D55-14E247D1E4C0}">
  <ds:schemaRefs>
    <ds:schemaRef ds:uri="http://purl.org/dc/dcmitype/"/>
    <ds:schemaRef ds:uri="http://schemas.microsoft.com/sharepoint/v3"/>
    <ds:schemaRef ds:uri="http://schemas.microsoft.com/office/2006/documentManagement/types"/>
    <ds:schemaRef ds:uri="http://purl.org/dc/elements/1.1/"/>
    <ds:schemaRef ds:uri="http://purl.org/dc/terms/"/>
    <ds:schemaRef ds:uri="http://www.w3.org/XML/1998/namespace"/>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AEF5E9F0-9A47-43CC-AA1F-308709F9C803}">
  <ds:schemaRefs>
    <ds:schemaRef ds:uri="http://schemas.microsoft.com/sharepoint/v3/contenttype/forms"/>
  </ds:schemaRefs>
</ds:datastoreItem>
</file>

<file path=customXml/itemProps3.xml><?xml version="1.0" encoding="utf-8"?>
<ds:datastoreItem xmlns:ds="http://schemas.openxmlformats.org/officeDocument/2006/customXml" ds:itemID="{E3557074-8D95-412A-8253-ADF109D8463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1675</TotalTime>
  <Words>1415</Words>
  <Application>Microsoft Office PowerPoint</Application>
  <PresentationFormat>On-screen Show (4:3)</PresentationFormat>
  <Paragraphs>210</Paragraphs>
  <Slides>43</Slides>
  <Notes>15</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FSSA-Style1</vt:lpstr>
      <vt:lpstr>Emergency Medicine and the Opiate Epidemic: Where we were, Where we are, and Where we are going</vt:lpstr>
      <vt:lpstr>Data matters, but stories convince.</vt:lpstr>
      <vt:lpstr>The data</vt:lpstr>
      <vt:lpstr>Slide 4</vt:lpstr>
      <vt:lpstr>Slide 5</vt:lpstr>
      <vt:lpstr>Slide 6</vt:lpstr>
      <vt:lpstr>Slide 7</vt:lpstr>
      <vt:lpstr>Percent Change in Leading Causes of Injury Death Indiana, 1999–2015  </vt:lpstr>
      <vt:lpstr>Emerging Epidemic of Hepatitis C Virus Infections Among Young Non-Urban Persons who Inject Drugs in the United States, 2006–2012 </vt:lpstr>
      <vt:lpstr>The story</vt:lpstr>
      <vt:lpstr>How to create an opiate epidemic in three easy steps</vt:lpstr>
      <vt:lpstr>The whiteboard</vt:lpstr>
      <vt:lpstr>Data build</vt:lpstr>
      <vt:lpstr>Slide 14</vt:lpstr>
      <vt:lpstr>Slide 15</vt:lpstr>
      <vt:lpstr>Policy Needs</vt:lpstr>
      <vt:lpstr>Optin.in.gov</vt:lpstr>
      <vt:lpstr>Slide 18</vt:lpstr>
      <vt:lpstr>Future state naloxone continuum</vt:lpstr>
      <vt:lpstr>Payment Infrastructure</vt:lpstr>
      <vt:lpstr>A Brief History of HIP</vt:lpstr>
      <vt:lpstr>HIP today</vt:lpstr>
      <vt:lpstr>HIP Enhancements</vt:lpstr>
      <vt:lpstr>HIP renewal and the opiate epidemic</vt:lpstr>
      <vt:lpstr>Addiction Inpatient Units and Residential Facilities</vt:lpstr>
      <vt:lpstr>New or Expanded Points of Access  </vt:lpstr>
      <vt:lpstr>21st Century Cures Grant – Year 1</vt:lpstr>
      <vt:lpstr>21st Century Cures – Year 1</vt:lpstr>
      <vt:lpstr>Culture change</vt:lpstr>
      <vt:lpstr>Program Build</vt:lpstr>
      <vt:lpstr>FSSA – OpenBeds® State Referral Process</vt:lpstr>
      <vt:lpstr>FSSA – 211 Wrap Around Services Process</vt:lpstr>
      <vt:lpstr>Slide 33</vt:lpstr>
      <vt:lpstr>Slide 34</vt:lpstr>
      <vt:lpstr>Slide 35</vt:lpstr>
      <vt:lpstr>Best or same?</vt:lpstr>
      <vt:lpstr>Slide 37</vt:lpstr>
      <vt:lpstr>Slide 38</vt:lpstr>
      <vt:lpstr>Slide 39</vt:lpstr>
      <vt:lpstr>Working the whiteboard together</vt:lpstr>
      <vt:lpstr>Assessment – what is success?</vt:lpstr>
      <vt:lpstr>Slide 42</vt:lpstr>
      <vt:lpstr>In a world filled with despair, we must still dare to dream.  In a world full of distrust, we must still dare to believe.  FSSA Indiana Daring to dream and believe since 1991</vt:lpstr>
    </vt:vector>
  </TitlesOfParts>
  <Company>State of Indiana</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 Jenifer Walthall</dc:creator>
  <cp:keywords>FSSA</cp:keywords>
  <cp:lastModifiedBy>Sue</cp:lastModifiedBy>
  <cp:revision>29</cp:revision>
  <dcterms:created xsi:type="dcterms:W3CDTF">2014-09-23T16:15:02Z</dcterms:created>
  <dcterms:modified xsi:type="dcterms:W3CDTF">2018-03-14T15:35:04Z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0x0101005A498490C551CC41A20B7E2B3FADECC9</vt:lpwstr>
  </property>
  <property fmtid="{D5CDD505-2E9C-101B-9397-08002B2CF9AE}" pid="3" name="Order">
    <vt:i4>700</vt:i4>
  </property>
  <property fmtid="{D5CDD505-2E9C-101B-9397-08002B2CF9AE}" pid="4" name="xd_ProgID">
    <vt:lpwstr/>
  </property>
  <property fmtid="{D5CDD505-2E9C-101B-9397-08002B2CF9AE}" pid="5" name="TemplateUrl">
    <vt:lpwstr/>
  </property>
</Properties>
</file>