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1" r:id="rId2"/>
    <p:sldId id="262" r:id="rId3"/>
    <p:sldId id="263" r:id="rId4"/>
    <p:sldId id="264" r:id="rId5"/>
    <p:sldId id="265" r:id="rId6"/>
    <p:sldId id="268" r:id="rId7"/>
    <p:sldId id="269" r:id="rId8"/>
    <p:sldId id="273" r:id="rId9"/>
    <p:sldId id="274" r:id="rId10"/>
    <p:sldId id="275" r:id="rId11"/>
    <p:sldId id="276" r:id="rId12"/>
    <p:sldId id="360" r:id="rId13"/>
    <p:sldId id="277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61" r:id="rId25"/>
    <p:sldId id="304" r:id="rId26"/>
    <p:sldId id="305" r:id="rId27"/>
    <p:sldId id="336" r:id="rId28"/>
    <p:sldId id="307" r:id="rId29"/>
    <p:sldId id="308" r:id="rId30"/>
    <p:sldId id="309" r:id="rId31"/>
    <p:sldId id="310" r:id="rId32"/>
    <p:sldId id="377" r:id="rId33"/>
    <p:sldId id="378" r:id="rId34"/>
    <p:sldId id="311" r:id="rId35"/>
    <p:sldId id="380" r:id="rId36"/>
    <p:sldId id="312" r:id="rId37"/>
    <p:sldId id="313" r:id="rId38"/>
    <p:sldId id="314" r:id="rId39"/>
    <p:sldId id="315" r:id="rId40"/>
    <p:sldId id="374" r:id="rId41"/>
    <p:sldId id="387" r:id="rId42"/>
    <p:sldId id="388" r:id="rId43"/>
    <p:sldId id="385" r:id="rId44"/>
    <p:sldId id="379" r:id="rId45"/>
    <p:sldId id="316" r:id="rId46"/>
    <p:sldId id="364" r:id="rId47"/>
    <p:sldId id="368" r:id="rId48"/>
    <p:sldId id="366" r:id="rId49"/>
    <p:sldId id="337" r:id="rId50"/>
    <p:sldId id="317" r:id="rId51"/>
    <p:sldId id="318" r:id="rId52"/>
    <p:sldId id="319" r:id="rId53"/>
    <p:sldId id="376" r:id="rId54"/>
    <p:sldId id="320" r:id="rId55"/>
    <p:sldId id="369" r:id="rId56"/>
    <p:sldId id="321" r:id="rId57"/>
    <p:sldId id="322" r:id="rId58"/>
    <p:sldId id="375" r:id="rId59"/>
    <p:sldId id="324" r:id="rId60"/>
    <p:sldId id="325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4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DF8CB-7C3B-6746-A6E4-39BBFC804710}" type="doc">
      <dgm:prSet loTypeId="urn:microsoft.com/office/officeart/2005/8/layout/vList3#1" loCatId="" qsTypeId="urn:microsoft.com/office/officeart/2005/8/quickstyle/simple4" qsCatId="simple" csTypeId="urn:microsoft.com/office/officeart/2005/8/colors/accent1_2" csCatId="accent1" phldr="1"/>
      <dgm:spPr/>
    </dgm:pt>
    <dgm:pt modelId="{DFE2FF10-1F03-F84B-9CAC-2DDEB95043B2}">
      <dgm:prSet phldrT="[Text]"/>
      <dgm:spPr/>
      <dgm:t>
        <a:bodyPr/>
        <a:lstStyle/>
        <a:p>
          <a:r>
            <a:rPr lang="en-US" dirty="0" smtClean="0"/>
            <a:t>DO NOTHING!</a:t>
          </a:r>
        </a:p>
        <a:p>
          <a:r>
            <a:rPr lang="en-US" dirty="0" smtClean="0"/>
            <a:t>(Transfer!)</a:t>
          </a:r>
          <a:endParaRPr lang="en-US" dirty="0"/>
        </a:p>
      </dgm:t>
    </dgm:pt>
    <dgm:pt modelId="{164CA289-3E9D-8442-9C44-83B0FD13C395}" type="parTrans" cxnId="{A901D9E3-754E-184E-9968-886C2828F301}">
      <dgm:prSet/>
      <dgm:spPr/>
      <dgm:t>
        <a:bodyPr/>
        <a:lstStyle/>
        <a:p>
          <a:endParaRPr lang="en-US"/>
        </a:p>
      </dgm:t>
    </dgm:pt>
    <dgm:pt modelId="{230303E3-533F-EC43-AB41-D98D2F96B998}" type="sibTrans" cxnId="{A901D9E3-754E-184E-9968-886C2828F301}">
      <dgm:prSet/>
      <dgm:spPr/>
      <dgm:t>
        <a:bodyPr/>
        <a:lstStyle/>
        <a:p>
          <a:endParaRPr lang="en-US"/>
        </a:p>
      </dgm:t>
    </dgm:pt>
    <dgm:pt modelId="{43078963-0CDD-1143-848E-B85C5E73A9BF}">
      <dgm:prSet phldrT="[Text]"/>
      <dgm:spPr/>
      <dgm:t>
        <a:bodyPr/>
        <a:lstStyle/>
        <a:p>
          <a:r>
            <a:rPr lang="en-US" dirty="0" smtClean="0"/>
            <a:t>Consider Medication</a:t>
          </a:r>
        </a:p>
        <a:p>
          <a:r>
            <a:rPr lang="en-US" dirty="0" smtClean="0"/>
            <a:t>(Transfer!)</a:t>
          </a:r>
          <a:endParaRPr lang="en-US" dirty="0"/>
        </a:p>
      </dgm:t>
    </dgm:pt>
    <dgm:pt modelId="{94524FF2-CFF5-AA45-8929-24DEF270E642}" type="parTrans" cxnId="{3F62D3A3-8936-D54B-9E55-E9A802F77885}">
      <dgm:prSet/>
      <dgm:spPr/>
      <dgm:t>
        <a:bodyPr/>
        <a:lstStyle/>
        <a:p>
          <a:endParaRPr lang="en-US"/>
        </a:p>
      </dgm:t>
    </dgm:pt>
    <dgm:pt modelId="{D3D4E2EB-B4B9-4443-98AF-6ACCF1A91AA6}" type="sibTrans" cxnId="{3F62D3A3-8936-D54B-9E55-E9A802F77885}">
      <dgm:prSet/>
      <dgm:spPr/>
      <dgm:t>
        <a:bodyPr/>
        <a:lstStyle/>
        <a:p>
          <a:endParaRPr lang="en-US"/>
        </a:p>
      </dgm:t>
    </dgm:pt>
    <dgm:pt modelId="{1A042F5A-40F4-9245-BE3C-7B10AAF9D008}">
      <dgm:prSet phldrT="[Text]"/>
      <dgm:spPr/>
      <dgm:t>
        <a:bodyPr/>
        <a:lstStyle/>
        <a:p>
          <a:r>
            <a:rPr lang="en-US" dirty="0" smtClean="0"/>
            <a:t>Electricity                          </a:t>
          </a:r>
        </a:p>
        <a:p>
          <a:r>
            <a:rPr lang="en-US" dirty="0" smtClean="0"/>
            <a:t>(Transfer!)</a:t>
          </a:r>
          <a:endParaRPr lang="en-US" dirty="0"/>
        </a:p>
      </dgm:t>
    </dgm:pt>
    <dgm:pt modelId="{A918F8B6-1B79-2E4C-9F4D-5CB397AB64C2}" type="parTrans" cxnId="{0D6A6312-3385-4445-9C02-62EB40DA7D66}">
      <dgm:prSet/>
      <dgm:spPr/>
      <dgm:t>
        <a:bodyPr/>
        <a:lstStyle/>
        <a:p>
          <a:endParaRPr lang="en-US"/>
        </a:p>
      </dgm:t>
    </dgm:pt>
    <dgm:pt modelId="{E9E6FD01-FC36-3841-B25B-F2F2806CE380}" type="sibTrans" cxnId="{0D6A6312-3385-4445-9C02-62EB40DA7D66}">
      <dgm:prSet/>
      <dgm:spPr/>
      <dgm:t>
        <a:bodyPr/>
        <a:lstStyle/>
        <a:p>
          <a:endParaRPr lang="en-US"/>
        </a:p>
      </dgm:t>
    </dgm:pt>
    <dgm:pt modelId="{68A80D41-B94A-8541-A412-AC2AAF6D30DB}" type="pres">
      <dgm:prSet presAssocID="{32CDF8CB-7C3B-6746-A6E4-39BBFC804710}" presName="linearFlow" presStyleCnt="0">
        <dgm:presLayoutVars>
          <dgm:dir/>
          <dgm:resizeHandles val="exact"/>
        </dgm:presLayoutVars>
      </dgm:prSet>
      <dgm:spPr/>
    </dgm:pt>
    <dgm:pt modelId="{98332D25-BF62-ED4E-A793-C58FDE54E5BF}" type="pres">
      <dgm:prSet presAssocID="{DFE2FF10-1F03-F84B-9CAC-2DDEB95043B2}" presName="composite" presStyleCnt="0"/>
      <dgm:spPr/>
    </dgm:pt>
    <dgm:pt modelId="{9DC72736-AB28-CC49-AF56-7C6BC02770D5}" type="pres">
      <dgm:prSet presAssocID="{DFE2FF10-1F03-F84B-9CAC-2DDEB95043B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0F99D83-452E-A94D-9B11-FE59A82D0A28}" type="pres">
      <dgm:prSet presAssocID="{DFE2FF10-1F03-F84B-9CAC-2DDEB95043B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0E3B-C52E-B043-82C7-C80C71F54195}" type="pres">
      <dgm:prSet presAssocID="{230303E3-533F-EC43-AB41-D98D2F96B998}" presName="spacing" presStyleCnt="0"/>
      <dgm:spPr/>
    </dgm:pt>
    <dgm:pt modelId="{6FAE7619-DC66-7945-8869-A8A7618EAD02}" type="pres">
      <dgm:prSet presAssocID="{43078963-0CDD-1143-848E-B85C5E73A9BF}" presName="composite" presStyleCnt="0"/>
      <dgm:spPr/>
    </dgm:pt>
    <dgm:pt modelId="{9ACE85B1-40AB-1340-B1F0-E3C9123636FF}" type="pres">
      <dgm:prSet presAssocID="{43078963-0CDD-1143-848E-B85C5E73A9BF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ADC8A83-FE8A-784C-B449-4BFE1C6A9229}" type="pres">
      <dgm:prSet presAssocID="{43078963-0CDD-1143-848E-B85C5E73A9B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BAAA7-48A5-D64B-BCB0-A21C4FF03CB7}" type="pres">
      <dgm:prSet presAssocID="{D3D4E2EB-B4B9-4443-98AF-6ACCF1A91AA6}" presName="spacing" presStyleCnt="0"/>
      <dgm:spPr/>
    </dgm:pt>
    <dgm:pt modelId="{0FD66ACC-2804-DE4F-B27A-D78CE84AB469}" type="pres">
      <dgm:prSet presAssocID="{1A042F5A-40F4-9245-BE3C-7B10AAF9D008}" presName="composite" presStyleCnt="0"/>
      <dgm:spPr/>
    </dgm:pt>
    <dgm:pt modelId="{7CB35D89-1EEB-F64B-B9D7-ABC509BC1D2B}" type="pres">
      <dgm:prSet presAssocID="{1A042F5A-40F4-9245-BE3C-7B10AAF9D008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3DDA84F1-85F6-3C4D-BFD2-6B018D84053B}" type="pres">
      <dgm:prSet presAssocID="{1A042F5A-40F4-9245-BE3C-7B10AAF9D00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4389B-9A50-6544-BEA6-E440A2EBFA76}" type="presOf" srcId="{32CDF8CB-7C3B-6746-A6E4-39BBFC804710}" destId="{68A80D41-B94A-8541-A412-AC2AAF6D30DB}" srcOrd="0" destOrd="0" presId="urn:microsoft.com/office/officeart/2005/8/layout/vList3#1"/>
    <dgm:cxn modelId="{14733B49-EB8A-C541-9C21-E0349C20B4B4}" type="presOf" srcId="{43078963-0CDD-1143-848E-B85C5E73A9BF}" destId="{6ADC8A83-FE8A-784C-B449-4BFE1C6A9229}" srcOrd="0" destOrd="0" presId="urn:microsoft.com/office/officeart/2005/8/layout/vList3#1"/>
    <dgm:cxn modelId="{4AEDCB4D-64D2-CB45-AA0E-9C24230A0053}" type="presOf" srcId="{1A042F5A-40F4-9245-BE3C-7B10AAF9D008}" destId="{3DDA84F1-85F6-3C4D-BFD2-6B018D84053B}" srcOrd="0" destOrd="0" presId="urn:microsoft.com/office/officeart/2005/8/layout/vList3#1"/>
    <dgm:cxn modelId="{0D6A6312-3385-4445-9C02-62EB40DA7D66}" srcId="{32CDF8CB-7C3B-6746-A6E4-39BBFC804710}" destId="{1A042F5A-40F4-9245-BE3C-7B10AAF9D008}" srcOrd="2" destOrd="0" parTransId="{A918F8B6-1B79-2E4C-9F4D-5CB397AB64C2}" sibTransId="{E9E6FD01-FC36-3841-B25B-F2F2806CE380}"/>
    <dgm:cxn modelId="{3F62D3A3-8936-D54B-9E55-E9A802F77885}" srcId="{32CDF8CB-7C3B-6746-A6E4-39BBFC804710}" destId="{43078963-0CDD-1143-848E-B85C5E73A9BF}" srcOrd="1" destOrd="0" parTransId="{94524FF2-CFF5-AA45-8929-24DEF270E642}" sibTransId="{D3D4E2EB-B4B9-4443-98AF-6ACCF1A91AA6}"/>
    <dgm:cxn modelId="{3B9A204B-3588-5143-A7FC-5739EBAF296F}" type="presOf" srcId="{DFE2FF10-1F03-F84B-9CAC-2DDEB95043B2}" destId="{C0F99D83-452E-A94D-9B11-FE59A82D0A28}" srcOrd="0" destOrd="0" presId="urn:microsoft.com/office/officeart/2005/8/layout/vList3#1"/>
    <dgm:cxn modelId="{A901D9E3-754E-184E-9968-886C2828F301}" srcId="{32CDF8CB-7C3B-6746-A6E4-39BBFC804710}" destId="{DFE2FF10-1F03-F84B-9CAC-2DDEB95043B2}" srcOrd="0" destOrd="0" parTransId="{164CA289-3E9D-8442-9C44-83B0FD13C395}" sibTransId="{230303E3-533F-EC43-AB41-D98D2F96B998}"/>
    <dgm:cxn modelId="{897A3131-C004-8F4C-B5AE-BFB1DE52B60B}" type="presParOf" srcId="{68A80D41-B94A-8541-A412-AC2AAF6D30DB}" destId="{98332D25-BF62-ED4E-A793-C58FDE54E5BF}" srcOrd="0" destOrd="0" presId="urn:microsoft.com/office/officeart/2005/8/layout/vList3#1"/>
    <dgm:cxn modelId="{FFCF9DA0-12DB-9140-B8EC-967E1463A63A}" type="presParOf" srcId="{98332D25-BF62-ED4E-A793-C58FDE54E5BF}" destId="{9DC72736-AB28-CC49-AF56-7C6BC02770D5}" srcOrd="0" destOrd="0" presId="urn:microsoft.com/office/officeart/2005/8/layout/vList3#1"/>
    <dgm:cxn modelId="{3C4114FD-A659-4242-A6E4-2F9E54FC21DF}" type="presParOf" srcId="{98332D25-BF62-ED4E-A793-C58FDE54E5BF}" destId="{C0F99D83-452E-A94D-9B11-FE59A82D0A28}" srcOrd="1" destOrd="0" presId="urn:microsoft.com/office/officeart/2005/8/layout/vList3#1"/>
    <dgm:cxn modelId="{B3DACCD3-0B20-404D-98DA-1B74A9B670EB}" type="presParOf" srcId="{68A80D41-B94A-8541-A412-AC2AAF6D30DB}" destId="{7E610E3B-C52E-B043-82C7-C80C71F54195}" srcOrd="1" destOrd="0" presId="urn:microsoft.com/office/officeart/2005/8/layout/vList3#1"/>
    <dgm:cxn modelId="{F796BF54-266A-1D49-ABA6-1BAD82D925AC}" type="presParOf" srcId="{68A80D41-B94A-8541-A412-AC2AAF6D30DB}" destId="{6FAE7619-DC66-7945-8869-A8A7618EAD02}" srcOrd="2" destOrd="0" presId="urn:microsoft.com/office/officeart/2005/8/layout/vList3#1"/>
    <dgm:cxn modelId="{4826D32B-326D-C943-BFCB-5879370CD482}" type="presParOf" srcId="{6FAE7619-DC66-7945-8869-A8A7618EAD02}" destId="{9ACE85B1-40AB-1340-B1F0-E3C9123636FF}" srcOrd="0" destOrd="0" presId="urn:microsoft.com/office/officeart/2005/8/layout/vList3#1"/>
    <dgm:cxn modelId="{0E765530-5AC4-B74D-ABB7-DF869594A8B7}" type="presParOf" srcId="{6FAE7619-DC66-7945-8869-A8A7618EAD02}" destId="{6ADC8A83-FE8A-784C-B449-4BFE1C6A9229}" srcOrd="1" destOrd="0" presId="urn:microsoft.com/office/officeart/2005/8/layout/vList3#1"/>
    <dgm:cxn modelId="{51721C8B-E3B2-7946-8D5B-E2AEA35CA3B0}" type="presParOf" srcId="{68A80D41-B94A-8541-A412-AC2AAF6D30DB}" destId="{3EDBAAA7-48A5-D64B-BCB0-A21C4FF03CB7}" srcOrd="3" destOrd="0" presId="urn:microsoft.com/office/officeart/2005/8/layout/vList3#1"/>
    <dgm:cxn modelId="{498C8393-2A0F-344C-92E2-0C40E988D41B}" type="presParOf" srcId="{68A80D41-B94A-8541-A412-AC2AAF6D30DB}" destId="{0FD66ACC-2804-DE4F-B27A-D78CE84AB469}" srcOrd="4" destOrd="0" presId="urn:microsoft.com/office/officeart/2005/8/layout/vList3#1"/>
    <dgm:cxn modelId="{AF82F64B-4293-2D4D-8C6F-6AF2E24C6F99}" type="presParOf" srcId="{0FD66ACC-2804-DE4F-B27A-D78CE84AB469}" destId="{7CB35D89-1EEB-F64B-B9D7-ABC509BC1D2B}" srcOrd="0" destOrd="0" presId="urn:microsoft.com/office/officeart/2005/8/layout/vList3#1"/>
    <dgm:cxn modelId="{0F551206-4697-794D-901E-1C9ED9498F9E}" type="presParOf" srcId="{0FD66ACC-2804-DE4F-B27A-D78CE84AB469}" destId="{3DDA84F1-85F6-3C4D-BFD2-6B018D84053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2A08B-D9E5-254D-87C2-C75F57BEE34A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4E8A-D5EF-5F4E-A95D-67D38272E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94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896D81-978C-1747-87FB-309E440C684E}" type="slidenum">
              <a:rPr lang="en-US" sz="1300">
                <a:latin typeface="Arial" charset="0"/>
              </a:rPr>
              <a:pPr eaLnBrk="1" hangingPunct="1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209F61-D6FA-C54C-8FAC-1BF00FF9F7EF}" type="slidenum">
              <a:rPr lang="en-US" sz="1300">
                <a:latin typeface="Arial" charset="0"/>
              </a:rPr>
              <a:pPr eaLnBrk="1" hangingPunct="1"/>
              <a:t>19</a:t>
            </a:fld>
            <a:endParaRPr lang="en-US" sz="13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AD0096-2C69-CF41-8EAF-4C72BF19C069}" type="slidenum">
              <a:rPr lang="en-US" sz="1300">
                <a:latin typeface="Arial" charset="0"/>
              </a:rPr>
              <a:pPr eaLnBrk="1" hangingPunct="1"/>
              <a:t>20</a:t>
            </a:fld>
            <a:endParaRPr lang="en-US" sz="13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453A8C-F325-0140-960D-409CD4752778}" type="slidenum">
              <a:rPr lang="en-US" sz="1300">
                <a:latin typeface="Arial" charset="0"/>
              </a:rPr>
              <a:pPr eaLnBrk="1" hangingPunct="1"/>
              <a:t>21</a:t>
            </a:fld>
            <a:endParaRPr lang="en-US" sz="13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9927F3-A792-544A-AFF0-BCA86A079E77}" type="slidenum">
              <a:rPr lang="en-US" sz="1300">
                <a:latin typeface="Arial" charset="0"/>
              </a:rPr>
              <a:pPr eaLnBrk="1" hangingPunct="1"/>
              <a:t>22</a:t>
            </a:fld>
            <a:endParaRPr lang="en-US" sz="13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E17AF6-A196-2B46-B26F-FC695E109F1B}" type="slidenum">
              <a:rPr lang="en-US" sz="1300">
                <a:latin typeface="Arial" charset="0"/>
              </a:rPr>
              <a:pPr eaLnBrk="1" hangingPunct="1"/>
              <a:t>26</a:t>
            </a:fld>
            <a:endParaRPr lang="en-US" sz="13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2F7129-63D7-644F-A1C4-116281B7AE99}" type="slidenum">
              <a:rPr lang="en-US" sz="1300">
                <a:latin typeface="Arial" charset="0"/>
              </a:rPr>
              <a:pPr eaLnBrk="1" hangingPunct="1"/>
              <a:t>28</a:t>
            </a:fld>
            <a:endParaRPr lang="en-US" sz="1300">
              <a:latin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B27693-12AE-1344-BDE5-973BEA146BD6}" type="slidenum">
              <a:rPr lang="en-US" sz="1300">
                <a:latin typeface="Arial" charset="0"/>
              </a:rPr>
              <a:pPr eaLnBrk="1" hangingPunct="1"/>
              <a:t>29</a:t>
            </a:fld>
            <a:endParaRPr lang="en-US" sz="1300">
              <a:latin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9C7F76-5B69-4E49-A952-A9B40A8F1F9E}" type="slidenum">
              <a:rPr lang="en-US" sz="1300">
                <a:latin typeface="Arial" charset="0"/>
              </a:rPr>
              <a:pPr eaLnBrk="1" hangingPunct="1"/>
              <a:t>30</a:t>
            </a:fld>
            <a:endParaRPr lang="en-US" sz="1300">
              <a:latin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78C42C-6939-4B4A-8C5A-B9A094DB386B}" type="slidenum">
              <a:rPr lang="en-US" sz="1300">
                <a:latin typeface="Arial" charset="0"/>
              </a:rPr>
              <a:pPr eaLnBrk="1" hangingPunct="1"/>
              <a:t>31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9039A4-97A1-B44E-B334-D4A671BB5F9C}" type="slidenum">
              <a:rPr lang="en-US" sz="1300">
                <a:latin typeface="Arial" charset="0"/>
              </a:rPr>
              <a:pPr eaLnBrk="1" hangingPunct="1"/>
              <a:t>33</a:t>
            </a:fld>
            <a:endParaRPr lang="en-US" sz="13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D10BDC-728A-944B-9ADC-1BC0193C1BB3}" type="slidenum">
              <a:rPr lang="en-US" sz="1300">
                <a:latin typeface="Arial" charset="0"/>
              </a:rPr>
              <a:pPr eaLnBrk="1" hangingPunct="1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9EB8CE-7838-2A4D-8A51-A76FB4E0C3E7}" type="slidenum">
              <a:rPr lang="en-US" sz="1300">
                <a:latin typeface="Arial" charset="0"/>
              </a:rPr>
              <a:pPr eaLnBrk="1" hangingPunct="1"/>
              <a:t>34</a:t>
            </a:fld>
            <a:endParaRPr lang="en-US" sz="1300">
              <a:latin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0FF3-A012-4946-B5AF-FF5DE2CC144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Clues</a:t>
            </a:r>
            <a:r>
              <a:rPr lang="en-US" baseline="0" dirty="0" smtClean="0"/>
              <a:t> can be lack of </a:t>
            </a:r>
            <a:r>
              <a:rPr lang="en-US" baseline="0" smtClean="0"/>
              <a:t>variability in HR.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4E8A-D5EF-5F4E-A95D-67D38272E37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448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371274-E053-1645-96E9-8E5589E703CD}" type="slidenum">
              <a:rPr lang="en-US" sz="1300">
                <a:latin typeface="Arial" charset="0"/>
              </a:rPr>
              <a:pPr eaLnBrk="1" hangingPunct="1"/>
              <a:t>38</a:t>
            </a:fld>
            <a:endParaRPr lang="en-US" sz="13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10070D-9A1A-6A48-82F3-A09CF93AF094}" type="slidenum">
              <a:rPr lang="en-US" sz="1300">
                <a:latin typeface="Arial" charset="0"/>
              </a:rPr>
              <a:pPr eaLnBrk="1" hangingPunct="1"/>
              <a:t>39</a:t>
            </a:fld>
            <a:endParaRPr lang="en-US" sz="13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4E8A-D5EF-5F4E-A95D-67D38272E3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Clues</a:t>
            </a:r>
            <a:r>
              <a:rPr lang="en-US" baseline="0" dirty="0" smtClean="0"/>
              <a:t> can be lack of </a:t>
            </a:r>
            <a:r>
              <a:rPr lang="en-US" baseline="0" smtClean="0"/>
              <a:t>variability in HR.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4E8A-D5EF-5F4E-A95D-67D38272E37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448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4E8A-D5EF-5F4E-A95D-67D38272E37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28519-A507-A249-B066-F9A09B9BBE72}" type="slidenum">
              <a:rPr lang="en-US" sz="1300">
                <a:latin typeface="Arial" charset="0"/>
              </a:rPr>
              <a:pPr eaLnBrk="1" hangingPunct="1"/>
              <a:t>45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28519-A507-A249-B066-F9A09B9BBE72}" type="slidenum">
              <a:rPr lang="en-US" sz="1300">
                <a:latin typeface="Arial" charset="0"/>
              </a:rPr>
              <a:pPr eaLnBrk="1" hangingPunct="1"/>
              <a:t>46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B88AD4-F62C-B04D-86B3-A87AE25E035F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28519-A507-A249-B066-F9A09B9BBE72}" type="slidenum">
              <a:rPr lang="en-US" sz="1300">
                <a:latin typeface="Arial" charset="0"/>
              </a:rPr>
              <a:pPr eaLnBrk="1" hangingPunct="1"/>
              <a:t>47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28519-A507-A249-B066-F9A09B9BBE72}" type="slidenum">
              <a:rPr lang="en-US" sz="1300">
                <a:latin typeface="Arial" charset="0"/>
              </a:rPr>
              <a:pPr eaLnBrk="1" hangingPunct="1"/>
              <a:t>48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28519-A507-A249-B066-F9A09B9BBE72}" type="slidenum">
              <a:rPr lang="en-US" sz="1300">
                <a:latin typeface="Arial" charset="0"/>
              </a:rPr>
              <a:pPr eaLnBrk="1" hangingPunct="1"/>
              <a:t>49</a:t>
            </a:fld>
            <a:endParaRPr lang="en-US" sz="13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BFDCC6-9F67-3641-8C9A-963F06A9A66A}" type="slidenum">
              <a:rPr lang="en-US" sz="1300">
                <a:latin typeface="Arial" charset="0"/>
              </a:rPr>
              <a:pPr eaLnBrk="1" hangingPunct="1"/>
              <a:t>50</a:t>
            </a:fld>
            <a:endParaRPr lang="en-US" sz="13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CCB63-02EA-B341-9313-9ED8BC5CEF4C}" type="slidenum">
              <a:rPr lang="en-US" sz="1300">
                <a:latin typeface="Arial" charset="0"/>
              </a:rPr>
              <a:pPr eaLnBrk="1" hangingPunct="1"/>
              <a:t>51</a:t>
            </a:fld>
            <a:endParaRPr lang="en-US" sz="13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4E8A-D5EF-5F4E-A95D-67D38272E37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45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8A0A02-0A6B-7A4E-9999-A06505DA8EAB}" type="slidenum">
              <a:rPr lang="en-US" sz="1300">
                <a:latin typeface="Arial" charset="0"/>
              </a:rPr>
              <a:pPr eaLnBrk="1" hangingPunct="1"/>
              <a:t>56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892C57-BC12-7749-88B1-561B3A5813D5}" type="slidenum">
              <a:rPr lang="en-US" sz="1300">
                <a:latin typeface="Arial" charset="0"/>
              </a:rPr>
              <a:pPr eaLnBrk="1" hangingPunct="1"/>
              <a:t>57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D58A45-C4C6-744D-B650-AA666B00F56A}" type="slidenum">
              <a:rPr lang="en-US" sz="1300">
                <a:latin typeface="Arial" charset="0"/>
              </a:rPr>
              <a:pPr eaLnBrk="1" hangingPunct="1"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426AF8-4B67-4A44-A398-BAF2C9FEDFAA}" type="slidenum">
              <a:rPr lang="en-US" sz="1300">
                <a:latin typeface="Arial" charset="0"/>
              </a:rPr>
              <a:pPr eaLnBrk="1" hangingPunct="1"/>
              <a:t>8</a:t>
            </a:fld>
            <a:endParaRPr lang="en-US" sz="130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82AC3F-2883-144C-880A-A0E42D8CDA5C}" type="slidenum">
              <a:rPr lang="en-US" sz="1300">
                <a:latin typeface="Arial" charset="0"/>
              </a:rPr>
              <a:pPr eaLnBrk="1" hangingPunct="1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3F9467-859E-B447-8374-613F7B97D497}" type="slidenum">
              <a:rPr lang="en-US" sz="1300">
                <a:latin typeface="Arial" charset="0"/>
              </a:rPr>
              <a:pPr eaLnBrk="1" hangingPunct="1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436FAE-243C-8640-BDFA-7D0A6DFB6BC4}" type="slidenum">
              <a:rPr lang="en-US" sz="1300">
                <a:latin typeface="Arial" charset="0"/>
              </a:rPr>
              <a:pPr eaLnBrk="1" hangingPunct="1"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D59FD-12FF-5346-847B-6BAF524B06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828800"/>
            <a:ext cx="57150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39FD-1625-9B43-AF14-599D8AC6B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96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858E-99B1-5849-AA60-C5C57C8BE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3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676400"/>
            <a:ext cx="7110412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7772400" cy="1500187"/>
          </a:xfrm>
        </p:spPr>
        <p:txBody>
          <a:bodyPr anchor="t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3">
                <a:lumMod val="9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solidFill>
                  <a:srgbClr val="F2F2F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92075"/>
            <a:ext cx="4038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/>
              <a:t>INACEP 2018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ncinnatichildrens.org/patients/child/encyclopedia/defaul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Broken </a:t>
            </a:r>
            <a:r>
              <a:rPr lang="en-US" sz="4000" dirty="0"/>
              <a:t>Hearted: Troubleshooting</a:t>
            </a:r>
            <a:br>
              <a:rPr lang="en-US" sz="4000" dirty="0"/>
            </a:br>
            <a:r>
              <a:rPr lang="en-US" sz="4000" dirty="0"/>
              <a:t>the Sick Child (or Adult) with</a:t>
            </a:r>
            <a:br>
              <a:rPr lang="en-US" sz="4000" dirty="0"/>
            </a:br>
            <a:r>
              <a:rPr lang="en-US" sz="4000" dirty="0"/>
              <a:t>Repaired Congenital Heart </a:t>
            </a:r>
            <a:r>
              <a:rPr lang="en-US" sz="4000" dirty="0" smtClean="0"/>
              <a:t>Disease</a:t>
            </a:r>
            <a:endParaRPr lang="en-US" sz="4000" dirty="0"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Elizabeth Weinstein, MD, </a:t>
            </a:r>
            <a:r>
              <a:rPr lang="en-US" sz="2800" dirty="0" smtClean="0">
                <a:latin typeface="Arial" charset="0"/>
              </a:rPr>
              <a:t>FACEP, FAAP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Indiana ACEP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April 25, 2017</a:t>
            </a:r>
            <a:endParaRPr lang="en-US" sz="2800" dirty="0">
              <a:latin typeface="Arial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978275" y="1820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073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Pathophys</a:t>
            </a:r>
            <a:r>
              <a:rPr lang="en-US" dirty="0">
                <a:latin typeface="Arial"/>
                <a:cs typeface="Arial"/>
              </a:rPr>
              <a:t>…too much, too little</a:t>
            </a:r>
          </a:p>
        </p:txBody>
      </p:sp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1371600" y="19812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5715000" y="18288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6019800" y="2362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5715000" y="49530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3200400" y="50292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5"/>
          <p:cNvSpPr>
            <a:spLocks noChangeArrowheads="1"/>
          </p:cNvSpPr>
          <p:nvPr/>
        </p:nvSpPr>
        <p:spPr bwMode="auto">
          <a:xfrm>
            <a:off x="2743200" y="3886200"/>
            <a:ext cx="228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6172200" y="3733800"/>
            <a:ext cx="381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3124200" y="266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8"/>
          <p:cNvSpPr>
            <a:spLocks noChangeArrowheads="1"/>
          </p:cNvSpPr>
          <p:nvPr/>
        </p:nvSpPr>
        <p:spPr bwMode="auto">
          <a:xfrm>
            <a:off x="5943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75" name="Picture 1" descr="TOF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1066800" y="1447800"/>
            <a:ext cx="687546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2438400" y="3810000"/>
            <a:ext cx="1600200" cy="1295400"/>
          </a:xfrm>
          <a:prstGeom prst="straightConnector1">
            <a:avLst/>
          </a:prstGeom>
          <a:ln w="2540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6324600"/>
            <a:ext cx="6781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Weinstein, Crayon on Paper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128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Pathophys</a:t>
            </a:r>
            <a:r>
              <a:rPr lang="en-US" dirty="0">
                <a:latin typeface="Arial"/>
                <a:cs typeface="Arial"/>
              </a:rPr>
              <a:t>…too much, too little</a:t>
            </a: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1371600" y="19812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838200" y="57150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2819400" y="5105400"/>
            <a:ext cx="228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5715000" y="18288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6019800" y="2362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5715000" y="49530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3200400" y="50292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2743200" y="3886200"/>
            <a:ext cx="228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6"/>
          <p:cNvSpPr>
            <a:spLocks noChangeArrowheads="1"/>
          </p:cNvSpPr>
          <p:nvPr/>
        </p:nvSpPr>
        <p:spPr bwMode="auto">
          <a:xfrm>
            <a:off x="6172200" y="3733800"/>
            <a:ext cx="381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3124200" y="266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8"/>
          <p:cNvSpPr>
            <a:spLocks noChangeArrowheads="1"/>
          </p:cNvSpPr>
          <p:nvPr/>
        </p:nvSpPr>
        <p:spPr bwMode="auto">
          <a:xfrm>
            <a:off x="5943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23" name="Picture 1" descr="TOF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1066800" y="1524000"/>
            <a:ext cx="6875463" cy="4335463"/>
          </a:xfrm>
          <a:prstGeom prst="rect">
            <a:avLst/>
          </a:prstGeom>
          <a:noFill/>
          <a:ln w="1174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943600" y="4419600"/>
            <a:ext cx="762000" cy="762000"/>
          </a:xfrm>
          <a:prstGeom prst="line">
            <a:avLst/>
          </a:prstGeom>
          <a:ln w="2540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6324600"/>
            <a:ext cx="6781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Weinstein, Crayon on Paper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542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TOF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601663" y="762000"/>
            <a:ext cx="749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 bwMode="auto">
          <a:xfrm>
            <a:off x="3200400" y="2519974"/>
            <a:ext cx="2336607" cy="105164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0"/>
          </p:nvPr>
        </p:nvSpPr>
        <p:spPr>
          <a:xfrm>
            <a:off x="601663" y="6400800"/>
            <a:ext cx="55626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Weinstein, Crayon on Paper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40742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1600200"/>
            <a:ext cx="5972873" cy="609600"/>
          </a:xfrm>
          <a:prstGeom prst="rect">
            <a:avLst/>
          </a:prstGeom>
          <a:solidFill>
            <a:srgbClr val="6D6F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514600"/>
            <a:ext cx="4953000" cy="609600"/>
          </a:xfrm>
          <a:prstGeom prst="rect">
            <a:avLst/>
          </a:prstGeom>
          <a:solidFill>
            <a:srgbClr val="E844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352800"/>
            <a:ext cx="5791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Arial" charset="0"/>
              </a:rPr>
              <a:t>BLUE = too little </a:t>
            </a:r>
            <a:r>
              <a:rPr lang="en-US" dirty="0" smtClean="0">
                <a:latin typeface="Arial" charset="0"/>
              </a:rPr>
              <a:t>PBF; OR mixing</a:t>
            </a:r>
            <a:endParaRPr lang="en-US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Arial" charset="0"/>
              </a:rPr>
              <a:t>PINK = too much PBF</a:t>
            </a:r>
          </a:p>
          <a:p>
            <a:pPr marL="0" indent="0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Arial" charset="0"/>
              </a:rPr>
              <a:t>GRAY = too little systemic flow</a:t>
            </a:r>
          </a:p>
          <a:p>
            <a:pPr marL="0" indent="0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50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Pearls from Ghazala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52280"/>
            <a:ext cx="558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Ghazala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Sharieff</a:t>
            </a:r>
            <a:r>
              <a:rPr lang="en-US" sz="1400" dirty="0" smtClean="0">
                <a:solidFill>
                  <a:srgbClr val="FFFFFF"/>
                </a:solidFill>
              </a:rPr>
              <a:t>, AAEM 2003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</a:rPr>
              <a:t>The case of the gastroenteritis gone horribly, horribly wrong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6 year old with N/V/D for 24 hours. Not keeping anything down. Sibling with norovirus.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He had a fountain because one part of his heart was too small.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Aspirin, antibiotics before the dentist only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7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i="1" dirty="0">
                <a:latin typeface="Arial" charset="0"/>
              </a:rPr>
              <a:t>The case of gastro gone wrong…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4145" y="1948528"/>
            <a:ext cx="7110412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</a:rPr>
              <a:t>PE</a:t>
            </a:r>
            <a:r>
              <a:rPr lang="en-US" dirty="0">
                <a:latin typeface="Arial" charset="0"/>
              </a:rPr>
              <a:t>: HR: 129  RR: 32  Sa02: </a:t>
            </a:r>
            <a:r>
              <a:rPr lang="en-US" dirty="0" smtClean="0">
                <a:latin typeface="Arial" charset="0"/>
              </a:rPr>
              <a:t>73% </a:t>
            </a:r>
            <a:r>
              <a:rPr lang="en-US" dirty="0">
                <a:latin typeface="Arial" charset="0"/>
              </a:rPr>
              <a:t>T 100.8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Ill appearing cyanotic 6 year old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Eyes sunken, MM dry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Arial" charset="0"/>
              </a:rPr>
              <a:t>Tachy</a:t>
            </a:r>
            <a:r>
              <a:rPr lang="en-US" dirty="0">
                <a:latin typeface="Arial" charset="0"/>
              </a:rPr>
              <a:t>, poor pulses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Arial" charset="0"/>
              </a:rPr>
              <a:t>Tachypneic</a:t>
            </a:r>
            <a:r>
              <a:rPr lang="en-US" dirty="0">
                <a:latin typeface="Arial" charset="0"/>
              </a:rPr>
              <a:t> but unlabored, BS clear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Cool and cyanotic, clubbed </a:t>
            </a:r>
            <a:r>
              <a:rPr lang="en-US" dirty="0" err="1">
                <a:latin typeface="Arial" charset="0"/>
              </a:rPr>
              <a:t>extremeties</a:t>
            </a:r>
            <a:r>
              <a:rPr lang="en-US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386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What’s up with this?</a:t>
            </a:r>
          </a:p>
        </p:txBody>
      </p:sp>
      <p:sp>
        <p:nvSpPr>
          <p:cNvPr id="7782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6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565" y="1676400"/>
            <a:ext cx="5847365" cy="1165824"/>
          </a:xfrm>
          <a:prstGeom prst="rect">
            <a:avLst/>
          </a:prstGeom>
          <a:solidFill>
            <a:srgbClr val="3366FF"/>
          </a:solidFill>
          <a:ln w="12700" cmpd="sng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5565" y="3128928"/>
            <a:ext cx="7162800" cy="1219200"/>
          </a:xfrm>
          <a:prstGeom prst="rect">
            <a:avLst/>
          </a:prstGeom>
          <a:solidFill>
            <a:srgbClr val="6D6E7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Start with the plumbing…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180" y="2025841"/>
            <a:ext cx="53979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Blue = Too LITTLE PBF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28180" y="3563298"/>
            <a:ext cx="607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Gray = Too LITTLE systemic flow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470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What’s this kid’s heart look like anyhow?</a:t>
            </a:r>
          </a:p>
        </p:txBody>
      </p:sp>
      <p:sp>
        <p:nvSpPr>
          <p:cNvPr id="7987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The </a:t>
            </a:r>
            <a:r>
              <a:rPr lang="en-US" sz="4000" dirty="0" err="1" smtClean="0">
                <a:latin typeface="Arial" charset="0"/>
              </a:rPr>
              <a:t>Fontan</a:t>
            </a:r>
            <a:endParaRPr lang="en-US" sz="4000" dirty="0">
              <a:latin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3600" dirty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 smtClean="0">
                <a:cs typeface="+mn-cs"/>
              </a:rPr>
              <a:t>Treatment for functionally </a:t>
            </a:r>
            <a:r>
              <a:rPr lang="en-US" sz="3600" dirty="0" err="1" smtClean="0">
                <a:cs typeface="+mn-cs"/>
              </a:rPr>
              <a:t>univentricular</a:t>
            </a:r>
            <a:r>
              <a:rPr lang="en-US" sz="3600" dirty="0" smtClean="0">
                <a:cs typeface="+mn-cs"/>
              </a:rPr>
              <a:t> hearts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3600" dirty="0">
              <a:cs typeface="+mn-cs"/>
            </a:endParaRPr>
          </a:p>
        </p:txBody>
      </p:sp>
      <p:pic>
        <p:nvPicPr>
          <p:cNvPr id="8089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114" y="1371705"/>
            <a:ext cx="3851275" cy="4419600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0900" name="TextBox 2"/>
          <p:cNvSpPr txBox="1">
            <a:spLocks noChangeArrowheads="1"/>
          </p:cNvSpPr>
          <p:nvPr/>
        </p:nvSpPr>
        <p:spPr bwMode="auto">
          <a:xfrm>
            <a:off x="457200" y="6160538"/>
            <a:ext cx="52793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Radiological Society of America 2013;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Khanna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G,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Giroud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J et al.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2914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 Disclosures</a:t>
            </a:r>
          </a:p>
        </p:txBody>
      </p:sp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The Three Chambered Kids</a:t>
            </a:r>
          </a:p>
        </p:txBody>
      </p:sp>
      <p:sp>
        <p:nvSpPr>
          <p:cNvPr id="829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dirty="0" err="1">
                <a:latin typeface="Arial" charset="0"/>
              </a:rPr>
              <a:t>Univentricular</a:t>
            </a:r>
            <a:r>
              <a:rPr lang="en-US" sz="3200" b="1" dirty="0">
                <a:latin typeface="Arial" charset="0"/>
              </a:rPr>
              <a:t> Lesions = ~10% </a:t>
            </a:r>
            <a:r>
              <a:rPr lang="en-US" sz="3200" b="1" dirty="0" smtClean="0">
                <a:latin typeface="Arial" charset="0"/>
              </a:rPr>
              <a:t>CHD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Single Left Ventricle </a:t>
            </a: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Single </a:t>
            </a:r>
            <a:r>
              <a:rPr lang="en-US" sz="3200" dirty="0">
                <a:latin typeface="Arial" charset="0"/>
              </a:rPr>
              <a:t>Right </a:t>
            </a:r>
            <a:r>
              <a:rPr lang="en-US" sz="3200" dirty="0" smtClean="0">
                <a:latin typeface="Arial" charset="0"/>
              </a:rPr>
              <a:t>Ventricle </a:t>
            </a: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Unbalanced </a:t>
            </a:r>
            <a:r>
              <a:rPr lang="en-US" sz="3200" dirty="0">
                <a:latin typeface="Arial" charset="0"/>
              </a:rPr>
              <a:t>AV Canal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685800" y="6379537"/>
            <a:ext cx="807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FFFF"/>
                </a:solidFill>
                <a:latin typeface="+mn-lt"/>
              </a:rPr>
              <a:t>Kaulitz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R et al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92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The Fontan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524000"/>
            <a:ext cx="44196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3600" dirty="0">
                <a:latin typeface="Arial" charset="0"/>
              </a:rPr>
              <a:t>Produces circulation which completely </a:t>
            </a:r>
            <a:r>
              <a:rPr lang="en-US" sz="3600" b="1" u="sng" dirty="0">
                <a:solidFill>
                  <a:srgbClr val="800000"/>
                </a:solidFill>
                <a:latin typeface="Arial" charset="0"/>
              </a:rPr>
              <a:t>bypasses the right heart </a:t>
            </a:r>
            <a:r>
              <a:rPr lang="en-US" sz="3600" dirty="0">
                <a:latin typeface="Arial" charset="0"/>
              </a:rPr>
              <a:t>with 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cavopulmonary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anastamosis</a:t>
            </a:r>
            <a:endParaRPr lang="en-US" sz="3600" dirty="0">
              <a:latin typeface="Arial" charset="0"/>
            </a:endParaRPr>
          </a:p>
        </p:txBody>
      </p:sp>
      <p:pic>
        <p:nvPicPr>
          <p:cNvPr id="8499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9559" cy="4464031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381000" y="6355579"/>
            <a:ext cx="7391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+mn-lt"/>
              </a:rPr>
              <a:t>Radiological Society of America 2013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1295400"/>
            <a:ext cx="914400" cy="1066800"/>
          </a:xfrm>
          <a:prstGeom prst="straightConnector1">
            <a:avLst/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8600" y="3810000"/>
            <a:ext cx="1066800" cy="914400"/>
          </a:xfrm>
          <a:prstGeom prst="straightConnector1">
            <a:avLst/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0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Fontan Circulation</a:t>
            </a:r>
          </a:p>
        </p:txBody>
      </p:sp>
      <p:sp>
        <p:nvSpPr>
          <p:cNvPr id="870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386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Total </a:t>
            </a:r>
            <a:r>
              <a:rPr lang="en-US" dirty="0" err="1">
                <a:latin typeface="Arial" charset="0"/>
              </a:rPr>
              <a:t>cavopulmonary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anastamosis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b="1" u="sng" dirty="0">
                <a:solidFill>
                  <a:srgbClr val="800000"/>
                </a:solidFill>
                <a:latin typeface="Arial" charset="0"/>
              </a:rPr>
              <a:t>IVC and SVC </a:t>
            </a:r>
            <a:r>
              <a:rPr lang="en-US" sz="3200" b="1" u="sng" dirty="0" smtClean="0">
                <a:solidFill>
                  <a:srgbClr val="800000"/>
                </a:solidFill>
                <a:latin typeface="Arial" charset="0"/>
              </a:rPr>
              <a:t>connected </a:t>
            </a:r>
            <a:r>
              <a:rPr lang="en-US" sz="3200" b="1" u="sng" dirty="0">
                <a:solidFill>
                  <a:srgbClr val="800000"/>
                </a:solidFill>
                <a:latin typeface="Arial" charset="0"/>
              </a:rPr>
              <a:t>to PAs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Arial" charset="0"/>
              </a:rPr>
              <a:t>Staged repair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i="1" dirty="0">
                <a:latin typeface="Arial" charset="0"/>
              </a:rPr>
              <a:t>Functionally bypasses the right heart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228600" y="6368256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+mn-lt"/>
              </a:rPr>
              <a:t>Hawkins, J. et al. 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CTSNet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2006</a:t>
            </a:r>
            <a:r>
              <a:rPr lang="en-US" sz="1800" dirty="0"/>
              <a:t>.</a:t>
            </a:r>
          </a:p>
        </p:txBody>
      </p:sp>
      <p:pic>
        <p:nvPicPr>
          <p:cNvPr id="8704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51275" cy="44196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40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Fontan</a:t>
            </a:r>
          </a:p>
        </p:txBody>
      </p:sp>
      <p:sp>
        <p:nvSpPr>
          <p:cNvPr id="890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4400" b="1" u="sng" dirty="0">
                <a:latin typeface="Arial" charset="0"/>
              </a:rPr>
              <a:t>Stage 1</a:t>
            </a:r>
          </a:p>
          <a:p>
            <a:pPr marL="0" indent="0">
              <a:buFontTx/>
              <a:buNone/>
            </a:pPr>
            <a:r>
              <a:rPr lang="en-US" sz="4400" dirty="0" smtClean="0">
                <a:latin typeface="Arial" charset="0"/>
              </a:rPr>
              <a:t>VARIES with the Lesion</a:t>
            </a:r>
          </a:p>
          <a:p>
            <a:pPr marL="0" indent="0">
              <a:buFontTx/>
              <a:buNone/>
            </a:pPr>
            <a:r>
              <a:rPr lang="en-US" sz="4400" dirty="0" smtClean="0">
                <a:latin typeface="Arial" charset="0"/>
              </a:rPr>
              <a:t>Examples: Norwood; BT Shunt</a:t>
            </a:r>
            <a:endParaRPr lang="en-US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Fontan</a:t>
            </a:r>
          </a:p>
        </p:txBody>
      </p:sp>
      <p:sp>
        <p:nvSpPr>
          <p:cNvPr id="890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4400" b="1" u="sng" dirty="0">
                <a:latin typeface="Arial" charset="0"/>
              </a:rPr>
              <a:t>Stage </a:t>
            </a:r>
            <a:r>
              <a:rPr lang="en-US" sz="4400" b="1" u="sng" dirty="0" smtClean="0">
                <a:latin typeface="Arial" charset="0"/>
              </a:rPr>
              <a:t>2</a:t>
            </a:r>
            <a:endParaRPr lang="en-US" sz="4400" b="1" u="sng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4400" dirty="0">
                <a:latin typeface="Arial" charset="0"/>
              </a:rPr>
              <a:t>Hemi-</a:t>
            </a:r>
            <a:r>
              <a:rPr lang="en-US" sz="4400" dirty="0" err="1">
                <a:latin typeface="Arial" charset="0"/>
              </a:rPr>
              <a:t>Fontan</a:t>
            </a:r>
            <a:r>
              <a:rPr lang="en-US" sz="4400" dirty="0">
                <a:latin typeface="Arial" charset="0"/>
              </a:rPr>
              <a:t> or Bidirectional </a:t>
            </a:r>
            <a:r>
              <a:rPr lang="en-US" sz="4400" dirty="0" smtClean="0">
                <a:latin typeface="Arial" charset="0"/>
              </a:rPr>
              <a:t>Glenn</a:t>
            </a:r>
          </a:p>
          <a:p>
            <a:pPr marL="0" indent="0">
              <a:buFontTx/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5400" b="1" dirty="0" smtClean="0">
                <a:latin typeface="Arial" charset="0"/>
              </a:rPr>
              <a:t>SVC </a:t>
            </a:r>
            <a:r>
              <a:rPr lang="en-US" sz="5400" b="1" dirty="0">
                <a:latin typeface="Arial" charset="0"/>
              </a:rPr>
              <a:t>to PA</a:t>
            </a:r>
          </a:p>
        </p:txBody>
      </p:sp>
    </p:spTree>
    <p:extLst>
      <p:ext uri="{BB962C8B-B14F-4D97-AF65-F5344CB8AC3E}">
        <p14:creationId xmlns:p14="http://schemas.microsoft.com/office/powerpoint/2010/main" xmlns="" val="30130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 err="1" smtClean="0">
                <a:latin typeface="Arial" charset="0"/>
              </a:rPr>
              <a:t>Fontan</a:t>
            </a:r>
            <a:endParaRPr lang="en-US" dirty="0">
              <a:latin typeface="Arial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4400" b="1" u="sng" dirty="0">
                <a:latin typeface="Arial" charset="0"/>
              </a:rPr>
              <a:t>Stage </a:t>
            </a:r>
            <a:r>
              <a:rPr lang="en-US" sz="4400" b="1" u="sng" dirty="0" smtClean="0">
                <a:latin typeface="Arial" charset="0"/>
              </a:rPr>
              <a:t>3</a:t>
            </a:r>
            <a:endParaRPr lang="en-US" sz="4400" b="1" u="sng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4400" dirty="0" err="1" smtClean="0">
                <a:latin typeface="Arial" charset="0"/>
              </a:rPr>
              <a:t>Fontan</a:t>
            </a:r>
            <a:r>
              <a:rPr lang="en-US" sz="4400" dirty="0" smtClean="0">
                <a:latin typeface="Arial" charset="0"/>
              </a:rPr>
              <a:t> </a:t>
            </a:r>
            <a:r>
              <a:rPr lang="en-US" sz="4400" dirty="0">
                <a:latin typeface="Arial" charset="0"/>
              </a:rPr>
              <a:t>Completion/Full </a:t>
            </a:r>
            <a:r>
              <a:rPr lang="en-US" sz="4400" dirty="0" err="1">
                <a:latin typeface="Arial" charset="0"/>
              </a:rPr>
              <a:t>Fontan</a:t>
            </a:r>
            <a:endParaRPr lang="en-US" sz="4400" dirty="0">
              <a:latin typeface="Arial" charset="0"/>
            </a:endParaRPr>
          </a:p>
          <a:p>
            <a:pPr marL="0" indent="0" algn="ctr">
              <a:buFontTx/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5400" b="1" dirty="0">
                <a:latin typeface="Arial" charset="0"/>
              </a:rPr>
              <a:t>IVC to PA</a:t>
            </a:r>
          </a:p>
        </p:txBody>
      </p:sp>
    </p:spTree>
    <p:extLst>
      <p:ext uri="{BB962C8B-B14F-4D97-AF65-F5344CB8AC3E}">
        <p14:creationId xmlns:p14="http://schemas.microsoft.com/office/powerpoint/2010/main" xmlns="" val="28077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Fontan Circulation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38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latin typeface="Times New Roman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>
                <a:cs typeface="+mn-cs"/>
              </a:rPr>
              <a:t>Multiple permutations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err="1"/>
              <a:t>Extracardiac</a:t>
            </a:r>
            <a:endParaRPr lang="en-US" sz="3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/>
              <a:t>Atrial baffle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Fenestrated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457200" y="6303169"/>
            <a:ext cx="5562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FFFF"/>
                </a:solidFill>
                <a:latin typeface="+mn-lt"/>
              </a:rPr>
              <a:t>CTSNet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2006; 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Khanna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G et al. </a:t>
            </a:r>
          </a:p>
        </p:txBody>
      </p:sp>
      <p:pic>
        <p:nvPicPr>
          <p:cNvPr id="9114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51275" cy="4419600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16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Fontan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Survival is shockingly good</a:t>
            </a:r>
          </a:p>
          <a:p>
            <a:pPr marL="0" indent="0">
              <a:buNone/>
            </a:pPr>
            <a:r>
              <a:rPr lang="en-US" sz="4800" dirty="0" smtClean="0"/>
              <a:t>Up to 82% at 20 years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5562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Trognarski</a:t>
            </a:r>
            <a:r>
              <a:rPr lang="en-US" dirty="0" smtClean="0"/>
              <a:t>, et al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Trouble Shooting the Fontan 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371600"/>
            <a:ext cx="5562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Arial" charset="0"/>
              </a:rPr>
              <a:t>Special </a:t>
            </a:r>
            <a:r>
              <a:rPr lang="en-US" sz="3600" dirty="0" smtClean="0">
                <a:latin typeface="Arial" charset="0"/>
              </a:rPr>
              <a:t>Physiology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Arial" charset="0"/>
              </a:rPr>
              <a:t>Pulmonary </a:t>
            </a:r>
            <a:r>
              <a:rPr lang="en-US" sz="3600" dirty="0">
                <a:latin typeface="Arial" charset="0"/>
              </a:rPr>
              <a:t>blood flow is </a:t>
            </a:r>
            <a:r>
              <a:rPr lang="en-US" sz="3600" b="1" u="sng" dirty="0">
                <a:solidFill>
                  <a:srgbClr val="800000"/>
                </a:solidFill>
                <a:latin typeface="Arial" charset="0"/>
              </a:rPr>
              <a:t>volume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and </a:t>
            </a:r>
            <a:r>
              <a:rPr lang="en-US" sz="3600" b="1" u="sng" dirty="0" smtClean="0">
                <a:solidFill>
                  <a:srgbClr val="800000"/>
                </a:solidFill>
                <a:latin typeface="Arial" charset="0"/>
              </a:rPr>
              <a:t>pressure</a:t>
            </a:r>
            <a:r>
              <a:rPr lang="en-US" sz="3600" dirty="0" smtClean="0">
                <a:latin typeface="Arial" charset="0"/>
              </a:rPr>
              <a:t> dependent</a:t>
            </a:r>
            <a:endParaRPr lang="en-US" sz="3600" dirty="0">
              <a:latin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3600" dirty="0" smtClean="0">
              <a:latin typeface="Arial" charset="0"/>
            </a:endParaRPr>
          </a:p>
        </p:txBody>
      </p:sp>
      <p:pic>
        <p:nvPicPr>
          <p:cNvPr id="942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21050" cy="3810000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4212" name="TextBox 2"/>
          <p:cNvSpPr txBox="1">
            <a:spLocks noChangeArrowheads="1"/>
          </p:cNvSpPr>
          <p:nvPr/>
        </p:nvSpPr>
        <p:spPr bwMode="auto">
          <a:xfrm>
            <a:off x="304800" y="6385795"/>
            <a:ext cx="868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bg1"/>
                </a:solidFill>
                <a:latin typeface="+mn-lt"/>
              </a:rPr>
              <a:t>Findlow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et al. </a:t>
            </a:r>
          </a:p>
        </p:txBody>
      </p:sp>
    </p:spTree>
    <p:extLst>
      <p:ext uri="{BB962C8B-B14F-4D97-AF65-F5344CB8AC3E}">
        <p14:creationId xmlns:p14="http://schemas.microsoft.com/office/powerpoint/2010/main" xmlns="" val="1649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Trouble Shooting the Fontan 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Arial" charset="0"/>
              </a:rPr>
              <a:t>Dehydration </a:t>
            </a:r>
            <a:r>
              <a:rPr lang="en-US" sz="3600" dirty="0">
                <a:latin typeface="Arial" charset="0"/>
              </a:rPr>
              <a:t>=</a:t>
            </a:r>
            <a:r>
              <a:rPr lang="en-US" sz="3600" dirty="0" smtClean="0">
                <a:latin typeface="Arial" charset="0"/>
              </a:rPr>
              <a:t> BAD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Arial" charset="0"/>
              </a:rPr>
              <a:t>Hypotension = BAD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Intrathoracic</a:t>
            </a:r>
            <a:r>
              <a:rPr lang="en-US" sz="3600" dirty="0" smtClean="0">
                <a:latin typeface="Arial" charset="0"/>
              </a:rPr>
              <a:t> pressure = BAD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Arial" charset="0"/>
              </a:rPr>
              <a:t>PBF goes DOWN with all of these!</a:t>
            </a:r>
            <a:endParaRPr lang="en-US" sz="4000" b="1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Not Your Mama’s CHD Talk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Prostaglandins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Eggs on Strings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Boot shaped </a:t>
            </a:r>
            <a:r>
              <a:rPr lang="en-US" sz="3600" dirty="0" err="1">
                <a:latin typeface="Arial" charset="0"/>
              </a:rPr>
              <a:t>anythings</a:t>
            </a:r>
            <a:endParaRPr lang="en-US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Murmurs</a:t>
            </a:r>
          </a:p>
        </p:txBody>
      </p:sp>
    </p:spTree>
    <p:extLst>
      <p:ext uri="{BB962C8B-B14F-4D97-AF65-F5344CB8AC3E}">
        <p14:creationId xmlns:p14="http://schemas.microsoft.com/office/powerpoint/2010/main" xmlns="" val="13943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Trouble Shooting the Fontan 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447800"/>
            <a:ext cx="5105400" cy="4876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" charset="0"/>
              </a:rPr>
              <a:t>Intubation MUSTS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Arial" charset="0"/>
              </a:rPr>
              <a:t>Low Peep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Arial" charset="0"/>
              </a:rPr>
              <a:t>Minimize pressure for adequate volume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Arial" charset="0"/>
              </a:rPr>
              <a:t>Slow Rates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" charset="0"/>
              </a:rPr>
              <a:t>Ketamine is your RSI friend.</a:t>
            </a:r>
            <a:endParaRPr lang="en-US" sz="3600" dirty="0">
              <a:latin typeface="Arial" charset="0"/>
            </a:endParaRPr>
          </a:p>
        </p:txBody>
      </p:sp>
      <p:pic>
        <p:nvPicPr>
          <p:cNvPr id="9830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187700" cy="3657600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457200" y="6360441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+mn-lt"/>
              </a:rPr>
              <a:t>Stayer, S et al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68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Back to our case…Management?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>
                <a:latin typeface="Arial" charset="0"/>
              </a:rPr>
              <a:t>Management:</a:t>
            </a:r>
          </a:p>
          <a:p>
            <a:pPr lvl="1" eaLnBrk="1" hangingPunct="1"/>
            <a:r>
              <a:rPr lang="en-US" sz="3600">
                <a:latin typeface="Arial" charset="0"/>
              </a:rPr>
              <a:t>Hydration</a:t>
            </a:r>
          </a:p>
          <a:p>
            <a:pPr lvl="1" eaLnBrk="1" hangingPunct="1"/>
            <a:r>
              <a:rPr lang="en-US" sz="3600">
                <a:latin typeface="Arial" charset="0"/>
              </a:rPr>
              <a:t>O2</a:t>
            </a:r>
            <a:endParaRPr lang="en-US" sz="3600">
              <a:solidFill>
                <a:schemeClr val="hlink"/>
              </a:solidFill>
              <a:latin typeface="Arial" charset="0"/>
            </a:endParaRPr>
          </a:p>
          <a:p>
            <a:pPr lvl="1" eaLnBrk="1" hangingPunct="1"/>
            <a:r>
              <a:rPr lang="en-US" sz="3600">
                <a:latin typeface="Arial" charset="0"/>
              </a:rPr>
              <a:t>Admit</a:t>
            </a:r>
          </a:p>
        </p:txBody>
      </p:sp>
      <p:pic>
        <p:nvPicPr>
          <p:cNvPr id="100355" name="Picture 5" descr="Fontan Photo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1524000"/>
            <a:ext cx="3227388" cy="4572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485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Before the Fontan…</a:t>
            </a:r>
          </a:p>
        </p:txBody>
      </p:sp>
      <p:sp>
        <p:nvSpPr>
          <p:cNvPr id="9318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NORWOOD</a:t>
            </a:r>
          </a:p>
          <a:p>
            <a:r>
              <a:rPr lang="en-US">
                <a:latin typeface="Arial" charset="0"/>
              </a:rPr>
              <a:t>Unstable</a:t>
            </a:r>
          </a:p>
          <a:p>
            <a:r>
              <a:rPr lang="en-US">
                <a:latin typeface="Arial" charset="0"/>
              </a:rPr>
              <a:t>CAREFUL with O2 and IVF</a:t>
            </a:r>
          </a:p>
        </p:txBody>
      </p:sp>
    </p:spTree>
    <p:extLst>
      <p:ext uri="{BB962C8B-B14F-4D97-AF65-F5344CB8AC3E}">
        <p14:creationId xmlns:p14="http://schemas.microsoft.com/office/powerpoint/2010/main" xmlns="" val="12665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Blalock-</a:t>
            </a:r>
            <a:r>
              <a:rPr lang="en-US" dirty="0" err="1" smtClean="0">
                <a:latin typeface="Arial" charset="0"/>
              </a:rPr>
              <a:t>Taussig</a:t>
            </a:r>
            <a:r>
              <a:rPr lang="en-US" dirty="0" smtClean="0">
                <a:latin typeface="Arial" charset="0"/>
              </a:rPr>
              <a:t> Shunt</a:t>
            </a:r>
            <a:endParaRPr lang="en-US" dirty="0">
              <a:latin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939394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dirty="0">
                <a:cs typeface="+mn-cs"/>
              </a:rPr>
              <a:t>P</a:t>
            </a:r>
            <a:r>
              <a:rPr lang="en-US" sz="3200" dirty="0" smtClean="0">
                <a:cs typeface="+mn-cs"/>
              </a:rPr>
              <a:t>alliative </a:t>
            </a:r>
            <a:r>
              <a:rPr lang="en-US" sz="3200" dirty="0">
                <a:cs typeface="+mn-cs"/>
              </a:rPr>
              <a:t>procedures in early </a:t>
            </a:r>
            <a:r>
              <a:rPr lang="en-US" sz="3200" dirty="0" smtClean="0">
                <a:cs typeface="+mn-cs"/>
              </a:rPr>
              <a:t>infancy.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cs typeface="+mn-cs"/>
              </a:rPr>
              <a:t>Permits PBF in face of obstruction.</a:t>
            </a:r>
            <a:endParaRPr lang="en-US" sz="3200" dirty="0">
              <a:cs typeface="+mn-cs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17638"/>
            <a:ext cx="2751716" cy="43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1"/>
          <p:cNvSpPr txBox="1">
            <a:spLocks noChangeArrowheads="1"/>
          </p:cNvSpPr>
          <p:nvPr/>
        </p:nvSpPr>
        <p:spPr bwMode="auto">
          <a:xfrm>
            <a:off x="510394" y="6400800"/>
            <a:ext cx="426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+mn-lt"/>
              </a:rPr>
              <a:t>Wikipedia</a:t>
            </a:r>
          </a:p>
        </p:txBody>
      </p:sp>
      <p:sp>
        <p:nvSpPr>
          <p:cNvPr id="2" name="Oval 1"/>
          <p:cNvSpPr/>
          <p:nvPr/>
        </p:nvSpPr>
        <p:spPr>
          <a:xfrm>
            <a:off x="5334000" y="1600200"/>
            <a:ext cx="1066800" cy="17526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394" y="4578836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800000"/>
                </a:solidFill>
                <a:latin typeface="+mn-lt"/>
              </a:rPr>
              <a:t>Man-Made PDA</a:t>
            </a:r>
          </a:p>
        </p:txBody>
      </p:sp>
    </p:spTree>
    <p:extLst>
      <p:ext uri="{BB962C8B-B14F-4D97-AF65-F5344CB8AC3E}">
        <p14:creationId xmlns:p14="http://schemas.microsoft.com/office/powerpoint/2010/main" xmlns="" val="10459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i="1">
                <a:latin typeface="Arial" charset="0"/>
              </a:rPr>
              <a:t>The case of the revolving Fontan kid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latin typeface="Arial" charset="0"/>
              </a:rPr>
              <a:t>6 </a:t>
            </a:r>
            <a:r>
              <a:rPr lang="en-US" sz="3600" dirty="0" err="1">
                <a:latin typeface="Arial" charset="0"/>
              </a:rPr>
              <a:t>yo</a:t>
            </a:r>
            <a:r>
              <a:rPr lang="en-US" sz="3600" dirty="0">
                <a:latin typeface="Arial" charset="0"/>
              </a:rPr>
              <a:t> s/p </a:t>
            </a:r>
            <a:r>
              <a:rPr lang="en-US" sz="3600" dirty="0" err="1">
                <a:latin typeface="Arial" charset="0"/>
              </a:rPr>
              <a:t>Fontan</a:t>
            </a:r>
            <a:r>
              <a:rPr lang="en-US" sz="3600" dirty="0">
                <a:latin typeface="Arial" charset="0"/>
              </a:rPr>
              <a:t>, returns for a funny feeling in the chest and fatigue. </a:t>
            </a:r>
          </a:p>
        </p:txBody>
      </p:sp>
    </p:spTree>
    <p:extLst>
      <p:ext uri="{BB962C8B-B14F-4D97-AF65-F5344CB8AC3E}">
        <p14:creationId xmlns:p14="http://schemas.microsoft.com/office/powerpoint/2010/main" xmlns="" val="1172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nnPediatrCard_2011_4_2_192_84672_u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" b="-1550"/>
          <a:stretch/>
        </p:blipFill>
        <p:spPr>
          <a:xfrm>
            <a:off x="298136" y="801265"/>
            <a:ext cx="8464864" cy="4686962"/>
          </a:xfrm>
          <a:ln w="38100" cmpd="sng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7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4450" name="Content Placeholder 3" descr="TOF004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2" t="14688" r="-23" b="2539"/>
          <a:stretch/>
        </p:blipFill>
        <p:spPr>
          <a:xfrm>
            <a:off x="609600" y="680319"/>
            <a:ext cx="7927975" cy="5084297"/>
          </a:xfr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130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6498" name="Content Placeholder 3" descr="a-fib-flutt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" t="25830" r="-604" b="369"/>
          <a:stretch>
            <a:fillRect/>
          </a:stretch>
        </p:blipFill>
        <p:spPr>
          <a:xfrm>
            <a:off x="228600" y="825517"/>
            <a:ext cx="8691563" cy="4648200"/>
          </a:xfr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84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36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dirty="0" err="1" smtClean="0">
                <a:latin typeface="Arial" charset="0"/>
              </a:rPr>
              <a:t>Tachy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and </a:t>
            </a:r>
            <a:r>
              <a:rPr lang="en-US" sz="3600" dirty="0" err="1">
                <a:latin typeface="Arial" charset="0"/>
              </a:rPr>
              <a:t>brady</a:t>
            </a:r>
            <a:r>
              <a:rPr lang="en-US" sz="3600" dirty="0">
                <a:latin typeface="Arial" charset="0"/>
              </a:rPr>
              <a:t> arrhythmias common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dirty="0" smtClean="0">
                <a:latin typeface="Arial" charset="0"/>
              </a:rPr>
              <a:t>At </a:t>
            </a:r>
            <a:r>
              <a:rPr lang="en-US" sz="3600" dirty="0">
                <a:latin typeface="Arial" charset="0"/>
              </a:rPr>
              <a:t>risk for profound hemodynamic deterioration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239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 smtClean="0">
                <a:cs typeface="+mn-cs"/>
              </a:rPr>
              <a:t>Common</a:t>
            </a:r>
            <a:r>
              <a:rPr lang="en-US" sz="3600" dirty="0">
                <a:cs typeface="+mn-cs"/>
              </a:rPr>
              <a:t>: 15-20% at 5 years and increasing with years post-op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Atrial are common, often IART  </a:t>
            </a:r>
            <a:endParaRPr lang="en-US" sz="3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Sinus Node Dysfunction, common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Ventricular arrhythmias, less common</a:t>
            </a:r>
            <a:endParaRPr lang="en-US" sz="3600" dirty="0"/>
          </a:p>
        </p:txBody>
      </p:sp>
      <p:sp>
        <p:nvSpPr>
          <p:cNvPr id="109571" name="TextBox 1"/>
          <p:cNvSpPr txBox="1">
            <a:spLocks noChangeArrowheads="1"/>
          </p:cNvSpPr>
          <p:nvPr/>
        </p:nvSpPr>
        <p:spPr bwMode="auto">
          <a:xfrm>
            <a:off x="457200" y="636044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Kavlitz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R et al.</a:t>
            </a:r>
          </a:p>
        </p:txBody>
      </p:sp>
    </p:spTree>
    <p:extLst>
      <p:ext uri="{BB962C8B-B14F-4D97-AF65-F5344CB8AC3E}">
        <p14:creationId xmlns:p14="http://schemas.microsoft.com/office/powerpoint/2010/main" xmlns="" val="38263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Why you should care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These kids are growing up…</a:t>
            </a:r>
          </a:p>
          <a:p>
            <a:r>
              <a:rPr lang="en-US" sz="2800" dirty="0">
                <a:latin typeface="Arial" charset="0"/>
              </a:rPr>
              <a:t>And coming to see you…</a:t>
            </a:r>
          </a:p>
          <a:p>
            <a:r>
              <a:rPr lang="en-US" sz="2800" dirty="0">
                <a:latin typeface="Arial" charset="0"/>
              </a:rPr>
              <a:t>As kids with complex lesions</a:t>
            </a:r>
          </a:p>
          <a:p>
            <a:r>
              <a:rPr lang="en-US" sz="2800" dirty="0">
                <a:latin typeface="Arial" charset="0"/>
              </a:rPr>
              <a:t>As adults with palliated CHD</a:t>
            </a:r>
          </a:p>
          <a:p>
            <a:r>
              <a:rPr lang="en-US" sz="2800" dirty="0">
                <a:latin typeface="Arial" charset="0"/>
              </a:rPr>
              <a:t>You MUST know how to trouble shoot!</a:t>
            </a:r>
          </a:p>
        </p:txBody>
      </p:sp>
    </p:spTree>
    <p:extLst>
      <p:ext uri="{BB962C8B-B14F-4D97-AF65-F5344CB8AC3E}">
        <p14:creationId xmlns:p14="http://schemas.microsoft.com/office/powerpoint/2010/main" xmlns="" val="302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Fontan</a:t>
            </a:r>
            <a:r>
              <a:rPr lang="en-US" dirty="0" smtClean="0"/>
              <a:t> Arrhythmia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53" y="1676400"/>
            <a:ext cx="774521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Intra-atrial Reentrant Tachycardia (IART)</a:t>
            </a:r>
          </a:p>
          <a:p>
            <a:r>
              <a:rPr lang="en-US" sz="3600" dirty="0" smtClean="0"/>
              <a:t>Fib/Flutter type rhythm</a:t>
            </a:r>
          </a:p>
          <a:p>
            <a:r>
              <a:rPr lang="en-US" sz="3600" dirty="0" smtClean="0"/>
              <a:t>Complex reentry circuits</a:t>
            </a:r>
          </a:p>
          <a:p>
            <a:r>
              <a:rPr lang="en-US" sz="3600" dirty="0" smtClean="0"/>
              <a:t>Typically much slower rates</a:t>
            </a:r>
          </a:p>
          <a:p>
            <a:r>
              <a:rPr lang="en-US" sz="3600" dirty="0" smtClean="0"/>
              <a:t>Difficult to distinguish from Sinus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00800"/>
            <a:ext cx="5562600" cy="457200"/>
          </a:xfrm>
        </p:spPr>
        <p:txBody>
          <a:bodyPr/>
          <a:lstStyle/>
          <a:p>
            <a:r>
              <a:rPr lang="en-US" dirty="0" err="1" smtClean="0"/>
              <a:t>Trojnarska</a:t>
            </a:r>
            <a:r>
              <a:rPr lang="en-US" dirty="0" smtClean="0"/>
              <a:t>, A et al.; Collins, K,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9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6498" name="Content Placeholder 3" descr="a-fib-flutt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" t="25830" r="-604" b="369"/>
          <a:stretch>
            <a:fillRect/>
          </a:stretch>
        </p:blipFill>
        <p:spPr>
          <a:xfrm>
            <a:off x="228600" y="825517"/>
            <a:ext cx="8691563" cy="4648200"/>
          </a:xfr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899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Fontan</a:t>
            </a:r>
            <a:r>
              <a:rPr lang="en-US" dirty="0" smtClean="0"/>
              <a:t> Arrhythmia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53" y="1676400"/>
            <a:ext cx="774521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Intra-atrial Reentrant Tachycardia (IART)</a:t>
            </a:r>
          </a:p>
          <a:p>
            <a:r>
              <a:rPr lang="en-US" sz="3600" dirty="0" smtClean="0"/>
              <a:t>Fib/Flutter type rhythm</a:t>
            </a:r>
          </a:p>
          <a:p>
            <a:r>
              <a:rPr lang="en-US" sz="3600" dirty="0" smtClean="0"/>
              <a:t>Complex reentry circuits</a:t>
            </a:r>
          </a:p>
          <a:p>
            <a:r>
              <a:rPr lang="en-US" sz="3600" dirty="0" smtClean="0"/>
              <a:t>Typically much slower rates</a:t>
            </a:r>
          </a:p>
          <a:p>
            <a:r>
              <a:rPr lang="en-US" sz="3600" dirty="0" smtClean="0"/>
              <a:t>Difficult to distinguish from Sinus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00800"/>
            <a:ext cx="5562600" cy="457200"/>
          </a:xfrm>
        </p:spPr>
        <p:txBody>
          <a:bodyPr/>
          <a:lstStyle/>
          <a:p>
            <a:r>
              <a:rPr lang="en-US" dirty="0" err="1" smtClean="0"/>
              <a:t>Trojnarska</a:t>
            </a:r>
            <a:r>
              <a:rPr lang="en-US" dirty="0" smtClean="0"/>
              <a:t>, A et al.; Collins, K,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1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nnPediatrCard_2011_4_2_192_84672_u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" b="-1550"/>
          <a:stretch/>
        </p:blipFill>
        <p:spPr>
          <a:xfrm>
            <a:off x="298136" y="801265"/>
            <a:ext cx="8464864" cy="4686962"/>
          </a:xfrm>
          <a:ln w="38100" cmpd="sng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8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Fontan</a:t>
            </a:r>
            <a:r>
              <a:rPr lang="en-US" dirty="0" smtClean="0"/>
              <a:t> Arrhythmia Management</a:t>
            </a:r>
            <a:endParaRPr lang="en-US" dirty="0"/>
          </a:p>
        </p:txBody>
      </p:sp>
      <p:pic>
        <p:nvPicPr>
          <p:cNvPr id="5" name="Content Placeholder 4" descr="telepho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47" b="734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6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 Management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89102975"/>
              </p:ext>
            </p:extLst>
          </p:nvPr>
        </p:nvGraphicFramePr>
        <p:xfrm>
          <a:off x="1069239" y="1676400"/>
          <a:ext cx="7262813" cy="4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685800" y="6324600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Triedman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J et al.  </a:t>
            </a:r>
          </a:p>
        </p:txBody>
      </p:sp>
    </p:spTree>
    <p:extLst>
      <p:ext uri="{BB962C8B-B14F-4D97-AF65-F5344CB8AC3E}">
        <p14:creationId xmlns:p14="http://schemas.microsoft.com/office/powerpoint/2010/main" xmlns="" val="3317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Fontan</a:t>
            </a:r>
            <a:r>
              <a:rPr lang="en-US" dirty="0">
                <a:latin typeface="Arial" charset="0"/>
              </a:rPr>
              <a:t> Arrhythmia </a:t>
            </a:r>
            <a:r>
              <a:rPr lang="en-US" dirty="0" smtClean="0">
                <a:latin typeface="Arial" charset="0"/>
              </a:rPr>
              <a:t>Management</a:t>
            </a:r>
            <a:endParaRPr lang="en-US" dirty="0"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  <a:ln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4400" u="sng" dirty="0" smtClean="0">
                <a:latin typeface="Arial" charset="0"/>
              </a:rPr>
              <a:t>Atrial </a:t>
            </a:r>
            <a:r>
              <a:rPr lang="en-US" sz="4400" u="sng" dirty="0" err="1" smtClean="0">
                <a:latin typeface="Arial" charset="0"/>
              </a:rPr>
              <a:t>Tachyarrhythmias</a:t>
            </a:r>
            <a:endParaRPr lang="en-US" sz="4400" u="sng" dirty="0" smtClean="0">
              <a:latin typeface="Arial" charset="0"/>
            </a:endParaRPr>
          </a:p>
          <a:p>
            <a:r>
              <a:rPr lang="en-US" sz="3600" b="1" dirty="0" smtClean="0">
                <a:latin typeface="Arial" charset="0"/>
              </a:rPr>
              <a:t>Procainamide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r>
              <a:rPr lang="en-US" sz="3600" b="1" dirty="0" err="1" smtClean="0">
                <a:latin typeface="Arial" charset="0"/>
              </a:rPr>
              <a:t>Amiodarone</a:t>
            </a:r>
            <a:endParaRPr lang="en-US" sz="3600" b="1" dirty="0" smtClean="0">
              <a:latin typeface="Arial" charset="0"/>
            </a:endParaRPr>
          </a:p>
          <a:p>
            <a:endParaRPr lang="en-US" sz="3600" b="1" dirty="0">
              <a:latin typeface="Arial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PACER PADS!</a:t>
            </a:r>
          </a:p>
        </p:txBody>
      </p:sp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533400" y="6324600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Triedman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J et al. 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; Chang, P et al. 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3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Fontan</a:t>
            </a:r>
            <a:r>
              <a:rPr lang="en-US" dirty="0">
                <a:latin typeface="Arial" charset="0"/>
              </a:rPr>
              <a:t> Arrhythmia </a:t>
            </a:r>
            <a:r>
              <a:rPr lang="en-US" dirty="0" smtClean="0">
                <a:latin typeface="Arial" charset="0"/>
              </a:rPr>
              <a:t>Management</a:t>
            </a:r>
            <a:endParaRPr lang="en-US" dirty="0"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  <a:ln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4400" u="sng" dirty="0" smtClean="0">
                <a:latin typeface="Arial" charset="0"/>
              </a:rPr>
              <a:t>Atrial </a:t>
            </a:r>
            <a:r>
              <a:rPr lang="en-US" sz="4400" u="sng" dirty="0" err="1" smtClean="0">
                <a:latin typeface="Arial" charset="0"/>
              </a:rPr>
              <a:t>Tachyarrhythmias</a:t>
            </a:r>
            <a:endParaRPr lang="en-US" sz="4400" u="sng" dirty="0" smtClean="0">
              <a:latin typeface="Arial" charset="0"/>
            </a:endParaRPr>
          </a:p>
          <a:p>
            <a:r>
              <a:rPr lang="en-US" sz="3600" b="1" dirty="0" smtClean="0">
                <a:latin typeface="Arial" charset="0"/>
              </a:rPr>
              <a:t>Procainamide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r>
              <a:rPr lang="en-US" sz="3600" b="1" dirty="0" err="1" smtClean="0">
                <a:latin typeface="Arial" charset="0"/>
              </a:rPr>
              <a:t>Amiodarone</a:t>
            </a:r>
            <a:endParaRPr lang="en-US" sz="3600" b="1" dirty="0" smtClean="0">
              <a:latin typeface="Arial" charset="0"/>
            </a:endParaRPr>
          </a:p>
          <a:p>
            <a:endParaRPr lang="en-US" sz="3600" b="1" dirty="0">
              <a:latin typeface="Arial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WHICH IS BETTER?</a:t>
            </a:r>
          </a:p>
        </p:txBody>
      </p:sp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533400" y="6360441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Triedman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J et al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. Chang P, et al.   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 Management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  <a:ln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4000" u="sng" dirty="0" smtClean="0">
                <a:latin typeface="Arial" charset="0"/>
              </a:rPr>
              <a:t>Atrial </a:t>
            </a:r>
            <a:r>
              <a:rPr lang="en-US" sz="4000" u="sng" dirty="0" err="1" smtClean="0">
                <a:latin typeface="Arial" charset="0"/>
              </a:rPr>
              <a:t>Tachyarrhythmias</a:t>
            </a:r>
            <a:endParaRPr lang="en-US" sz="40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Pearls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Consider current meds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AVOID </a:t>
            </a:r>
            <a:r>
              <a:rPr lang="en-US" sz="3600" dirty="0" err="1" smtClean="0">
                <a:solidFill>
                  <a:srgbClr val="000000"/>
                </a:solidFill>
                <a:latin typeface="Arial" charset="0"/>
              </a:rPr>
              <a:t>polypharmacy</a:t>
            </a:r>
            <a:endParaRPr lang="en-US" sz="36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Consider ONSET </a:t>
            </a:r>
            <a:r>
              <a:rPr lang="en-US" sz="3600" dirty="0" err="1" smtClean="0">
                <a:solidFill>
                  <a:srgbClr val="000000"/>
                </a:solidFill>
                <a:latin typeface="Arial" charset="0"/>
              </a:rPr>
              <a:t>sx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533400" y="6324600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Triedman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J et al.  </a:t>
            </a:r>
          </a:p>
        </p:txBody>
      </p:sp>
    </p:spTree>
    <p:extLst>
      <p:ext uri="{BB962C8B-B14F-4D97-AF65-F5344CB8AC3E}">
        <p14:creationId xmlns:p14="http://schemas.microsoft.com/office/powerpoint/2010/main" xmlns="" val="36496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 Management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u="sng" dirty="0" smtClean="0">
                <a:latin typeface="Arial" charset="0"/>
              </a:rPr>
              <a:t>Atrial </a:t>
            </a:r>
            <a:r>
              <a:rPr lang="en-US" sz="4000" u="sng" dirty="0" err="1" smtClean="0">
                <a:latin typeface="Arial" charset="0"/>
              </a:rPr>
              <a:t>Tachyarrhythmias</a:t>
            </a:r>
            <a:r>
              <a:rPr lang="en-US" sz="4000" u="sng" dirty="0" smtClean="0">
                <a:latin typeface="Arial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latin typeface="Arial" charset="0"/>
              </a:rPr>
              <a:t>Electricity </a:t>
            </a:r>
            <a:r>
              <a:rPr lang="en-US" sz="3200" dirty="0">
                <a:latin typeface="Arial" charset="0"/>
              </a:rPr>
              <a:t>if unstable: </a:t>
            </a:r>
            <a:r>
              <a:rPr lang="en-US" sz="3200" dirty="0" smtClean="0">
                <a:latin typeface="Arial" charset="0"/>
              </a:rPr>
              <a:t>0.5-1 </a:t>
            </a:r>
            <a:r>
              <a:rPr lang="en-US" sz="3200" dirty="0">
                <a:latin typeface="Arial" charset="0"/>
              </a:rPr>
              <a:t>j/kg </a:t>
            </a:r>
          </a:p>
          <a:p>
            <a:pPr lvl="2" eaLnBrk="1" hangingPunct="1"/>
            <a:r>
              <a:rPr lang="en-US" sz="3200" dirty="0" smtClean="0">
                <a:latin typeface="Arial" charset="0"/>
              </a:rPr>
              <a:t>High </a:t>
            </a:r>
            <a:r>
              <a:rPr lang="en-US" sz="3200" dirty="0">
                <a:latin typeface="Arial" charset="0"/>
              </a:rPr>
              <a:t>incidence </a:t>
            </a:r>
            <a:r>
              <a:rPr lang="en-US" sz="3200" dirty="0" err="1">
                <a:latin typeface="Arial" charset="0"/>
              </a:rPr>
              <a:t>intracardiac</a:t>
            </a:r>
            <a:r>
              <a:rPr lang="en-US" sz="3200" dirty="0">
                <a:latin typeface="Arial" charset="0"/>
              </a:rPr>
              <a:t> thrombus on </a:t>
            </a:r>
            <a:r>
              <a:rPr lang="en-US" sz="3200" dirty="0" smtClean="0">
                <a:latin typeface="Arial" charset="0"/>
              </a:rPr>
              <a:t>echo</a:t>
            </a:r>
          </a:p>
          <a:p>
            <a:pPr lvl="2"/>
            <a:r>
              <a:rPr lang="en-US" sz="3200" dirty="0">
                <a:latin typeface="Arial" charset="0"/>
              </a:rPr>
              <a:t>Low incidence of strokes</a:t>
            </a:r>
          </a:p>
          <a:p>
            <a:pPr lvl="2" eaLnBrk="1" hangingPunct="1"/>
            <a:endParaRPr lang="en-US" sz="3200" dirty="0">
              <a:latin typeface="Arial" charset="0"/>
            </a:endParaRPr>
          </a:p>
        </p:txBody>
      </p:sp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533400" y="6324600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Deal, B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Triedman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 J et 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</a:rPr>
              <a:t>al.Doniger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, et al.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8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Consider…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</a:rPr>
              <a:t>Community hospital</a:t>
            </a:r>
          </a:p>
          <a:p>
            <a:r>
              <a:rPr lang="en-US" sz="3600" dirty="0">
                <a:latin typeface="Arial" charset="0"/>
              </a:rPr>
              <a:t>6 </a:t>
            </a:r>
            <a:r>
              <a:rPr lang="en-US" sz="3600" dirty="0" err="1">
                <a:latin typeface="Arial" charset="0"/>
              </a:rPr>
              <a:t>yo</a:t>
            </a:r>
            <a:r>
              <a:rPr lang="en-US" sz="3600" dirty="0">
                <a:latin typeface="Arial" charset="0"/>
              </a:rPr>
              <a:t> by EMS</a:t>
            </a:r>
          </a:p>
          <a:p>
            <a:r>
              <a:rPr lang="en-US" sz="3600" dirty="0">
                <a:latin typeface="Arial" charset="0"/>
              </a:rPr>
              <a:t>Blue</a:t>
            </a:r>
          </a:p>
          <a:p>
            <a:r>
              <a:rPr lang="en-US" sz="3600" dirty="0">
                <a:latin typeface="Arial" charset="0"/>
              </a:rPr>
              <a:t>Sa02 60s</a:t>
            </a:r>
          </a:p>
          <a:p>
            <a:r>
              <a:rPr lang="en-US" sz="3600" dirty="0" err="1">
                <a:latin typeface="Arial" charset="0"/>
              </a:rPr>
              <a:t>Fontan</a:t>
            </a:r>
            <a:endParaRPr lang="en-US" sz="3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dirty="0" smtClean="0"/>
              <a:t>$%#!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334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Arrhythmia Management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dirty="0" smtClean="0">
                <a:latin typeface="Arial" charset="0"/>
              </a:rPr>
              <a:t>SYMPTOMATIC </a:t>
            </a:r>
            <a:r>
              <a:rPr lang="en-US" sz="3600" dirty="0" err="1" smtClean="0">
                <a:latin typeface="Arial" charset="0"/>
              </a:rPr>
              <a:t>Bradyarrhythmias</a:t>
            </a:r>
            <a:r>
              <a:rPr lang="en-US" sz="36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3600" dirty="0" smtClean="0">
                <a:latin typeface="Arial" charset="0"/>
              </a:rPr>
              <a:t>Atropine	</a:t>
            </a:r>
          </a:p>
          <a:p>
            <a:pPr lvl="1" eaLnBrk="1" hangingPunct="1"/>
            <a:r>
              <a:rPr lang="en-US" sz="3600" dirty="0" smtClean="0">
                <a:latin typeface="Arial" charset="0"/>
              </a:rPr>
              <a:t>Pacing</a:t>
            </a:r>
            <a:endParaRPr lang="en-US" sz="3600" dirty="0">
              <a:latin typeface="Arial" charset="0"/>
            </a:endParaRPr>
          </a:p>
        </p:txBody>
      </p:sp>
      <p:sp>
        <p:nvSpPr>
          <p:cNvPr id="113667" name="TextBox 1"/>
          <p:cNvSpPr txBox="1">
            <a:spLocks noChangeArrowheads="1"/>
          </p:cNvSpPr>
          <p:nvPr/>
        </p:nvSpPr>
        <p:spPr bwMode="auto">
          <a:xfrm>
            <a:off x="685800" y="6314668"/>
            <a:ext cx="891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+mn-lt"/>
              </a:rPr>
              <a:t>Deal B,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Bahtra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A et al</a:t>
            </a:r>
            <a:r>
              <a:rPr lang="en-US" sz="1800" dirty="0" smtClean="0">
                <a:solidFill>
                  <a:srgbClr val="FFFFFF"/>
                </a:solidFill>
              </a:rPr>
              <a:t>., 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</a:rPr>
              <a:t>Doniger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, et al. 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Other </a:t>
            </a:r>
            <a:r>
              <a:rPr lang="en-US" dirty="0" err="1">
                <a:latin typeface="Arial" charset="0"/>
              </a:rPr>
              <a:t>Fontan</a:t>
            </a:r>
            <a:r>
              <a:rPr lang="en-US" dirty="0">
                <a:latin typeface="Arial" charset="0"/>
              </a:rPr>
              <a:t> Complications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dirty="0">
                <a:latin typeface="Arial" charset="0"/>
              </a:rPr>
              <a:t>Thromboembolic disease</a:t>
            </a:r>
          </a:p>
          <a:p>
            <a:pPr lvl="1" eaLnBrk="1" hangingPunct="1">
              <a:defRPr/>
            </a:pPr>
            <a:r>
              <a:rPr lang="en-US" sz="2800" dirty="0">
                <a:latin typeface="Arial" charset="0"/>
              </a:rPr>
              <a:t>Asymptomatic </a:t>
            </a:r>
            <a:r>
              <a:rPr lang="en-US" sz="2800" dirty="0" smtClean="0">
                <a:latin typeface="Arial" charset="0"/>
              </a:rPr>
              <a:t>documented </a:t>
            </a:r>
            <a:r>
              <a:rPr lang="en-US" sz="2800" dirty="0">
                <a:latin typeface="Arial" charset="0"/>
              </a:rPr>
              <a:t>in </a:t>
            </a:r>
            <a:r>
              <a:rPr lang="en-US" sz="2800" dirty="0" smtClean="0">
                <a:latin typeface="Arial" charset="0"/>
              </a:rPr>
              <a:t>up to 1</a:t>
            </a:r>
            <a:r>
              <a:rPr lang="en-US" sz="2800" dirty="0">
                <a:latin typeface="Arial" charset="0"/>
              </a:rPr>
              <a:t>/3</a:t>
            </a:r>
            <a:r>
              <a:rPr lang="en-US" sz="2800" baseline="30000" dirty="0">
                <a:latin typeface="Arial" charset="0"/>
              </a:rPr>
              <a:t>rd</a:t>
            </a:r>
            <a:r>
              <a:rPr lang="en-US" sz="2800" dirty="0">
                <a:latin typeface="Arial" charset="0"/>
              </a:rPr>
              <a:t> </a:t>
            </a:r>
          </a:p>
          <a:p>
            <a:pPr lvl="1" eaLnBrk="1" hangingPunct="1">
              <a:defRPr/>
            </a:pPr>
            <a:r>
              <a:rPr lang="en-US" sz="2800" dirty="0">
                <a:latin typeface="Arial" charset="0"/>
              </a:rPr>
              <a:t>Events 3</a:t>
            </a:r>
            <a:r>
              <a:rPr lang="en-US" sz="2800" dirty="0" smtClean="0">
                <a:latin typeface="Arial" charset="0"/>
              </a:rPr>
              <a:t>-33% </a:t>
            </a:r>
            <a:r>
              <a:rPr lang="en-US" sz="2800" dirty="0">
                <a:latin typeface="Arial" charset="0"/>
              </a:rPr>
              <a:t>at any time post </a:t>
            </a:r>
            <a:r>
              <a:rPr lang="en-US" sz="2800" dirty="0" err="1">
                <a:latin typeface="Arial" charset="0"/>
              </a:rPr>
              <a:t>Fontan</a:t>
            </a:r>
            <a:endParaRPr lang="en-US" sz="28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Arial" charset="0"/>
              </a:rPr>
              <a:t>Generally </a:t>
            </a:r>
            <a:r>
              <a:rPr lang="en-US" sz="2800" dirty="0">
                <a:latin typeface="Arial" charset="0"/>
              </a:rPr>
              <a:t>on ASA</a:t>
            </a:r>
          </a:p>
          <a:p>
            <a:pPr lvl="1" eaLnBrk="1" hangingPunct="1">
              <a:defRPr/>
            </a:pPr>
            <a:r>
              <a:rPr lang="en-US" sz="2800" dirty="0">
                <a:latin typeface="Arial" charset="0"/>
              </a:rPr>
              <a:t>Warfarin is not </a:t>
            </a:r>
            <a:r>
              <a:rPr lang="en-US" sz="2800" dirty="0" smtClean="0">
                <a:latin typeface="Arial" charset="0"/>
              </a:rPr>
              <a:t>routine</a:t>
            </a:r>
            <a:endParaRPr lang="en-US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charset="0"/>
              </a:rPr>
              <a:t>Myocardial dysfunction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5715" name="TextBox 1"/>
          <p:cNvSpPr txBox="1">
            <a:spLocks noChangeArrowheads="1"/>
          </p:cNvSpPr>
          <p:nvPr/>
        </p:nvSpPr>
        <p:spPr bwMode="auto">
          <a:xfrm>
            <a:off x="2725969" y="6286500"/>
            <a:ext cx="9329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FFFF"/>
                </a:solidFill>
                <a:latin typeface="+mn-lt"/>
              </a:rPr>
              <a:t>Khanna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G et al;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Mahle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W. et al; Freedman, R et al.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Kaulitz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R et 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al; 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</a:rPr>
              <a:t>Trojnarski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, O et al.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9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Rapid Fire Miscellaneous Quick Tips</a:t>
            </a:r>
          </a:p>
        </p:txBody>
      </p:sp>
      <p:sp>
        <p:nvSpPr>
          <p:cNvPr id="11776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Oxygen and Fluid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can kill you.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8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TOF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601663" y="1219200"/>
            <a:ext cx="749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743200" y="2795109"/>
            <a:ext cx="3048000" cy="1219200"/>
          </a:xfrm>
          <a:prstGeom prst="left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71700" y="4343400"/>
            <a:ext cx="1143000" cy="1066800"/>
          </a:xfrm>
          <a:prstGeom prst="straightConnector1">
            <a:avLst/>
          </a:prstGeom>
          <a:ln w="254000">
            <a:solidFill>
              <a:srgbClr val="7D11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91200" y="4343400"/>
            <a:ext cx="1066800" cy="838200"/>
          </a:xfrm>
          <a:prstGeom prst="line">
            <a:avLst/>
          </a:prstGeom>
          <a:ln w="254000" cmpd="sng">
            <a:solidFill>
              <a:srgbClr val="7D110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33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lausen_0707_PatentDuctusArteriosus.p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35"/>
          <a:stretch/>
        </p:blipFill>
        <p:spPr>
          <a:xfrm>
            <a:off x="378319" y="930251"/>
            <a:ext cx="8384681" cy="476449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9100" y="6331958"/>
            <a:ext cx="5562600" cy="457200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Patent_ductus_arteriosus#mediaviewer</a:t>
            </a:r>
            <a:r>
              <a:rPr lang="en-US" dirty="0"/>
              <a:t>/File:Blausen_0707_PatentDuctusArteriosus.png</a:t>
            </a:r>
          </a:p>
        </p:txBody>
      </p:sp>
    </p:spTree>
    <p:extLst>
      <p:ext uri="{BB962C8B-B14F-4D97-AF65-F5344CB8AC3E}">
        <p14:creationId xmlns:p14="http://schemas.microsoft.com/office/powerpoint/2010/main" xmlns="" val="4015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Who gets Supplemental O2?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latin typeface="Arial" charset="0"/>
              </a:rPr>
              <a:t>Normal Sa02s:</a:t>
            </a:r>
          </a:p>
          <a:p>
            <a:r>
              <a:rPr lang="en-US" sz="2800" b="1" dirty="0">
                <a:latin typeface="Arial" charset="0"/>
              </a:rPr>
              <a:t>BT Shunts</a:t>
            </a:r>
            <a:r>
              <a:rPr lang="en-US" sz="2800" dirty="0">
                <a:latin typeface="Arial" charset="0"/>
              </a:rPr>
              <a:t>: ~75-85% but variable</a:t>
            </a:r>
          </a:p>
          <a:p>
            <a:r>
              <a:rPr lang="en-US" sz="2800" b="1" dirty="0">
                <a:latin typeface="Arial" charset="0"/>
              </a:rPr>
              <a:t>Hemi-</a:t>
            </a:r>
            <a:r>
              <a:rPr lang="en-US" sz="2800" b="1" dirty="0" err="1">
                <a:latin typeface="Arial" charset="0"/>
              </a:rPr>
              <a:t>Fontan</a:t>
            </a:r>
            <a:r>
              <a:rPr lang="en-US" sz="2800" dirty="0">
                <a:latin typeface="Arial" charset="0"/>
              </a:rPr>
              <a:t>: 75-85% RA</a:t>
            </a:r>
          </a:p>
          <a:p>
            <a:r>
              <a:rPr lang="en-US" sz="2800" b="1" dirty="0">
                <a:latin typeface="Arial" charset="0"/>
              </a:rPr>
              <a:t>Norwood</a:t>
            </a:r>
            <a:r>
              <a:rPr lang="en-US" sz="2800" dirty="0">
                <a:latin typeface="Arial" charset="0"/>
              </a:rPr>
              <a:t>: 75-85%</a:t>
            </a:r>
          </a:p>
          <a:p>
            <a:r>
              <a:rPr lang="en-US" sz="2800" b="1" dirty="0" err="1" smtClean="0">
                <a:latin typeface="Arial" charset="0"/>
              </a:rPr>
              <a:t>Fontan</a:t>
            </a:r>
            <a:r>
              <a:rPr lang="en-US" sz="2800" dirty="0">
                <a:latin typeface="Arial" charset="0"/>
              </a:rPr>
              <a:t>: Low 90s – 100%</a:t>
            </a:r>
          </a:p>
        </p:txBody>
      </p:sp>
      <p:sp>
        <p:nvSpPr>
          <p:cNvPr id="119811" name="TextBox 1"/>
          <p:cNvSpPr txBox="1">
            <a:spLocks noChangeArrowheads="1"/>
          </p:cNvSpPr>
          <p:nvPr/>
        </p:nvSpPr>
        <p:spPr bwMode="auto">
          <a:xfrm>
            <a:off x="457200" y="6286500"/>
            <a:ext cx="883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FFFF"/>
                </a:solidFill>
                <a:latin typeface="+mn-lt"/>
              </a:rPr>
              <a:t>Azab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S. et al. Hawkins, J et al,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Findlow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D et al; Deal, B et al.  </a:t>
            </a:r>
          </a:p>
        </p:txBody>
      </p:sp>
    </p:spTree>
    <p:extLst>
      <p:ext uri="{BB962C8B-B14F-4D97-AF65-F5344CB8AC3E}">
        <p14:creationId xmlns:p14="http://schemas.microsoft.com/office/powerpoint/2010/main" xmlns="" val="1694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Who gets Supplemental O2?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</a:rPr>
              <a:t>Rules of Thumb</a:t>
            </a:r>
          </a:p>
          <a:p>
            <a:pPr lvl="1" eaLnBrk="1" hangingPunct="1"/>
            <a:r>
              <a:rPr lang="en-US" sz="3200" dirty="0">
                <a:latin typeface="Arial" charset="0"/>
              </a:rPr>
              <a:t>ASK about normal Sa02</a:t>
            </a:r>
          </a:p>
          <a:p>
            <a:pPr lvl="1" eaLnBrk="1" hangingPunct="1"/>
            <a:r>
              <a:rPr lang="en-US" sz="3200" dirty="0">
                <a:latin typeface="Arial" charset="0"/>
              </a:rPr>
              <a:t>Don’t overshoot their norm!</a:t>
            </a:r>
          </a:p>
          <a:p>
            <a:pPr lvl="1" eaLnBrk="1" hangingPunct="1"/>
            <a:r>
              <a:rPr lang="en-US" sz="3200" dirty="0" err="1">
                <a:latin typeface="Arial" charset="0"/>
              </a:rPr>
              <a:t>Fontans</a:t>
            </a:r>
            <a:r>
              <a:rPr lang="en-US" sz="3200" dirty="0">
                <a:latin typeface="Arial" charset="0"/>
              </a:rPr>
              <a:t> generally LIKE oxygen</a:t>
            </a:r>
          </a:p>
          <a:p>
            <a:pPr lvl="1" eaLnBrk="1" hangingPunct="1"/>
            <a:r>
              <a:rPr lang="en-US" sz="3200" dirty="0">
                <a:latin typeface="Arial" charset="0"/>
              </a:rPr>
              <a:t>CAREFUL in BT shunts and </a:t>
            </a:r>
            <a:r>
              <a:rPr lang="en-US" sz="3200" dirty="0" err="1" smtClean="0">
                <a:latin typeface="Arial" charset="0"/>
              </a:rPr>
              <a:t>Norwoods</a:t>
            </a:r>
            <a:endParaRPr lang="en-US" sz="3200" dirty="0" smtClean="0">
              <a:latin typeface="Arial" charset="0"/>
            </a:endParaRPr>
          </a:p>
          <a:p>
            <a:pPr lvl="1" eaLnBrk="1" hangingPunct="1"/>
            <a:r>
              <a:rPr lang="en-US" sz="3200" dirty="0" smtClean="0">
                <a:latin typeface="Arial" charset="0"/>
              </a:rPr>
              <a:t>Careful in babies with suspected CHD</a:t>
            </a:r>
          </a:p>
          <a:p>
            <a:pPr lvl="1" eaLnBrk="1" hangingPunct="1"/>
            <a:r>
              <a:rPr lang="en-US" sz="3200" dirty="0" smtClean="0">
                <a:latin typeface="Arial" charset="0"/>
              </a:rPr>
              <a:t>CONSIDER clinical picture</a:t>
            </a:r>
            <a:endParaRPr lang="en-US" sz="3200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21859" name="TextBox 1"/>
          <p:cNvSpPr txBox="1">
            <a:spLocks noChangeArrowheads="1"/>
          </p:cNvSpPr>
          <p:nvPr/>
        </p:nvSpPr>
        <p:spPr bwMode="auto">
          <a:xfrm>
            <a:off x="457200" y="6247919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FFFF"/>
                </a:solidFill>
                <a:latin typeface="+mn-lt"/>
              </a:rPr>
              <a:t>Azab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S. et al. Hawkins, J et al, </a:t>
            </a:r>
            <a:r>
              <a:rPr lang="en-US" sz="1400" dirty="0" err="1">
                <a:solidFill>
                  <a:srgbClr val="FFFFFF"/>
                </a:solidFill>
                <a:latin typeface="+mn-lt"/>
              </a:rPr>
              <a:t>Findlow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D et al.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111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141802"/>
            <a:ext cx="7772400" cy="1362075"/>
          </a:xfrm>
        </p:spPr>
        <p:txBody>
          <a:bodyPr/>
          <a:lstStyle/>
          <a:p>
            <a:pPr algn="ctr"/>
            <a:r>
              <a:rPr lang="en-US" sz="4400" dirty="0" smtClean="0"/>
              <a:t>If panicked and bewildered aim for low 80s****and titrate based on response</a:t>
            </a:r>
            <a:br>
              <a:rPr lang="en-US" sz="4400" dirty="0" smtClean="0"/>
            </a:br>
            <a:r>
              <a:rPr lang="en-US" sz="4400" dirty="0" smtClean="0"/>
              <a:t>NOT NORWOODS!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6157" y="4039351"/>
            <a:ext cx="7772400" cy="1500187"/>
          </a:xfrm>
        </p:spPr>
        <p:txBody>
          <a:bodyPr/>
          <a:lstStyle/>
          <a:p>
            <a:r>
              <a:rPr lang="en-US" dirty="0" smtClean="0"/>
              <a:t>***Not a </a:t>
            </a:r>
            <a:r>
              <a:rPr lang="en-US" dirty="0"/>
              <a:t>f</a:t>
            </a:r>
            <a:r>
              <a:rPr lang="en-US" dirty="0" smtClean="0"/>
              <a:t>ool proof strategy. 02 still can cause trouble and death. Be vigilant. Call for assistance. They might need to be higher or lower</a:t>
            </a:r>
          </a:p>
          <a:p>
            <a:r>
              <a:rPr lang="en-US" dirty="0" smtClean="0"/>
              <a:t>**** Start prostaglandins in neonate with concern for ductal dependent lesions.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2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about fluid?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10ml/kg</a:t>
            </a:r>
          </a:p>
          <a:p>
            <a:r>
              <a:rPr lang="en-US" sz="3200" dirty="0">
                <a:latin typeface="Arial" charset="0"/>
              </a:rPr>
              <a:t>Go </a:t>
            </a:r>
            <a:r>
              <a:rPr lang="en-US" sz="3200" dirty="0" smtClean="0">
                <a:latin typeface="Arial" charset="0"/>
              </a:rPr>
              <a:t>slow, except for when you have to </a:t>
            </a:r>
            <a:r>
              <a:rPr lang="en-US" sz="3200" smtClean="0">
                <a:latin typeface="Arial" charset="0"/>
              </a:rPr>
              <a:t>go fast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8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Why you should care…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3813" y="1389364"/>
            <a:ext cx="86868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7</a:t>
            </a:r>
            <a:r>
              <a:rPr lang="en-US" sz="3200" dirty="0">
                <a:latin typeface="Arial" charset="0"/>
              </a:rPr>
              <a:t>-10/1,000 live </a:t>
            </a:r>
            <a:r>
              <a:rPr lang="en-US" sz="3200" dirty="0" smtClean="0">
                <a:latin typeface="Arial" charset="0"/>
              </a:rPr>
              <a:t>births</a:t>
            </a:r>
            <a:endParaRPr lang="en-US" sz="3200" dirty="0">
              <a:latin typeface="Arial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540656" y="6236465"/>
            <a:ext cx="631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bg1"/>
                </a:solidFill>
                <a:latin typeface="+mn-lt"/>
              </a:rPr>
              <a:t>Savitsky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et al.;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Gurvitz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et al. ,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Tibbles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C et al.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Opotowsky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A et al, Costello J et al,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Brickner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E, et al.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Dolbec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K et al.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813" y="1972504"/>
            <a:ext cx="83820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7D110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85-90% expected to live to adulthood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40656" y="5281430"/>
            <a:ext cx="1207046" cy="8167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1204" y="4866461"/>
            <a:ext cx="1207046" cy="12428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89179" y="4489216"/>
            <a:ext cx="1207046" cy="16089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92672" y="4074246"/>
            <a:ext cx="1207046" cy="20238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99922" y="3231731"/>
            <a:ext cx="1207046" cy="28886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92289" y="3612555"/>
            <a:ext cx="1207046" cy="25078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813813" y="2829338"/>
            <a:ext cx="6085522" cy="2162872"/>
          </a:xfrm>
          <a:prstGeom prst="straightConnector1">
            <a:avLst/>
          </a:prstGeom>
          <a:solidFill>
            <a:schemeClr val="accent1"/>
          </a:solidFill>
          <a:ln w="1682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967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Take it Home!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eaLnBrk="1" hangingPunct="1">
              <a:defRPr/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Fontan Recap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Repair for </a:t>
            </a:r>
            <a:r>
              <a:rPr lang="en-US" dirty="0" err="1">
                <a:latin typeface="Arial" charset="0"/>
              </a:rPr>
              <a:t>univentricular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hearts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Pulmonary blood is </a:t>
            </a:r>
            <a:r>
              <a:rPr lang="en-US" dirty="0" smtClean="0">
                <a:latin typeface="Arial" charset="0"/>
              </a:rPr>
              <a:t>passive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Pulmonary blood flow is </a:t>
            </a:r>
            <a:r>
              <a:rPr lang="en-US" b="1" dirty="0">
                <a:latin typeface="Arial" charset="0"/>
              </a:rPr>
              <a:t>pressure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volume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dependent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Be careful with vent settings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Arrhythmias, especially atrial </a:t>
            </a:r>
            <a:r>
              <a:rPr lang="en-US" dirty="0" err="1">
                <a:latin typeface="Arial" charset="0"/>
              </a:rPr>
              <a:t>tachyarrhythmias</a:t>
            </a:r>
            <a:r>
              <a:rPr lang="en-US" dirty="0">
                <a:latin typeface="Arial" charset="0"/>
              </a:rPr>
              <a:t> are common, difficult to detect  and life </a:t>
            </a:r>
            <a:r>
              <a:rPr lang="en-US" dirty="0" smtClean="0">
                <a:latin typeface="Arial" charset="0"/>
              </a:rPr>
              <a:t>threatening 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2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02 &amp; Fluid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Talk to family</a:t>
            </a:r>
          </a:p>
          <a:p>
            <a:r>
              <a:rPr lang="en-US" dirty="0" smtClean="0">
                <a:latin typeface="Arial" charset="0"/>
              </a:rPr>
              <a:t>Think clinically!</a:t>
            </a:r>
          </a:p>
          <a:p>
            <a:r>
              <a:rPr lang="en-US" dirty="0" smtClean="0">
                <a:latin typeface="Arial" charset="0"/>
              </a:rPr>
              <a:t>10ml</a:t>
            </a:r>
            <a:r>
              <a:rPr lang="en-US" dirty="0">
                <a:latin typeface="Arial" charset="0"/>
              </a:rPr>
              <a:t>/</a:t>
            </a:r>
            <a:r>
              <a:rPr lang="en-US" dirty="0" smtClean="0">
                <a:latin typeface="Arial" charset="0"/>
              </a:rPr>
              <a:t>kg; Go slow, except for when you have to go fast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0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Questions? </a:t>
            </a:r>
            <a:r>
              <a:rPr lang="en-US" dirty="0">
                <a:latin typeface="+mn-lt"/>
              </a:rPr>
              <a:t>Comments</a:t>
            </a:r>
            <a:r>
              <a:rPr lang="en-US" dirty="0" smtClean="0">
                <a:latin typeface="+mn-lt"/>
              </a:rPr>
              <a:t>?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elweinst@iu.edu</a:t>
            </a:r>
            <a:endParaRPr lang="en-US" dirty="0">
              <a:latin typeface="+mn-lt"/>
            </a:endParaRPr>
          </a:p>
        </p:txBody>
      </p:sp>
      <p:sp>
        <p:nvSpPr>
          <p:cNvPr id="13107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I’ll be outside!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572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r>
              <a:rPr lang="en-US" sz="1400" dirty="0" smtClean="0">
                <a:latin typeface="Arial" charset="0"/>
              </a:rPr>
              <a:t>al</a:t>
            </a:r>
            <a:r>
              <a:rPr lang="en-US" sz="1400" dirty="0">
                <a:latin typeface="Arial" charset="0"/>
              </a:rPr>
              <a:t>., </a:t>
            </a:r>
            <a:r>
              <a:rPr lang="en-US" sz="1400" dirty="0" err="1">
                <a:latin typeface="Arial" charset="0"/>
              </a:rPr>
              <a:t>A.S.e</a:t>
            </a:r>
            <a:r>
              <a:rPr lang="en-US" sz="1400" dirty="0">
                <a:latin typeface="Arial" charset="0"/>
              </a:rPr>
              <a:t>., </a:t>
            </a:r>
            <a:r>
              <a:rPr lang="en-US" sz="1400" i="1" dirty="0">
                <a:latin typeface="Arial" charset="0"/>
              </a:rPr>
              <a:t>Modified Blalock-</a:t>
            </a:r>
            <a:r>
              <a:rPr lang="en-US" sz="1400" i="1" dirty="0" err="1">
                <a:latin typeface="Arial" charset="0"/>
              </a:rPr>
              <a:t>Taussig</a:t>
            </a:r>
            <a:r>
              <a:rPr lang="en-US" sz="1400" i="1" dirty="0">
                <a:latin typeface="Arial" charset="0"/>
              </a:rPr>
              <a:t> Shunt in Infants and Children with Cyanotic Heart Disease Clinical and Catheterization Assessment of 385 Shunts in 350 Patients.</a:t>
            </a:r>
            <a:r>
              <a:rPr lang="en-US" sz="1400" dirty="0">
                <a:latin typeface="Arial" charset="0"/>
              </a:rPr>
              <a:t> Journal of the Egyptian Society of Cardio Thoracic Surgery, 2003. </a:t>
            </a:r>
            <a:r>
              <a:rPr lang="en-US" sz="1400" b="1" dirty="0">
                <a:latin typeface="Arial" charset="0"/>
              </a:rPr>
              <a:t>XI</a:t>
            </a:r>
            <a:r>
              <a:rPr lang="en-US" sz="1400" dirty="0">
                <a:latin typeface="Arial" charset="0"/>
              </a:rPr>
              <a:t>(2): p. 11.</a:t>
            </a:r>
          </a:p>
          <a:p>
            <a:r>
              <a:rPr lang="en-US" sz="1400" dirty="0" err="1">
                <a:latin typeface="Arial" charset="0"/>
              </a:rPr>
              <a:t>Alsoufi</a:t>
            </a:r>
            <a:r>
              <a:rPr lang="en-US" sz="1400" dirty="0">
                <a:latin typeface="Arial" charset="0"/>
              </a:rPr>
              <a:t>, B., et al., </a:t>
            </a:r>
            <a:r>
              <a:rPr lang="en-US" sz="1400" i="1" dirty="0">
                <a:latin typeface="Arial" charset="0"/>
              </a:rPr>
              <a:t>New developments in the treatment of </a:t>
            </a:r>
            <a:r>
              <a:rPr lang="en-US" sz="1400" i="1" dirty="0" err="1">
                <a:latin typeface="Arial" charset="0"/>
              </a:rPr>
              <a:t>hypoplastic</a:t>
            </a:r>
            <a:r>
              <a:rPr lang="en-US" sz="1400" i="1" dirty="0">
                <a:latin typeface="Arial" charset="0"/>
              </a:rPr>
              <a:t> left heart syndrome.</a:t>
            </a:r>
            <a:r>
              <a:rPr lang="en-US" sz="1400" dirty="0">
                <a:latin typeface="Arial" charset="0"/>
              </a:rPr>
              <a:t> Pediatrics, 2007. </a:t>
            </a:r>
            <a:r>
              <a:rPr lang="en-US" sz="1400" b="1" dirty="0">
                <a:latin typeface="Arial" charset="0"/>
              </a:rPr>
              <a:t>119</a:t>
            </a:r>
            <a:r>
              <a:rPr lang="en-US" sz="1400" dirty="0">
                <a:latin typeface="Arial" charset="0"/>
              </a:rPr>
              <a:t>(1): p. 109-17.</a:t>
            </a:r>
          </a:p>
          <a:p>
            <a:r>
              <a:rPr lang="en-US" sz="1400" dirty="0">
                <a:latin typeface="Arial" charset="0"/>
              </a:rPr>
              <a:t>Alvarez, N., T. </a:t>
            </a:r>
            <a:r>
              <a:rPr lang="en-US" sz="1400" dirty="0" err="1">
                <a:latin typeface="Arial" charset="0"/>
              </a:rPr>
              <a:t>Prieur</a:t>
            </a:r>
            <a:r>
              <a:rPr lang="en-US" sz="1400" dirty="0">
                <a:latin typeface="Arial" charset="0"/>
              </a:rPr>
              <a:t>, and M. Connelly, </a:t>
            </a:r>
            <a:r>
              <a:rPr lang="en-US" sz="1400" i="1" dirty="0">
                <a:latin typeface="Arial" charset="0"/>
              </a:rPr>
              <a:t>The ten most commonly asked questions about management of congenital heart disease in adults.</a:t>
            </a:r>
            <a:r>
              <a:rPr lang="en-US" sz="1400" dirty="0">
                <a:latin typeface="Arial" charset="0"/>
              </a:rPr>
              <a:t> Cardiology in Review, 2002. </a:t>
            </a:r>
            <a:r>
              <a:rPr lang="en-US" sz="1400" b="1" dirty="0">
                <a:latin typeface="Arial" charset="0"/>
              </a:rPr>
              <a:t>10</a:t>
            </a:r>
            <a:r>
              <a:rPr lang="en-US" sz="1400" dirty="0">
                <a:latin typeface="Arial" charset="0"/>
              </a:rPr>
              <a:t>(2): p. 77-81.</a:t>
            </a:r>
          </a:p>
          <a:p>
            <a:r>
              <a:rPr lang="en-US" sz="1400" dirty="0">
                <a:latin typeface="Arial" charset="0"/>
              </a:rPr>
              <a:t>Anders, </a:t>
            </a:r>
            <a:r>
              <a:rPr lang="en-US" sz="1400" dirty="0" err="1">
                <a:latin typeface="Arial" charset="0"/>
              </a:rPr>
              <a:t>J.F.e.a</a:t>
            </a:r>
            <a:r>
              <a:rPr lang="en-US" sz="1400" dirty="0">
                <a:latin typeface="Arial" charset="0"/>
              </a:rPr>
              <a:t>., </a:t>
            </a:r>
            <a:r>
              <a:rPr lang="en-US" sz="1400" i="1" dirty="0">
                <a:latin typeface="Arial" charset="0"/>
              </a:rPr>
              <a:t>The Sick Neonate with Cardiac Disease.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Clin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Pediatr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Emerg</a:t>
            </a:r>
            <a:r>
              <a:rPr lang="en-US" sz="1400" dirty="0">
                <a:latin typeface="Arial" charset="0"/>
              </a:rPr>
              <a:t> Med, 2011. </a:t>
            </a:r>
            <a:r>
              <a:rPr lang="en-US" sz="1400" b="1" dirty="0">
                <a:latin typeface="Arial" charset="0"/>
              </a:rPr>
              <a:t>12</a:t>
            </a:r>
            <a:r>
              <a:rPr lang="en-US" sz="1400" dirty="0">
                <a:latin typeface="Arial" charset="0"/>
              </a:rPr>
              <a:t>(4): p. 12.</a:t>
            </a:r>
          </a:p>
          <a:p>
            <a:r>
              <a:rPr lang="en-US" sz="1400" dirty="0">
                <a:latin typeface="Arial" charset="0"/>
              </a:rPr>
              <a:t>Aronson, </a:t>
            </a:r>
            <a:r>
              <a:rPr lang="en-US" sz="1400" dirty="0" err="1">
                <a:latin typeface="Arial" charset="0"/>
              </a:rPr>
              <a:t>P.L.e.a</a:t>
            </a:r>
            <a:r>
              <a:rPr lang="en-US" sz="1400" dirty="0">
                <a:latin typeface="Arial" charset="0"/>
              </a:rPr>
              <a:t>., </a:t>
            </a:r>
            <a:r>
              <a:rPr lang="en-US" sz="1400" i="1" dirty="0">
                <a:latin typeface="Arial" charset="0"/>
              </a:rPr>
              <a:t>The Neonate After Cardiac Surgery: What Do You Need to Worry About in the Emergency Department.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Clin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Pediatr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Emerg</a:t>
            </a:r>
            <a:r>
              <a:rPr lang="en-US" sz="1400" dirty="0">
                <a:latin typeface="Arial" charset="0"/>
              </a:rPr>
              <a:t> Med, 2011. </a:t>
            </a:r>
            <a:r>
              <a:rPr lang="en-US" sz="1400" b="1" dirty="0">
                <a:latin typeface="Arial" charset="0"/>
              </a:rPr>
              <a:t>12</a:t>
            </a:r>
            <a:r>
              <a:rPr lang="en-US" sz="1400" dirty="0">
                <a:latin typeface="Arial" charset="0"/>
              </a:rPr>
              <a:t>(4): p. 10.</a:t>
            </a:r>
          </a:p>
          <a:p>
            <a:r>
              <a:rPr lang="en-US" sz="1400" dirty="0">
                <a:latin typeface="Arial" charset="0"/>
              </a:rPr>
              <a:t>Barnes, S., et al., </a:t>
            </a:r>
            <a:r>
              <a:rPr lang="en-US" sz="1400" i="1" dirty="0">
                <a:latin typeface="Arial" charset="0"/>
              </a:rPr>
              <a:t>The pediatric cardiology pharmacopoeia: 2004 update.</a:t>
            </a:r>
            <a:r>
              <a:rPr lang="en-US" sz="1400" dirty="0">
                <a:latin typeface="Arial" charset="0"/>
              </a:rPr>
              <a:t> Pediatric Cardiology, 2004. </a:t>
            </a:r>
            <a:r>
              <a:rPr lang="en-US" sz="1400" b="1" dirty="0">
                <a:latin typeface="Arial" charset="0"/>
              </a:rPr>
              <a:t>25</a:t>
            </a:r>
            <a:r>
              <a:rPr lang="en-US" sz="1400" dirty="0">
                <a:latin typeface="Arial" charset="0"/>
              </a:rPr>
              <a:t>(6): p. 623-46.</a:t>
            </a:r>
          </a:p>
          <a:p>
            <a:r>
              <a:rPr lang="en-US" sz="1400" dirty="0" err="1">
                <a:latin typeface="Arial" charset="0"/>
              </a:rPr>
              <a:t>Batra</a:t>
            </a:r>
            <a:r>
              <a:rPr lang="en-US" sz="1400" dirty="0">
                <a:latin typeface="Arial" charset="0"/>
              </a:rPr>
              <a:t>, A.S., C.F. Luna, and M.J. </a:t>
            </a:r>
            <a:r>
              <a:rPr lang="en-US" sz="1400" dirty="0" err="1">
                <a:latin typeface="Arial" charset="0"/>
              </a:rPr>
              <a:t>Silka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i="1" dirty="0">
                <a:latin typeface="Arial" charset="0"/>
              </a:rPr>
              <a:t>Pharmacologic management of arrhythmias in patients with congenital heart disease.</a:t>
            </a:r>
            <a:r>
              <a:rPr lang="en-US" sz="1400" dirty="0">
                <a:latin typeface="Arial" charset="0"/>
              </a:rPr>
              <a:t> American Journal of Cardiovascular Drugs, 2001. </a:t>
            </a:r>
            <a:r>
              <a:rPr lang="en-US" sz="1400" b="1" dirty="0">
                <a:latin typeface="Arial" charset="0"/>
              </a:rPr>
              <a:t>1</a:t>
            </a:r>
            <a:r>
              <a:rPr lang="en-US" sz="1400" dirty="0">
                <a:latin typeface="Arial" charset="0"/>
              </a:rPr>
              <a:t>(2): p. 91-103.</a:t>
            </a:r>
          </a:p>
          <a:p>
            <a:r>
              <a:rPr lang="en-US" sz="1400" dirty="0" err="1">
                <a:latin typeface="Arial" charset="0"/>
              </a:rPr>
              <a:t>Brickner</a:t>
            </a:r>
            <a:r>
              <a:rPr lang="en-US" sz="1400" dirty="0">
                <a:latin typeface="Arial" charset="0"/>
              </a:rPr>
              <a:t>, M.E., L.D. </a:t>
            </a:r>
            <a:r>
              <a:rPr lang="en-US" sz="1400" dirty="0" err="1">
                <a:latin typeface="Arial" charset="0"/>
              </a:rPr>
              <a:t>Hillis</a:t>
            </a:r>
            <a:r>
              <a:rPr lang="en-US" sz="1400" dirty="0">
                <a:latin typeface="Arial" charset="0"/>
              </a:rPr>
              <a:t>, and R.A. Lange, </a:t>
            </a:r>
            <a:r>
              <a:rPr lang="en-US" sz="1400" i="1" dirty="0">
                <a:latin typeface="Arial" charset="0"/>
              </a:rPr>
              <a:t>Congenital heart disease in adults. Second of two parts.[erratum appears in N </a:t>
            </a:r>
            <a:r>
              <a:rPr lang="en-US" sz="1400" i="1" dirty="0" err="1">
                <a:latin typeface="Arial" charset="0"/>
              </a:rPr>
              <a:t>Engl</a:t>
            </a:r>
            <a:r>
              <a:rPr lang="en-US" sz="1400" i="1" dirty="0">
                <a:latin typeface="Arial" charset="0"/>
              </a:rPr>
              <a:t> J Med 2000 Mar 30;342(13):988].</a:t>
            </a:r>
            <a:r>
              <a:rPr lang="en-US" sz="1400" dirty="0">
                <a:latin typeface="Arial" charset="0"/>
              </a:rPr>
              <a:t> New England Journal of Medicine, 2000. </a:t>
            </a:r>
            <a:r>
              <a:rPr lang="en-US" sz="1400" b="1" dirty="0">
                <a:latin typeface="Arial" charset="0"/>
              </a:rPr>
              <a:t>342</a:t>
            </a:r>
            <a:r>
              <a:rPr lang="en-US" sz="1400" dirty="0">
                <a:latin typeface="Arial" charset="0"/>
              </a:rPr>
              <a:t>(5): p. 334-42.</a:t>
            </a:r>
          </a:p>
          <a:p>
            <a:r>
              <a:rPr lang="en-US" sz="1400" dirty="0" err="1">
                <a:latin typeface="Arial" charset="0"/>
              </a:rPr>
              <a:t>Brickner</a:t>
            </a:r>
            <a:r>
              <a:rPr lang="en-US" sz="1400" dirty="0">
                <a:latin typeface="Arial" charset="0"/>
              </a:rPr>
              <a:t>, M.E., L.D. </a:t>
            </a:r>
            <a:r>
              <a:rPr lang="en-US" sz="1400" dirty="0" err="1">
                <a:latin typeface="Arial" charset="0"/>
              </a:rPr>
              <a:t>Hillis</a:t>
            </a:r>
            <a:r>
              <a:rPr lang="en-US" sz="1400" dirty="0">
                <a:latin typeface="Arial" charset="0"/>
              </a:rPr>
              <a:t>, and R.A. Lange, </a:t>
            </a:r>
            <a:r>
              <a:rPr lang="en-US" sz="1400" i="1" dirty="0">
                <a:latin typeface="Arial" charset="0"/>
              </a:rPr>
              <a:t>Congenital heart disease in adults. First of two parts.</a:t>
            </a:r>
            <a:r>
              <a:rPr lang="en-US" sz="1400" dirty="0">
                <a:latin typeface="Arial" charset="0"/>
              </a:rPr>
              <a:t> New England Journal of Medicine, 2000. </a:t>
            </a:r>
            <a:r>
              <a:rPr lang="en-US" sz="1400" b="1" dirty="0">
                <a:latin typeface="Arial" charset="0"/>
              </a:rPr>
              <a:t>342</a:t>
            </a:r>
            <a:r>
              <a:rPr lang="en-US" sz="1400" dirty="0">
                <a:latin typeface="Arial" charset="0"/>
              </a:rPr>
              <a:t>(4): p. 256-63.</a:t>
            </a:r>
          </a:p>
          <a:p>
            <a:r>
              <a:rPr lang="en-US" sz="1400" dirty="0">
                <a:latin typeface="Arial" charset="0"/>
              </a:rPr>
              <a:t>Brown, K., </a:t>
            </a:r>
            <a:r>
              <a:rPr lang="en-US" sz="1400" i="1" dirty="0">
                <a:latin typeface="Arial" charset="0"/>
              </a:rPr>
              <a:t>The Infant with Undiagnosed Cardiac Disease in the Emergency Department.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Clin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Pediatr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Emerg</a:t>
            </a:r>
            <a:r>
              <a:rPr lang="en-US" sz="1400" dirty="0">
                <a:latin typeface="Arial" charset="0"/>
              </a:rPr>
              <a:t> Med, 2005. </a:t>
            </a:r>
            <a:r>
              <a:rPr lang="en-US" sz="1400" b="1" dirty="0">
                <a:latin typeface="Arial" charset="0"/>
              </a:rPr>
              <a:t>6</a:t>
            </a:r>
            <a:r>
              <a:rPr lang="en-US" sz="1400" dirty="0">
                <a:latin typeface="Arial" charset="0"/>
              </a:rPr>
              <a:t>: p. 7.</a:t>
            </a:r>
          </a:p>
        </p:txBody>
      </p:sp>
    </p:spTree>
    <p:extLst>
      <p:ext uri="{BB962C8B-B14F-4D97-AF65-F5344CB8AC3E}">
        <p14:creationId xmlns:p14="http://schemas.microsoft.com/office/powerpoint/2010/main" xmlns="" val="19911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Chang</a:t>
            </a:r>
            <a:r>
              <a:rPr lang="en-US" sz="1400" dirty="0"/>
              <a:t>, R.K., A.Y. Chen, and T.S. </a:t>
            </a:r>
            <a:r>
              <a:rPr lang="en-US" sz="1400" dirty="0" err="1"/>
              <a:t>Klitzner</a:t>
            </a:r>
            <a:r>
              <a:rPr lang="en-US" sz="1400" dirty="0"/>
              <a:t>, </a:t>
            </a:r>
            <a:r>
              <a:rPr lang="en-US" sz="1400" i="1" dirty="0"/>
              <a:t>Clinical management of infants with </a:t>
            </a:r>
            <a:r>
              <a:rPr lang="en-US" sz="1400" i="1" dirty="0" err="1"/>
              <a:t>hypoplastic</a:t>
            </a:r>
            <a:r>
              <a:rPr lang="en-US" sz="1400" i="1" dirty="0"/>
              <a:t> left heart syndrome in the United States, 1988-1997.</a:t>
            </a:r>
            <a:r>
              <a:rPr lang="en-US" sz="1400" dirty="0"/>
              <a:t> Pediatrics, 2002. </a:t>
            </a:r>
            <a:r>
              <a:rPr lang="en-US" sz="1400" b="1" dirty="0"/>
              <a:t>110</a:t>
            </a:r>
            <a:r>
              <a:rPr lang="en-US" sz="1400" dirty="0"/>
              <a:t>(2 </a:t>
            </a:r>
            <a:r>
              <a:rPr lang="en-US" sz="1400" dirty="0" err="1"/>
              <a:t>Pt</a:t>
            </a:r>
            <a:r>
              <a:rPr lang="en-US" sz="1400" dirty="0"/>
              <a:t> 1): p. 292-8.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Costello</a:t>
            </a:r>
            <a:r>
              <a:rPr lang="en-US" sz="1400" dirty="0"/>
              <a:t>, </a:t>
            </a:r>
            <a:r>
              <a:rPr lang="en-US" sz="1400" dirty="0" err="1"/>
              <a:t>J.M.e.a</a:t>
            </a:r>
            <a:r>
              <a:rPr lang="en-US" sz="1400" dirty="0"/>
              <a:t>., </a:t>
            </a:r>
            <a:r>
              <a:rPr lang="en-US" sz="1400" i="1" dirty="0"/>
              <a:t>Emergency Care for Infants and Children with Acute Cardiac Disease.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Pediatr</a:t>
            </a:r>
            <a:r>
              <a:rPr lang="en-US" sz="1400" dirty="0"/>
              <a:t> </a:t>
            </a:r>
            <a:r>
              <a:rPr lang="en-US" sz="1400" dirty="0" err="1"/>
              <a:t>Emerg</a:t>
            </a:r>
            <a:r>
              <a:rPr lang="en-US" sz="1400" dirty="0"/>
              <a:t> Med, 2007. </a:t>
            </a:r>
            <a:r>
              <a:rPr lang="en-US" sz="1400" b="1" dirty="0"/>
              <a:t>8</a:t>
            </a:r>
            <a:r>
              <a:rPr lang="en-US" sz="1400" dirty="0"/>
              <a:t>: p. 10.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Davies</a:t>
            </a:r>
            <a:r>
              <a:rPr lang="en-US" sz="1400" dirty="0"/>
              <a:t>, R.R., et al., </a:t>
            </a:r>
            <a:r>
              <a:rPr lang="en-US" sz="1400" i="1" dirty="0"/>
              <a:t>Outcomes after transplantation for "failed" </a:t>
            </a:r>
            <a:r>
              <a:rPr lang="en-US" sz="1400" i="1" dirty="0" err="1"/>
              <a:t>Fontan</a:t>
            </a:r>
            <a:r>
              <a:rPr lang="en-US" sz="1400" i="1" dirty="0"/>
              <a:t>: a single-institution experience.</a:t>
            </a:r>
            <a:r>
              <a:rPr lang="en-US" sz="1400" dirty="0"/>
              <a:t> Journal of Thoracic &amp; Cardiovascular Surgery, 2012. </a:t>
            </a:r>
            <a:r>
              <a:rPr lang="en-US" sz="1400" b="1" dirty="0"/>
              <a:t>143</a:t>
            </a:r>
            <a:r>
              <a:rPr lang="en-US" sz="1400" dirty="0"/>
              <a:t>(5): p. 1183-1192 e4.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Deal</a:t>
            </a:r>
            <a:r>
              <a:rPr lang="en-US" sz="1400" dirty="0"/>
              <a:t>, B.J. and M.L. Jacobs, </a:t>
            </a:r>
            <a:r>
              <a:rPr lang="en-US" sz="1400" i="1" dirty="0"/>
              <a:t>Management of the failing </a:t>
            </a:r>
            <a:r>
              <a:rPr lang="en-US" sz="1400" i="1" dirty="0" err="1"/>
              <a:t>Fontan</a:t>
            </a:r>
            <a:r>
              <a:rPr lang="en-US" sz="1400" i="1" dirty="0"/>
              <a:t> circulation.</a:t>
            </a:r>
            <a:r>
              <a:rPr lang="en-US" sz="1400" dirty="0"/>
              <a:t> Heart, 2012. </a:t>
            </a:r>
            <a:r>
              <a:rPr lang="en-US" sz="1400" b="1" dirty="0"/>
              <a:t>98</a:t>
            </a:r>
            <a:r>
              <a:rPr lang="en-US" sz="1400" dirty="0"/>
              <a:t>(14): p. 1098-104.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Deal</a:t>
            </a:r>
            <a:r>
              <a:rPr lang="en-US" sz="1400" dirty="0"/>
              <a:t>, B.J., C. </a:t>
            </a:r>
            <a:r>
              <a:rPr lang="en-US" sz="1400" dirty="0" err="1"/>
              <a:t>Mavroudis</a:t>
            </a:r>
            <a:r>
              <a:rPr lang="en-US" sz="1400" dirty="0"/>
              <a:t>, and C.L. Backer, </a:t>
            </a:r>
            <a:r>
              <a:rPr lang="en-US" sz="1400" i="1" dirty="0"/>
              <a:t>Arrhythmia management in the </a:t>
            </a:r>
            <a:r>
              <a:rPr lang="en-US" sz="1400" i="1" dirty="0" err="1"/>
              <a:t>Fontan</a:t>
            </a:r>
            <a:r>
              <a:rPr lang="en-US" sz="1400" i="1" dirty="0"/>
              <a:t> patient.</a:t>
            </a:r>
            <a:r>
              <a:rPr lang="en-US" sz="1400" dirty="0"/>
              <a:t> Pediatric Cardiology, 2007. </a:t>
            </a:r>
            <a:r>
              <a:rPr lang="en-US" sz="1400" b="1" dirty="0"/>
              <a:t>28</a:t>
            </a:r>
            <a:r>
              <a:rPr lang="en-US" sz="1400" dirty="0"/>
              <a:t>(6): p. 448-56.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Diaz</a:t>
            </a:r>
            <a:r>
              <a:rPr lang="en-US" sz="1400" dirty="0"/>
              <a:t>, L.K. and L. Jones, </a:t>
            </a:r>
            <a:r>
              <a:rPr lang="en-US" sz="1400" i="1" dirty="0"/>
              <a:t>Sedating the child with congenital heart disease.</a:t>
            </a:r>
            <a:r>
              <a:rPr lang="en-US" sz="1400" dirty="0"/>
              <a:t> Anesthesiology Clinics, 2009. </a:t>
            </a:r>
            <a:r>
              <a:rPr lang="en-US" sz="1400" b="1" dirty="0"/>
              <a:t>27</a:t>
            </a:r>
            <a:r>
              <a:rPr lang="en-US" sz="1400" dirty="0"/>
              <a:t>(2): p. 301-19.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Dolbec</a:t>
            </a:r>
            <a:r>
              <a:rPr lang="en-US" sz="1400" dirty="0"/>
              <a:t>, K. and N.W. Mick, </a:t>
            </a:r>
            <a:r>
              <a:rPr lang="en-US" sz="1400" i="1" dirty="0"/>
              <a:t>Congenital heart disease.</a:t>
            </a:r>
            <a:r>
              <a:rPr lang="en-US" sz="1400" dirty="0"/>
              <a:t> Emergency Medicine Clinics of North America. </a:t>
            </a:r>
            <a:r>
              <a:rPr lang="en-US" sz="1400" b="1" dirty="0"/>
              <a:t>29</a:t>
            </a:r>
            <a:r>
              <a:rPr lang="en-US" sz="1400" dirty="0"/>
              <a:t>(4): p. 811-27.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Donnelly</a:t>
            </a:r>
            <a:r>
              <a:rPr lang="en-US" sz="1400" dirty="0"/>
              <a:t>, J.P. and T.J. Ryan, Jr., </a:t>
            </a:r>
            <a:r>
              <a:rPr lang="en-US" sz="1400" i="1" dirty="0"/>
              <a:t>Revascularization of a </a:t>
            </a:r>
            <a:r>
              <a:rPr lang="en-US" sz="1400" i="1" dirty="0" err="1"/>
              <a:t>thrombosed</a:t>
            </a:r>
            <a:r>
              <a:rPr lang="en-US" sz="1400" i="1" dirty="0"/>
              <a:t> </a:t>
            </a:r>
            <a:r>
              <a:rPr lang="en-US" sz="1400" i="1" dirty="0" err="1"/>
              <a:t>aortopulmonary</a:t>
            </a:r>
            <a:r>
              <a:rPr lang="en-US" sz="1400" i="1" dirty="0"/>
              <a:t> shunt with the use of the </a:t>
            </a:r>
            <a:r>
              <a:rPr lang="en-US" sz="1400" i="1" dirty="0" err="1"/>
              <a:t>AngioJet</a:t>
            </a:r>
            <a:r>
              <a:rPr lang="en-US" sz="1400" i="1" dirty="0"/>
              <a:t> </a:t>
            </a:r>
            <a:r>
              <a:rPr lang="en-US" sz="1400" i="1" dirty="0" err="1"/>
              <a:t>thrombectomy</a:t>
            </a:r>
            <a:r>
              <a:rPr lang="en-US" sz="1400" i="1" dirty="0"/>
              <a:t> system.</a:t>
            </a:r>
            <a:r>
              <a:rPr lang="en-US" sz="1400" dirty="0"/>
              <a:t> Catheterization &amp; Cardiovascular Interventions, 2003. </a:t>
            </a:r>
            <a:r>
              <a:rPr lang="en-US" sz="1400" b="1" dirty="0"/>
              <a:t>58</a:t>
            </a:r>
            <a:r>
              <a:rPr lang="en-US" sz="1400" dirty="0"/>
              <a:t>(2): p. 268-71.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Driscoll</a:t>
            </a:r>
            <a:r>
              <a:rPr lang="en-US" sz="1400" dirty="0"/>
              <a:t>, D.J., </a:t>
            </a:r>
            <a:r>
              <a:rPr lang="en-US" sz="1400" i="1" dirty="0"/>
              <a:t>Long-term results of the </a:t>
            </a:r>
            <a:r>
              <a:rPr lang="en-US" sz="1400" i="1" dirty="0" err="1"/>
              <a:t>Fontan</a:t>
            </a:r>
            <a:r>
              <a:rPr lang="en-US" sz="1400" i="1" dirty="0"/>
              <a:t> operation.</a:t>
            </a:r>
            <a:r>
              <a:rPr lang="en-US" sz="1400" dirty="0"/>
              <a:t> Pediatric Cardiology, 2007. </a:t>
            </a:r>
            <a:r>
              <a:rPr lang="en-US" sz="1400" b="1" dirty="0"/>
              <a:t>28</a:t>
            </a:r>
            <a:r>
              <a:rPr lang="en-US" sz="1400" dirty="0"/>
              <a:t>(6): p. 438-42.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Findlow</a:t>
            </a:r>
            <a:r>
              <a:rPr lang="en-US" sz="1400" dirty="0"/>
              <a:t>, D. and E. Doyle, </a:t>
            </a:r>
            <a:r>
              <a:rPr lang="en-US" sz="1400" i="1" dirty="0"/>
              <a:t>Congenital heart disease in adults.</a:t>
            </a:r>
            <a:r>
              <a:rPr lang="en-US" sz="1400" dirty="0"/>
              <a:t> British Journal of </a:t>
            </a:r>
            <a:r>
              <a:rPr lang="en-US" sz="1400" dirty="0" err="1"/>
              <a:t>Anaesthesia</a:t>
            </a:r>
            <a:r>
              <a:rPr lang="en-US" sz="1400" dirty="0"/>
              <a:t>, 1997. </a:t>
            </a:r>
            <a:r>
              <a:rPr lang="en-US" sz="1400" b="1" dirty="0"/>
              <a:t>78</a:t>
            </a:r>
            <a:r>
              <a:rPr lang="en-US" sz="1400" dirty="0"/>
              <a:t>(4): p. 416-30.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Freedom</a:t>
            </a:r>
            <a:r>
              <a:rPr lang="en-US" sz="1400" dirty="0"/>
              <a:t>, R.M., et al., </a:t>
            </a:r>
            <a:r>
              <a:rPr lang="en-US" sz="1400" i="1" dirty="0"/>
              <a:t>The </a:t>
            </a:r>
            <a:r>
              <a:rPr lang="en-US" sz="1400" i="1" dirty="0" err="1"/>
              <a:t>Fontan</a:t>
            </a:r>
            <a:r>
              <a:rPr lang="en-US" sz="1400" i="1" dirty="0"/>
              <a:t> procedure: analysis of cohorts and late complications.</a:t>
            </a:r>
            <a:r>
              <a:rPr lang="en-US" sz="1400" dirty="0"/>
              <a:t> Cardiology in the Young, 2000. </a:t>
            </a:r>
            <a:r>
              <a:rPr lang="en-US" sz="1400" b="1" dirty="0"/>
              <a:t>10</a:t>
            </a:r>
            <a:r>
              <a:rPr lang="en-US" sz="1400" dirty="0"/>
              <a:t>(4): p. 307-31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57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281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6425"/>
            <a:ext cx="86868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 smtClean="0"/>
              <a:t>Furer</a:t>
            </a:r>
            <a:r>
              <a:rPr lang="en-US" sz="1400" dirty="0"/>
              <a:t>, S.K., et al., </a:t>
            </a:r>
            <a:r>
              <a:rPr lang="en-US" sz="1400" i="1" dirty="0"/>
              <a:t>Mechanism and therapy of cardiac arrhythmias in adults with congenital heart disease.</a:t>
            </a:r>
            <a:r>
              <a:rPr lang="en-US" sz="1400" dirty="0"/>
              <a:t> Mount Sinai Journal of Medicine, 2005. </a:t>
            </a:r>
            <a:r>
              <a:rPr lang="en-US" sz="1400" b="1" dirty="0"/>
              <a:t>72</a:t>
            </a:r>
            <a:r>
              <a:rPr lang="en-US" sz="1400" dirty="0"/>
              <a:t>(4): p. 263-9.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Gewillig</a:t>
            </a:r>
            <a:r>
              <a:rPr lang="en-US" sz="1400" dirty="0"/>
              <a:t>, M., </a:t>
            </a:r>
            <a:r>
              <a:rPr lang="en-US" sz="1400" i="1" dirty="0"/>
              <a:t>The </a:t>
            </a:r>
            <a:r>
              <a:rPr lang="en-US" sz="1400" i="1" dirty="0" err="1"/>
              <a:t>Fontan</a:t>
            </a:r>
            <a:r>
              <a:rPr lang="en-US" sz="1400" i="1" dirty="0"/>
              <a:t> circulation.</a:t>
            </a:r>
            <a:r>
              <a:rPr lang="en-US" sz="1400" dirty="0"/>
              <a:t> Heart, 2005. </a:t>
            </a:r>
            <a:r>
              <a:rPr lang="en-US" sz="1400" b="1" dirty="0"/>
              <a:t>91</a:t>
            </a:r>
            <a:r>
              <a:rPr lang="en-US" sz="1400" dirty="0"/>
              <a:t>(6): p. 839-46.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Ghai</a:t>
            </a:r>
            <a:r>
              <a:rPr lang="en-US" sz="1400" dirty="0"/>
              <a:t>, A., et al., </a:t>
            </a:r>
            <a:r>
              <a:rPr lang="en-US" sz="1400" i="1" dirty="0"/>
              <a:t>Outcomes of late atrial </a:t>
            </a:r>
            <a:r>
              <a:rPr lang="en-US" sz="1400" i="1" dirty="0" err="1"/>
              <a:t>tachyarrhythmias</a:t>
            </a:r>
            <a:r>
              <a:rPr lang="en-US" sz="1400" i="1" dirty="0"/>
              <a:t> in adults after the </a:t>
            </a:r>
            <a:r>
              <a:rPr lang="en-US" sz="1400" i="1" dirty="0" err="1"/>
              <a:t>Fontan</a:t>
            </a:r>
            <a:r>
              <a:rPr lang="en-US" sz="1400" i="1" dirty="0"/>
              <a:t> operation.</a:t>
            </a:r>
            <a:r>
              <a:rPr lang="en-US" sz="1400" dirty="0"/>
              <a:t> Journal of the American College of Cardiology, 2001. </a:t>
            </a:r>
            <a:r>
              <a:rPr lang="en-US" sz="1400" b="1" dirty="0"/>
              <a:t>37</a:t>
            </a:r>
            <a:r>
              <a:rPr lang="en-US" sz="1400" dirty="0"/>
              <a:t>(2): p. 585-92.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Ghanayem</a:t>
            </a:r>
            <a:r>
              <a:rPr lang="en-US" sz="1400" dirty="0"/>
              <a:t>, N.S., S. Berger, and J.S. </a:t>
            </a:r>
            <a:r>
              <a:rPr lang="en-US" sz="1400" dirty="0" err="1"/>
              <a:t>Tweddell</a:t>
            </a:r>
            <a:r>
              <a:rPr lang="en-US" sz="1400" dirty="0"/>
              <a:t>, </a:t>
            </a:r>
            <a:r>
              <a:rPr lang="en-US" sz="1400" i="1" dirty="0"/>
              <a:t>Medical management of the failing </a:t>
            </a:r>
            <a:r>
              <a:rPr lang="en-US" sz="1400" i="1" dirty="0" err="1"/>
              <a:t>Fontan</a:t>
            </a:r>
            <a:r>
              <a:rPr lang="en-US" sz="1400" i="1" dirty="0"/>
              <a:t>.</a:t>
            </a:r>
            <a:r>
              <a:rPr lang="en-US" sz="1400" dirty="0"/>
              <a:t> Pediatric Cardiology, 2007. </a:t>
            </a:r>
            <a:r>
              <a:rPr lang="en-US" sz="1400" b="1" dirty="0"/>
              <a:t>28</a:t>
            </a:r>
            <a:r>
              <a:rPr lang="en-US" sz="1400" dirty="0"/>
              <a:t>(6): p. 465-71.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Giroud</a:t>
            </a:r>
            <a:r>
              <a:rPr lang="en-US" sz="1400" dirty="0"/>
              <a:t>, J.M. and J.P. Jacobs, </a:t>
            </a:r>
            <a:r>
              <a:rPr lang="en-US" sz="1400" i="1" dirty="0" err="1"/>
              <a:t>Fontan's</a:t>
            </a:r>
            <a:r>
              <a:rPr lang="en-US" sz="1400" i="1" dirty="0"/>
              <a:t> operation: evolution from a procedure to a process.</a:t>
            </a:r>
            <a:r>
              <a:rPr lang="en-US" sz="1400" dirty="0"/>
              <a:t> Cardiology in the Young, 2006. </a:t>
            </a:r>
            <a:r>
              <a:rPr lang="en-US" sz="1400" b="1" dirty="0"/>
              <a:t>16 </a:t>
            </a:r>
            <a:r>
              <a:rPr lang="en-US" sz="1400" b="1" dirty="0" err="1"/>
              <a:t>Suppl</a:t>
            </a:r>
            <a:r>
              <a:rPr lang="en-US" sz="1400" b="1" dirty="0"/>
              <a:t> 1</a:t>
            </a:r>
            <a:r>
              <a:rPr lang="en-US" sz="1400" dirty="0"/>
              <a:t>: p. 67-71.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Grutter</a:t>
            </a:r>
            <a:r>
              <a:rPr lang="en-US" sz="1400" dirty="0"/>
              <a:t>, G., et al., </a:t>
            </a:r>
            <a:r>
              <a:rPr lang="en-US" sz="1400" i="1" dirty="0"/>
              <a:t>Plastic bronchitis after </a:t>
            </a:r>
            <a:r>
              <a:rPr lang="en-US" sz="1400" i="1" dirty="0" err="1"/>
              <a:t>extracardiac</a:t>
            </a:r>
            <a:r>
              <a:rPr lang="en-US" sz="1400" i="1" dirty="0"/>
              <a:t> </a:t>
            </a:r>
            <a:r>
              <a:rPr lang="en-US" sz="1400" i="1" dirty="0" err="1"/>
              <a:t>Fontan</a:t>
            </a:r>
            <a:r>
              <a:rPr lang="en-US" sz="1400" i="1" dirty="0"/>
              <a:t> operation.</a:t>
            </a:r>
            <a:r>
              <a:rPr lang="en-US" sz="1400" dirty="0"/>
              <a:t> Annals of Thoracic Surgery, 2012. </a:t>
            </a:r>
            <a:r>
              <a:rPr lang="en-US" sz="1400" b="1" dirty="0"/>
              <a:t>94</a:t>
            </a:r>
            <a:r>
              <a:rPr lang="en-US" sz="1400" dirty="0"/>
              <a:t>(3): p. 860-4.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Gurvitz</a:t>
            </a:r>
            <a:r>
              <a:rPr lang="en-US" sz="1400" dirty="0"/>
              <a:t>, M.Z., et al., </a:t>
            </a:r>
            <a:r>
              <a:rPr lang="en-US" sz="1400" i="1" dirty="0"/>
              <a:t>Changes in hospitalization patterns among patients with congenital heart disease during the transition from adolescence to adulthood.</a:t>
            </a:r>
            <a:r>
              <a:rPr lang="en-US" sz="1400" dirty="0"/>
              <a:t> Journal of the American College of Cardiology, 2007. </a:t>
            </a:r>
            <a:r>
              <a:rPr lang="en-US" sz="1400" b="1" dirty="0"/>
              <a:t>49</a:t>
            </a:r>
            <a:r>
              <a:rPr lang="en-US" sz="1400" dirty="0"/>
              <a:t>(8): p. 875-82.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Hawkins</a:t>
            </a:r>
            <a:r>
              <a:rPr lang="en-US" sz="1400" dirty="0"/>
              <a:t>, J.A. </a:t>
            </a:r>
            <a:r>
              <a:rPr lang="en-US" sz="1400" i="1" dirty="0"/>
              <a:t>Bidirectional </a:t>
            </a:r>
            <a:r>
              <a:rPr lang="en-US" sz="1400" i="1" dirty="0" err="1"/>
              <a:t>Cavopulmonary</a:t>
            </a:r>
            <a:r>
              <a:rPr lang="en-US" sz="1400" i="1" dirty="0"/>
              <a:t> Shunt: Pediatric Cardiac Surgery FAQs</a:t>
            </a:r>
            <a:r>
              <a:rPr lang="en-US" sz="1400" dirty="0"/>
              <a:t>. Cardiothoracic Surgery Network Frequently Asked Questions  [cited 2013 1/6/2013].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Jacobs</a:t>
            </a:r>
            <a:r>
              <a:rPr lang="en-US" sz="1400" dirty="0"/>
              <a:t>, M.L. and G. Pelletier, </a:t>
            </a:r>
            <a:r>
              <a:rPr lang="en-US" sz="1400" i="1" dirty="0"/>
              <a:t>Late complications associated with the </a:t>
            </a:r>
            <a:r>
              <a:rPr lang="en-US" sz="1400" i="1" dirty="0" err="1"/>
              <a:t>Fontan</a:t>
            </a:r>
            <a:r>
              <a:rPr lang="en-US" sz="1400" i="1" dirty="0"/>
              <a:t> circulation.</a:t>
            </a:r>
            <a:r>
              <a:rPr lang="en-US" sz="1400" dirty="0"/>
              <a:t> Cardiology in the Young, 2006. </a:t>
            </a:r>
            <a:r>
              <a:rPr lang="en-US" sz="1400" b="1" dirty="0"/>
              <a:t>16 </a:t>
            </a:r>
            <a:r>
              <a:rPr lang="en-US" sz="1400" b="1" dirty="0" err="1"/>
              <a:t>Suppl</a:t>
            </a:r>
            <a:r>
              <a:rPr lang="en-US" sz="1400" b="1" dirty="0"/>
              <a:t> 1</a:t>
            </a:r>
            <a:r>
              <a:rPr lang="en-US" sz="1400" dirty="0"/>
              <a:t>: p. 80-4.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Jacobs</a:t>
            </a:r>
            <a:r>
              <a:rPr lang="en-US" sz="1400" dirty="0"/>
              <a:t>, M.L. and K.K. </a:t>
            </a:r>
            <a:r>
              <a:rPr lang="en-US" sz="1400" dirty="0" err="1"/>
              <a:t>Pourmoghadam</a:t>
            </a:r>
            <a:r>
              <a:rPr lang="en-US" sz="1400" dirty="0"/>
              <a:t>, </a:t>
            </a:r>
            <a:r>
              <a:rPr lang="en-US" sz="1400" i="1" dirty="0"/>
              <a:t>Thromboembolism and the role of anticoagulation in the </a:t>
            </a:r>
            <a:r>
              <a:rPr lang="en-US" sz="1400" i="1" dirty="0" err="1"/>
              <a:t>Fontan</a:t>
            </a:r>
            <a:r>
              <a:rPr lang="en-US" sz="1400" i="1" dirty="0"/>
              <a:t> patient.</a:t>
            </a:r>
            <a:r>
              <a:rPr lang="en-US" sz="1400" dirty="0"/>
              <a:t> Pediatric Cardiology, 2007. </a:t>
            </a:r>
            <a:r>
              <a:rPr lang="en-US" sz="1400" b="1" dirty="0"/>
              <a:t>28</a:t>
            </a:r>
            <a:r>
              <a:rPr lang="en-US" sz="1400" dirty="0"/>
              <a:t>(6): p. 457-64.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Jain</a:t>
            </a:r>
            <a:r>
              <a:rPr lang="en-US" sz="1400" dirty="0"/>
              <a:t>, A., et al., </a:t>
            </a:r>
            <a:r>
              <a:rPr lang="en-US" sz="1400" i="1" dirty="0"/>
              <a:t>Risk factors associated with morbidity and mortality after pulmonary valve replacement in adult patients with previously corrected tetralogy of </a:t>
            </a:r>
            <a:r>
              <a:rPr lang="en-US" sz="1400" i="1" dirty="0" err="1"/>
              <a:t>Fallot</a:t>
            </a:r>
            <a:r>
              <a:rPr lang="en-US" sz="1400" i="1" dirty="0"/>
              <a:t>.</a:t>
            </a:r>
            <a:r>
              <a:rPr lang="en-US" sz="1400" dirty="0"/>
              <a:t> Pediatric Cardiology, 2012. </a:t>
            </a:r>
            <a:r>
              <a:rPr lang="en-US" sz="1400" b="1" dirty="0"/>
              <a:t>33</a:t>
            </a:r>
            <a:r>
              <a:rPr lang="en-US" sz="1400" dirty="0"/>
              <a:t>(4): p. 601-6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772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419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4146"/>
            <a:ext cx="86868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400" dirty="0"/>
              <a:t> </a:t>
            </a:r>
          </a:p>
          <a:p>
            <a:pPr>
              <a:defRPr/>
            </a:pPr>
            <a:r>
              <a:rPr lang="en-US" sz="1400" dirty="0" err="1" smtClean="0"/>
              <a:t>Kaulitz</a:t>
            </a:r>
            <a:r>
              <a:rPr lang="en-US" sz="1400" dirty="0"/>
              <a:t>, R. and M. </a:t>
            </a:r>
            <a:r>
              <a:rPr lang="en-US" sz="1400" dirty="0" err="1"/>
              <a:t>Hofbeck</a:t>
            </a:r>
            <a:r>
              <a:rPr lang="en-US" sz="1400" dirty="0"/>
              <a:t>, </a:t>
            </a:r>
            <a:r>
              <a:rPr lang="en-US" sz="1400" i="1" dirty="0"/>
              <a:t>Current treatment and prognosis in children with functionally </a:t>
            </a:r>
            <a:r>
              <a:rPr lang="en-US" sz="1400" i="1" dirty="0" err="1"/>
              <a:t>univentricular</a:t>
            </a:r>
            <a:r>
              <a:rPr lang="en-US" sz="1400" i="1" dirty="0"/>
              <a:t> hearts.</a:t>
            </a:r>
            <a:r>
              <a:rPr lang="en-US" sz="1400" dirty="0"/>
              <a:t> Archives of Disease in Childhood, 2005. </a:t>
            </a:r>
            <a:r>
              <a:rPr lang="en-US" sz="1400" b="1" dirty="0"/>
              <a:t>90</a:t>
            </a:r>
            <a:r>
              <a:rPr lang="en-US" sz="1400" dirty="0"/>
              <a:t>(7): p. 757-62.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Kaulitz</a:t>
            </a:r>
            <a:r>
              <a:rPr lang="en-US" sz="1400" dirty="0"/>
              <a:t>, R., et al., </a:t>
            </a:r>
            <a:r>
              <a:rPr lang="en-US" sz="1400" i="1" dirty="0"/>
              <a:t>Prophylaxis of thromboembolic complications after the </a:t>
            </a:r>
            <a:r>
              <a:rPr lang="en-US" sz="1400" i="1" dirty="0" err="1"/>
              <a:t>Fontan</a:t>
            </a:r>
            <a:r>
              <a:rPr lang="en-US" sz="1400" i="1" dirty="0"/>
              <a:t> operation (total </a:t>
            </a:r>
            <a:r>
              <a:rPr lang="en-US" sz="1400" i="1" dirty="0" err="1"/>
              <a:t>cavopulmonary</a:t>
            </a:r>
            <a:r>
              <a:rPr lang="en-US" sz="1400" i="1" dirty="0"/>
              <a:t> anastomosis).</a:t>
            </a:r>
            <a:r>
              <a:rPr lang="en-US" sz="1400" dirty="0"/>
              <a:t> Journal of Thoracic &amp; Cardiovascular Surgery, 2005. </a:t>
            </a:r>
            <a:r>
              <a:rPr lang="en-US" sz="1400" b="1" dirty="0"/>
              <a:t>129</a:t>
            </a:r>
            <a:r>
              <a:rPr lang="en-US" sz="1400" dirty="0"/>
              <a:t>(3): p. 569-75.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Khanna</a:t>
            </a:r>
            <a:r>
              <a:rPr lang="en-US" sz="1400" dirty="0"/>
              <a:t>, G., et al., </a:t>
            </a:r>
            <a:r>
              <a:rPr lang="en-US" sz="1400" i="1" dirty="0" err="1"/>
              <a:t>Extracardiac</a:t>
            </a:r>
            <a:r>
              <a:rPr lang="en-US" sz="1400" i="1" dirty="0"/>
              <a:t> complications of the </a:t>
            </a:r>
            <a:r>
              <a:rPr lang="en-US" sz="1400" i="1" dirty="0" err="1"/>
              <a:t>Fontan</a:t>
            </a:r>
            <a:r>
              <a:rPr lang="en-US" sz="1400" i="1" dirty="0"/>
              <a:t> circuit.</a:t>
            </a:r>
            <a:r>
              <a:rPr lang="en-US" sz="1400" dirty="0"/>
              <a:t> Pediatric Radiology, 2012. </a:t>
            </a:r>
            <a:r>
              <a:rPr lang="en-US" sz="1400" b="1" dirty="0"/>
              <a:t>42</a:t>
            </a:r>
            <a:r>
              <a:rPr lang="en-US" sz="1400" dirty="0"/>
              <a:t>(2): p. 233-41.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Klinge</a:t>
            </a:r>
            <a:r>
              <a:rPr lang="en-US" sz="1400" dirty="0"/>
              <a:t>, J., et al., </a:t>
            </a:r>
            <a:r>
              <a:rPr lang="en-US" sz="1400" i="1" dirty="0"/>
              <a:t>[Thrombolysis of modified Blalock-</a:t>
            </a:r>
            <a:r>
              <a:rPr lang="en-US" sz="1400" i="1" dirty="0" err="1"/>
              <a:t>Taussig</a:t>
            </a:r>
            <a:r>
              <a:rPr lang="en-US" sz="1400" i="1" dirty="0"/>
              <a:t> shunts in childhood with recombinant tissue-type plasminogen activator].</a:t>
            </a:r>
            <a:r>
              <a:rPr lang="en-US" sz="1400" dirty="0"/>
              <a:t> </a:t>
            </a:r>
            <a:r>
              <a:rPr lang="en-US" sz="1400" dirty="0" err="1"/>
              <a:t>Zeitschrift</a:t>
            </a:r>
            <a:r>
              <a:rPr lang="en-US" sz="1400" dirty="0"/>
              <a:t> fur </a:t>
            </a:r>
            <a:r>
              <a:rPr lang="en-US" sz="1400" dirty="0" err="1"/>
              <a:t>Kardiologie</a:t>
            </a:r>
            <a:r>
              <a:rPr lang="en-US" sz="1400" dirty="0"/>
              <a:t>, 1995. </a:t>
            </a:r>
            <a:r>
              <a:rPr lang="en-US" sz="1400" b="1" dirty="0"/>
              <a:t>84</a:t>
            </a:r>
            <a:r>
              <a:rPr lang="en-US" sz="1400" dirty="0"/>
              <a:t>(6): p. 476-80.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Kornosky</a:t>
            </a:r>
            <a:r>
              <a:rPr lang="en-US" sz="1400" dirty="0"/>
              <a:t>, J.L. and H.M. </a:t>
            </a:r>
            <a:r>
              <a:rPr lang="en-US" sz="1400" dirty="0" err="1"/>
              <a:t>Salihu</a:t>
            </a:r>
            <a:r>
              <a:rPr lang="en-US" sz="1400" dirty="0"/>
              <a:t>, </a:t>
            </a:r>
            <a:r>
              <a:rPr lang="en-US" sz="1400" i="1" dirty="0"/>
              <a:t>Getting to the heart of the matter: epidemiology of cyanotic heart defects.</a:t>
            </a:r>
            <a:r>
              <a:rPr lang="en-US" sz="1400" dirty="0"/>
              <a:t> Pediatric Cardiology, 2008. </a:t>
            </a:r>
            <a:r>
              <a:rPr lang="en-US" sz="1400" b="1" dirty="0"/>
              <a:t>29</a:t>
            </a:r>
            <a:r>
              <a:rPr lang="en-US" sz="1400" dirty="0"/>
              <a:t>(3): p. 484-97.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Losek</a:t>
            </a:r>
            <a:r>
              <a:rPr lang="en-US" sz="1400" dirty="0"/>
              <a:t>, J.D., et al., </a:t>
            </a:r>
            <a:r>
              <a:rPr lang="en-US" sz="1400" i="1" dirty="0"/>
              <a:t>Adenosine and pediatric supraventricular tachycardia in the emergency department: multicenter study and review.</a:t>
            </a:r>
            <a:r>
              <a:rPr lang="en-US" sz="1400" dirty="0"/>
              <a:t> Ann </a:t>
            </a:r>
            <a:r>
              <a:rPr lang="en-US" sz="1400" dirty="0" err="1"/>
              <a:t>Emerg</a:t>
            </a:r>
            <a:r>
              <a:rPr lang="en-US" sz="1400" dirty="0"/>
              <a:t> Med, 1999. </a:t>
            </a:r>
            <a:r>
              <a:rPr lang="en-US" sz="1400" b="1" dirty="0"/>
              <a:t>33</a:t>
            </a:r>
            <a:r>
              <a:rPr lang="en-US" sz="1400" dirty="0"/>
              <a:t>(2): p. 185-91.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Mahle</a:t>
            </a:r>
            <a:r>
              <a:rPr lang="en-US" sz="1400" dirty="0"/>
              <a:t>, W.T. and W.L. Border, </a:t>
            </a:r>
            <a:r>
              <a:rPr lang="en-US" sz="1400" i="1" dirty="0"/>
              <a:t>Fifty years of surgery for single ventricle: now what?</a:t>
            </a:r>
            <a:r>
              <a:rPr lang="en-US" sz="1400" dirty="0"/>
              <a:t> Journal of Pediatrics, 2012. </a:t>
            </a:r>
            <a:r>
              <a:rPr lang="en-US" sz="1400" b="1" dirty="0"/>
              <a:t>161</a:t>
            </a:r>
            <a:r>
              <a:rPr lang="en-US" sz="1400" dirty="0"/>
              <a:t>(2): p. 186-90 e1.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Mancini</a:t>
            </a:r>
            <a:r>
              <a:rPr lang="en-US" sz="1400" dirty="0"/>
              <a:t>, M.C. </a:t>
            </a:r>
            <a:r>
              <a:rPr lang="en-US" sz="1400" i="1" dirty="0"/>
              <a:t>Tricuspid Atresia</a:t>
            </a:r>
            <a:r>
              <a:rPr lang="en-US" sz="1400" dirty="0"/>
              <a:t>. </a:t>
            </a:r>
            <a:r>
              <a:rPr lang="en-US" sz="1400" dirty="0" err="1"/>
              <a:t>emedicine</a:t>
            </a:r>
            <a:r>
              <a:rPr lang="en-US" sz="1400" dirty="0"/>
              <a:t> 2006  [cited 2006.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Muniz</a:t>
            </a:r>
            <a:r>
              <a:rPr lang="en-US" sz="1400" dirty="0"/>
              <a:t>, A.E., </a:t>
            </a:r>
            <a:r>
              <a:rPr lang="en-US" sz="1400" i="1" dirty="0"/>
              <a:t>Elevated cardiac troponin I in a 9-week-old infant.</a:t>
            </a:r>
            <a:r>
              <a:rPr lang="en-US" sz="1400" dirty="0"/>
              <a:t> Pediatric Emergency Care, 2004. </a:t>
            </a:r>
            <a:r>
              <a:rPr lang="en-US" sz="1400" b="1" dirty="0"/>
              <a:t>20</a:t>
            </a:r>
            <a:r>
              <a:rPr lang="en-US" sz="1400" dirty="0"/>
              <a:t>(10): p. 674-6.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Oechslin</a:t>
            </a:r>
            <a:r>
              <a:rPr lang="en-US" sz="1400" dirty="0"/>
              <a:t>, E., </a:t>
            </a:r>
            <a:r>
              <a:rPr lang="en-US" sz="1400" i="1" dirty="0"/>
              <a:t>Hematological management of the cyanotic adult with congenital heart disease.</a:t>
            </a:r>
            <a:r>
              <a:rPr lang="en-US" sz="1400" dirty="0"/>
              <a:t> International Journal of Cardiology, 2004. </a:t>
            </a:r>
            <a:r>
              <a:rPr lang="en-US" sz="1400" b="1" dirty="0"/>
              <a:t>97 </a:t>
            </a:r>
            <a:r>
              <a:rPr lang="en-US" sz="1400" b="1" dirty="0" err="1"/>
              <a:t>Suppl</a:t>
            </a:r>
            <a:r>
              <a:rPr lang="en-US" sz="1400" b="1" dirty="0"/>
              <a:t> 1</a:t>
            </a:r>
            <a:r>
              <a:rPr lang="en-US" sz="1400" dirty="0"/>
              <a:t>: p. 109-15.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Opotowsky</a:t>
            </a:r>
            <a:r>
              <a:rPr lang="en-US" sz="1400" dirty="0"/>
              <a:t>, A.R., O.K. </a:t>
            </a:r>
            <a:r>
              <a:rPr lang="en-US" sz="1400" dirty="0" err="1"/>
              <a:t>Siddiqi</a:t>
            </a:r>
            <a:r>
              <a:rPr lang="en-US" sz="1400" dirty="0"/>
              <a:t>, and G.D. Webb, </a:t>
            </a:r>
            <a:r>
              <a:rPr lang="en-US" sz="1400" i="1" dirty="0"/>
              <a:t>Trends in hospitalizations for adults with congenital heart disease in the U.S.</a:t>
            </a:r>
            <a:r>
              <a:rPr lang="en-US" sz="1400" dirty="0"/>
              <a:t> Journal of the American College of Cardiology, 2009. </a:t>
            </a:r>
            <a:r>
              <a:rPr lang="en-US" sz="1400" b="1" dirty="0"/>
              <a:t>54</a:t>
            </a:r>
            <a:r>
              <a:rPr lang="en-US" sz="1400" dirty="0"/>
              <a:t>(5): p. 460-7.</a:t>
            </a:r>
            <a:endParaRPr lang="en-US" sz="1400" dirty="0" smtClean="0"/>
          </a:p>
          <a:p>
            <a:pPr marL="0" indent="0">
              <a:buFontTx/>
              <a:buNone/>
              <a:defRPr/>
            </a:pP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7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r>
              <a:rPr lang="en-US" sz="1400" dirty="0" err="1" smtClean="0">
                <a:latin typeface="Arial" charset="0"/>
              </a:rPr>
              <a:t>Pelech</a:t>
            </a:r>
            <a:r>
              <a:rPr lang="en-US" sz="1400" dirty="0">
                <a:latin typeface="Arial" charset="0"/>
              </a:rPr>
              <a:t>, A.N. and S.R. </a:t>
            </a:r>
            <a:r>
              <a:rPr lang="en-US" sz="1400" dirty="0" err="1">
                <a:latin typeface="Arial" charset="0"/>
              </a:rPr>
              <a:t>Neish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i="1" dirty="0">
                <a:latin typeface="Arial" charset="0"/>
              </a:rPr>
              <a:t>Sudden death in congenital heart disease.</a:t>
            </a:r>
            <a:r>
              <a:rPr lang="en-US" sz="1400" dirty="0">
                <a:latin typeface="Arial" charset="0"/>
              </a:rPr>
              <a:t> Pediatric Clinics of North America, 2004. </a:t>
            </a:r>
            <a:r>
              <a:rPr lang="en-US" sz="1400" b="1" dirty="0">
                <a:latin typeface="Arial" charset="0"/>
              </a:rPr>
              <a:t>51</a:t>
            </a:r>
            <a:r>
              <a:rPr lang="en-US" sz="1400" dirty="0">
                <a:latin typeface="Arial" charset="0"/>
              </a:rPr>
              <a:t>(5): p. 1257-71.</a:t>
            </a:r>
          </a:p>
          <a:p>
            <a:r>
              <a:rPr lang="en-US" sz="1400" dirty="0" err="1">
                <a:latin typeface="Arial" charset="0"/>
              </a:rPr>
              <a:t>Pilla</a:t>
            </a:r>
            <a:r>
              <a:rPr lang="en-US" sz="1400" dirty="0">
                <a:latin typeface="Arial" charset="0"/>
              </a:rPr>
              <a:t>, C.B., et al., </a:t>
            </a:r>
            <a:r>
              <a:rPr lang="en-US" sz="1400" i="1" dirty="0">
                <a:latin typeface="Arial" charset="0"/>
              </a:rPr>
              <a:t>Health-related quality of life and right ventricular function in the midterm follow-up assessment after tetralogy of </a:t>
            </a:r>
            <a:r>
              <a:rPr lang="en-US" sz="1400" i="1" dirty="0" err="1">
                <a:latin typeface="Arial" charset="0"/>
              </a:rPr>
              <a:t>fallot</a:t>
            </a:r>
            <a:r>
              <a:rPr lang="en-US" sz="1400" i="1" dirty="0">
                <a:latin typeface="Arial" charset="0"/>
              </a:rPr>
              <a:t> repair.</a:t>
            </a:r>
            <a:r>
              <a:rPr lang="en-US" sz="1400" dirty="0">
                <a:latin typeface="Arial" charset="0"/>
              </a:rPr>
              <a:t> Pediatric Cardiology, 2008. </a:t>
            </a:r>
            <a:r>
              <a:rPr lang="en-US" sz="1400" b="1" dirty="0">
                <a:latin typeface="Arial" charset="0"/>
              </a:rPr>
              <a:t>29</a:t>
            </a:r>
            <a:r>
              <a:rPr lang="en-US" sz="1400" dirty="0">
                <a:latin typeface="Arial" charset="0"/>
              </a:rPr>
              <a:t>(2): p. 409-15.</a:t>
            </a:r>
          </a:p>
          <a:p>
            <a:r>
              <a:rPr lang="en-US" sz="1400" dirty="0" err="1">
                <a:latin typeface="Arial" charset="0"/>
              </a:rPr>
              <a:t>Rabiner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dirty="0" err="1">
                <a:latin typeface="Arial" charset="0"/>
              </a:rPr>
              <a:t>J.E.e.a</a:t>
            </a:r>
            <a:r>
              <a:rPr lang="en-US" sz="1400" dirty="0">
                <a:latin typeface="Arial" charset="0"/>
              </a:rPr>
              <a:t>., </a:t>
            </a:r>
            <a:r>
              <a:rPr lang="en-US" sz="1400" i="1" dirty="0">
                <a:latin typeface="Arial" charset="0"/>
              </a:rPr>
              <a:t>Can You Read This ECG?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Clin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Pediatr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Emerg</a:t>
            </a:r>
            <a:r>
              <a:rPr lang="en-US" sz="1400" dirty="0">
                <a:latin typeface="Arial" charset="0"/>
              </a:rPr>
              <a:t> Med, 2011. </a:t>
            </a:r>
            <a:r>
              <a:rPr lang="en-US" sz="1400" b="1" dirty="0">
                <a:latin typeface="Arial" charset="0"/>
              </a:rPr>
              <a:t>12</a:t>
            </a:r>
            <a:r>
              <a:rPr lang="en-US" sz="1400" dirty="0">
                <a:latin typeface="Arial" charset="0"/>
              </a:rPr>
              <a:t>(4): p. 10.</a:t>
            </a:r>
          </a:p>
          <a:p>
            <a:r>
              <a:rPr lang="en-US" sz="1400" dirty="0" err="1">
                <a:latin typeface="Arial" charset="0"/>
              </a:rPr>
              <a:t>Ramamoorthy</a:t>
            </a:r>
            <a:r>
              <a:rPr lang="en-US" sz="1400" dirty="0">
                <a:latin typeface="Arial" charset="0"/>
              </a:rPr>
              <a:t>, C., et al., </a:t>
            </a:r>
            <a:r>
              <a:rPr lang="en-US" sz="1400" i="1" dirty="0">
                <a:latin typeface="Arial" charset="0"/>
              </a:rPr>
              <a:t>Anesthesia-related cardiac arrest in children with heart disease: data from the Pediatric Perioperative Cardiac Arrest (POCA) registry.</a:t>
            </a:r>
            <a:r>
              <a:rPr lang="en-US" sz="1400" dirty="0">
                <a:latin typeface="Arial" charset="0"/>
              </a:rPr>
              <a:t> Anesthesia &amp; Analgesia, 2010. </a:t>
            </a:r>
            <a:r>
              <a:rPr lang="en-US" sz="1400" b="1" dirty="0">
                <a:latin typeface="Arial" charset="0"/>
              </a:rPr>
              <a:t>110</a:t>
            </a:r>
            <a:r>
              <a:rPr lang="en-US" sz="1400" dirty="0">
                <a:latin typeface="Arial" charset="0"/>
              </a:rPr>
              <a:t>(5): p. 1376-82.</a:t>
            </a:r>
          </a:p>
          <a:p>
            <a:r>
              <a:rPr lang="en-US" sz="1400" dirty="0" err="1">
                <a:latin typeface="Arial" charset="0"/>
              </a:rPr>
              <a:t>Robicsek</a:t>
            </a:r>
            <a:r>
              <a:rPr lang="en-US" sz="1400" dirty="0">
                <a:latin typeface="Arial" charset="0"/>
              </a:rPr>
              <a:t>, F. and L.T. Watts, </a:t>
            </a:r>
            <a:r>
              <a:rPr lang="en-US" sz="1400" i="1" dirty="0">
                <a:latin typeface="Arial" charset="0"/>
              </a:rPr>
              <a:t>A prelude to </a:t>
            </a:r>
            <a:r>
              <a:rPr lang="en-US" sz="1400" i="1" dirty="0" err="1">
                <a:latin typeface="Arial" charset="0"/>
              </a:rPr>
              <a:t>Fontan</a:t>
            </a:r>
            <a:r>
              <a:rPr lang="en-US" sz="1400" i="1" dirty="0">
                <a:latin typeface="Arial" charset="0"/>
              </a:rPr>
              <a:t>.</a:t>
            </a:r>
            <a:r>
              <a:rPr lang="en-US" sz="1400" dirty="0">
                <a:latin typeface="Arial" charset="0"/>
              </a:rPr>
              <a:t> Pediatric Cardiology, 2007. </a:t>
            </a:r>
            <a:r>
              <a:rPr lang="en-US" sz="1400" b="1" dirty="0">
                <a:latin typeface="Arial" charset="0"/>
              </a:rPr>
              <a:t>28</a:t>
            </a:r>
            <a:r>
              <a:rPr lang="en-US" sz="1400" dirty="0">
                <a:latin typeface="Arial" charset="0"/>
              </a:rPr>
              <a:t>(6): p. 422-5.</a:t>
            </a:r>
          </a:p>
          <a:p>
            <a:r>
              <a:rPr lang="en-US" sz="1400" dirty="0">
                <a:latin typeface="Arial" charset="0"/>
              </a:rPr>
              <a:t>Rogers, L.S., et al., </a:t>
            </a:r>
            <a:r>
              <a:rPr lang="en-US" sz="1400" i="1" dirty="0">
                <a:latin typeface="Arial" charset="0"/>
              </a:rPr>
              <a:t>18 years of the </a:t>
            </a:r>
            <a:r>
              <a:rPr lang="en-US" sz="1400" i="1" dirty="0" err="1">
                <a:latin typeface="Arial" charset="0"/>
              </a:rPr>
              <a:t>Fontan</a:t>
            </a:r>
            <a:r>
              <a:rPr lang="en-US" sz="1400" i="1" dirty="0">
                <a:latin typeface="Arial" charset="0"/>
              </a:rPr>
              <a:t> operation at a single institution: results from 771 consecutive patients.</a:t>
            </a:r>
            <a:r>
              <a:rPr lang="en-US" sz="1400" dirty="0">
                <a:latin typeface="Arial" charset="0"/>
              </a:rPr>
              <a:t> Journal of the American College of Cardiology, 2012. </a:t>
            </a:r>
            <a:r>
              <a:rPr lang="en-US" sz="1400" b="1" dirty="0">
                <a:latin typeface="Arial" charset="0"/>
              </a:rPr>
              <a:t>60</a:t>
            </a:r>
            <a:r>
              <a:rPr lang="en-US" sz="1400" dirty="0">
                <a:latin typeface="Arial" charset="0"/>
              </a:rPr>
              <a:t>(11): p. 1018-25.</a:t>
            </a:r>
          </a:p>
          <a:p>
            <a:r>
              <a:rPr lang="en-US" sz="1400" dirty="0">
                <a:latin typeface="Arial" charset="0"/>
              </a:rPr>
              <a:t>Rosenthal, G.L., </a:t>
            </a:r>
            <a:r>
              <a:rPr lang="en-US" sz="1400" i="1" dirty="0">
                <a:latin typeface="Arial" charset="0"/>
              </a:rPr>
              <a:t>Three Long Term Studies Highlight Long-Term Follow-Up of Children After </a:t>
            </a:r>
            <a:r>
              <a:rPr lang="en-US" sz="1400" i="1" dirty="0" err="1">
                <a:latin typeface="Arial" charset="0"/>
              </a:rPr>
              <a:t>Fontan</a:t>
            </a:r>
            <a:r>
              <a:rPr lang="en-US" sz="1400" i="1" dirty="0">
                <a:latin typeface="Arial" charset="0"/>
              </a:rPr>
              <a:t> Procedure.</a:t>
            </a:r>
            <a:r>
              <a:rPr lang="en-US" sz="1400" dirty="0">
                <a:latin typeface="Arial" charset="0"/>
              </a:rPr>
              <a:t> AAP Grand Rounds, 2008: p. 2.</a:t>
            </a:r>
          </a:p>
          <a:p>
            <a:r>
              <a:rPr lang="en-US" sz="1400" dirty="0" err="1">
                <a:latin typeface="Arial" charset="0"/>
              </a:rPr>
              <a:t>Rychik</a:t>
            </a:r>
            <a:r>
              <a:rPr lang="en-US" sz="1400" dirty="0">
                <a:latin typeface="Arial" charset="0"/>
              </a:rPr>
              <a:t>, J., J.J. Rome, and M.L. Jacobs, </a:t>
            </a:r>
            <a:r>
              <a:rPr lang="en-US" sz="1400" i="1" dirty="0">
                <a:latin typeface="Arial" charset="0"/>
              </a:rPr>
              <a:t>Late surgical fenestration for complications after the </a:t>
            </a:r>
            <a:r>
              <a:rPr lang="en-US" sz="1400" i="1" dirty="0" err="1">
                <a:latin typeface="Arial" charset="0"/>
              </a:rPr>
              <a:t>Fontan</a:t>
            </a:r>
            <a:r>
              <a:rPr lang="en-US" sz="1400" i="1" dirty="0">
                <a:latin typeface="Arial" charset="0"/>
              </a:rPr>
              <a:t> operation.</a:t>
            </a:r>
            <a:r>
              <a:rPr lang="en-US" sz="1400" dirty="0">
                <a:latin typeface="Arial" charset="0"/>
              </a:rPr>
              <a:t> Circulation, 1997. </a:t>
            </a:r>
            <a:r>
              <a:rPr lang="en-US" sz="1400" b="1" dirty="0">
                <a:latin typeface="Arial" charset="0"/>
              </a:rPr>
              <a:t>96</a:t>
            </a:r>
            <a:r>
              <a:rPr lang="en-US" sz="1400" dirty="0">
                <a:latin typeface="Arial" charset="0"/>
              </a:rPr>
              <a:t>(1): p. 33-6.</a:t>
            </a:r>
          </a:p>
          <a:p>
            <a:r>
              <a:rPr lang="en-US" sz="1400" dirty="0" err="1">
                <a:latin typeface="Arial" charset="0"/>
              </a:rPr>
              <a:t>Sacchetti</a:t>
            </a:r>
            <a:r>
              <a:rPr lang="en-US" sz="1400" dirty="0">
                <a:latin typeface="Arial" charset="0"/>
              </a:rPr>
              <a:t>, A., et al., </a:t>
            </a:r>
            <a:r>
              <a:rPr lang="en-US" sz="1400" i="1" dirty="0">
                <a:latin typeface="Arial" charset="0"/>
              </a:rPr>
              <a:t>Procedural sedation for children with special health care needs.</a:t>
            </a:r>
            <a:r>
              <a:rPr lang="en-US" sz="1400" dirty="0">
                <a:latin typeface="Arial" charset="0"/>
              </a:rPr>
              <a:t> Pediatric Emergency Care, 2003. </a:t>
            </a:r>
            <a:r>
              <a:rPr lang="en-US" sz="1400" b="1" dirty="0">
                <a:latin typeface="Arial" charset="0"/>
              </a:rPr>
              <a:t>19</a:t>
            </a:r>
            <a:r>
              <a:rPr lang="en-US" sz="1400" dirty="0">
                <a:latin typeface="Arial" charset="0"/>
              </a:rPr>
              <a:t>(4): p. 231-9.</a:t>
            </a:r>
          </a:p>
          <a:p>
            <a:r>
              <a:rPr lang="en-US" sz="1400" dirty="0" err="1">
                <a:latin typeface="Arial" charset="0"/>
              </a:rPr>
              <a:t>Savitsky</a:t>
            </a:r>
            <a:r>
              <a:rPr lang="en-US" sz="1400" dirty="0">
                <a:latin typeface="Arial" charset="0"/>
              </a:rPr>
              <a:t>, E., J. </a:t>
            </a:r>
            <a:r>
              <a:rPr lang="en-US" sz="1400" dirty="0" err="1">
                <a:latin typeface="Arial" charset="0"/>
              </a:rPr>
              <a:t>Alejos</a:t>
            </a:r>
            <a:r>
              <a:rPr lang="en-US" sz="1400" dirty="0">
                <a:latin typeface="Arial" charset="0"/>
              </a:rPr>
              <a:t>, and S. </a:t>
            </a:r>
            <a:r>
              <a:rPr lang="en-US" sz="1400" dirty="0" err="1">
                <a:latin typeface="Arial" charset="0"/>
              </a:rPr>
              <a:t>Votey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i="1" dirty="0">
                <a:latin typeface="Arial" charset="0"/>
              </a:rPr>
              <a:t>Emergency department presentations of pediatric congenital heart disease.</a:t>
            </a:r>
            <a:r>
              <a:rPr lang="en-US" sz="1400" dirty="0">
                <a:latin typeface="Arial" charset="0"/>
              </a:rPr>
              <a:t> Journal of Emergency Medicine, 2003. </a:t>
            </a:r>
            <a:r>
              <a:rPr lang="en-US" sz="1400" b="1" dirty="0">
                <a:latin typeface="Arial" charset="0"/>
              </a:rPr>
              <a:t>24</a:t>
            </a:r>
            <a:r>
              <a:rPr lang="en-US" sz="1400" dirty="0">
                <a:latin typeface="Arial" charset="0"/>
              </a:rPr>
              <a:t>(3): p. 239-45.</a:t>
            </a:r>
          </a:p>
          <a:p>
            <a:r>
              <a:rPr lang="en-US" sz="1400" dirty="0">
                <a:latin typeface="Arial" charset="0"/>
              </a:rPr>
              <a:t>Shah, A., et al., </a:t>
            </a:r>
            <a:r>
              <a:rPr lang="en-US" sz="1400" i="1" dirty="0">
                <a:latin typeface="Arial" charset="0"/>
              </a:rPr>
              <a:t>Usefulness of various plasma biomarkers for diagnosis of heart failure in children with single ventricle physiology.</a:t>
            </a:r>
            <a:r>
              <a:rPr lang="en-US" sz="1400" dirty="0">
                <a:latin typeface="Arial" charset="0"/>
              </a:rPr>
              <a:t> Am J </a:t>
            </a:r>
            <a:r>
              <a:rPr lang="en-US" sz="1400" dirty="0" err="1">
                <a:latin typeface="Arial" charset="0"/>
              </a:rPr>
              <a:t>Cardiol</a:t>
            </a:r>
            <a:r>
              <a:rPr lang="en-US" sz="1400" dirty="0">
                <a:latin typeface="Arial" charset="0"/>
              </a:rPr>
              <a:t>, 2009. </a:t>
            </a:r>
            <a:r>
              <a:rPr lang="en-US" sz="1400" b="1" dirty="0">
                <a:latin typeface="Arial" charset="0"/>
              </a:rPr>
              <a:t>104</a:t>
            </a:r>
            <a:r>
              <a:rPr lang="en-US" sz="1400" dirty="0">
                <a:latin typeface="Arial" charset="0"/>
              </a:rPr>
              <a:t>(9): p. 1280-4.</a:t>
            </a:r>
          </a:p>
        </p:txBody>
      </p:sp>
    </p:spTree>
    <p:extLst>
      <p:ext uri="{BB962C8B-B14F-4D97-AF65-F5344CB8AC3E}">
        <p14:creationId xmlns:p14="http://schemas.microsoft.com/office/powerpoint/2010/main" xmlns="" val="38638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References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989"/>
            <a:ext cx="86868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 smtClean="0"/>
              <a:t>Silberbach</a:t>
            </a:r>
            <a:r>
              <a:rPr lang="en-US" sz="1400" dirty="0"/>
              <a:t>, M. and D. Hannon, </a:t>
            </a:r>
            <a:r>
              <a:rPr lang="en-US" sz="1400" i="1" dirty="0"/>
              <a:t>Presentation of congenital heart disease in the neonate and young infant.</a:t>
            </a:r>
            <a:r>
              <a:rPr lang="en-US" sz="1400" dirty="0"/>
              <a:t> Pediatrics in Review, 2007. </a:t>
            </a:r>
            <a:r>
              <a:rPr lang="en-US" sz="1400" b="1" dirty="0"/>
              <a:t>28</a:t>
            </a:r>
            <a:r>
              <a:rPr lang="en-US" sz="1400" dirty="0"/>
              <a:t>(4): p. 123-31.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Tibbles</a:t>
            </a:r>
            <a:r>
              <a:rPr lang="en-US" sz="1400" dirty="0"/>
              <a:t>, C.D., et al., </a:t>
            </a:r>
            <a:r>
              <a:rPr lang="en-US" sz="1400" i="1" dirty="0"/>
              <a:t>Emergency Department Management of Pediatric Patients with Cyanotic Heart Disease and Fever.</a:t>
            </a:r>
            <a:r>
              <a:rPr lang="en-US" sz="1400" dirty="0"/>
              <a:t> J </a:t>
            </a:r>
            <a:r>
              <a:rPr lang="en-US" sz="1400" dirty="0" err="1"/>
              <a:t>Emerg</a:t>
            </a:r>
            <a:r>
              <a:rPr lang="en-US" sz="1400" dirty="0"/>
              <a:t> Med, 2012.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Tobias</a:t>
            </a:r>
            <a:r>
              <a:rPr lang="en-US" sz="1400" dirty="0"/>
              <a:t>, J.D., et al., </a:t>
            </a:r>
            <a:r>
              <a:rPr lang="en-US" sz="1400" i="1" dirty="0" err="1"/>
              <a:t>Dexmedetomidine</a:t>
            </a:r>
            <a:r>
              <a:rPr lang="en-US" sz="1400" i="1" dirty="0"/>
              <a:t>: applications for the pediatric patient with congenital heart disease.</a:t>
            </a:r>
            <a:r>
              <a:rPr lang="en-US" sz="1400" dirty="0"/>
              <a:t> Pediatric Cardiology, 2011. </a:t>
            </a:r>
            <a:r>
              <a:rPr lang="en-US" sz="1400" b="1" dirty="0"/>
              <a:t>32</a:t>
            </a:r>
            <a:r>
              <a:rPr lang="en-US" sz="1400" dirty="0"/>
              <a:t>(8): p. 1075-87.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Triedman</a:t>
            </a:r>
            <a:r>
              <a:rPr lang="en-US" sz="1400" dirty="0"/>
              <a:t>, J.K., </a:t>
            </a:r>
            <a:r>
              <a:rPr lang="en-US" sz="1400" i="1" dirty="0"/>
              <a:t>Arrhythmias in adults with congenital heart disease.</a:t>
            </a:r>
            <a:r>
              <a:rPr lang="en-US" sz="1400" dirty="0"/>
              <a:t> Heart, 2002. </a:t>
            </a:r>
            <a:r>
              <a:rPr lang="en-US" sz="1400" b="1" dirty="0"/>
              <a:t>87</a:t>
            </a:r>
            <a:r>
              <a:rPr lang="en-US" sz="1400" dirty="0"/>
              <a:t>(4): p. 383-9.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Vincent</a:t>
            </a:r>
            <a:r>
              <a:rPr lang="en-US" sz="1400" dirty="0"/>
              <a:t>, R.N., J. Dinkins, and M.C. Dobbs, </a:t>
            </a:r>
            <a:r>
              <a:rPr lang="en-US" sz="1400" i="1" dirty="0"/>
              <a:t>Mechanical </a:t>
            </a:r>
            <a:r>
              <a:rPr lang="en-US" sz="1400" i="1" dirty="0" err="1"/>
              <a:t>thrombectomy</a:t>
            </a:r>
            <a:r>
              <a:rPr lang="en-US" sz="1400" i="1" dirty="0"/>
              <a:t> using the </a:t>
            </a:r>
            <a:r>
              <a:rPr lang="en-US" sz="1400" i="1" dirty="0" err="1"/>
              <a:t>AngioJect</a:t>
            </a:r>
            <a:r>
              <a:rPr lang="en-US" sz="1400" i="1" dirty="0"/>
              <a:t> in a child with congenital heart disease.</a:t>
            </a:r>
            <a:r>
              <a:rPr lang="en-US" sz="1400" dirty="0"/>
              <a:t> Catheterization &amp; Cardiovascular Interventions, 2004. </a:t>
            </a:r>
            <a:r>
              <a:rPr lang="en-US" sz="1400" b="1" dirty="0"/>
              <a:t>61</a:t>
            </a:r>
            <a:r>
              <a:rPr lang="en-US" sz="1400" dirty="0"/>
              <a:t>(2): p. 253-5.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Weng</a:t>
            </a:r>
            <a:r>
              <a:rPr lang="en-US" sz="1400" dirty="0"/>
              <a:t>, Y.M., et al., </a:t>
            </a:r>
            <a:r>
              <a:rPr lang="en-US" sz="1400" i="1" dirty="0" err="1"/>
              <a:t>Tet</a:t>
            </a:r>
            <a:r>
              <a:rPr lang="en-US" sz="1400" i="1" dirty="0"/>
              <a:t> spell in an adult.</a:t>
            </a:r>
            <a:r>
              <a:rPr lang="en-US" sz="1400" dirty="0"/>
              <a:t> American Journal of Emergency Medicine, 2009. </a:t>
            </a:r>
            <a:r>
              <a:rPr lang="en-US" sz="1400" b="1" dirty="0"/>
              <a:t>27</a:t>
            </a:r>
            <a:r>
              <a:rPr lang="en-US" sz="1400" dirty="0"/>
              <a:t>(1): p. 130 e3-5.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Cincinnati </a:t>
            </a:r>
            <a:r>
              <a:rPr lang="en-US" sz="1400" dirty="0"/>
              <a:t>Children's Hospital Medical Center. The Heart Center Encyclopedia. Cardiac Anomalies/Congenital Heart Defects.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err="1">
                <a:hlinkClick r:id="rId2"/>
              </a:rPr>
              <a:t>www.cincinnatichildrens.org</a:t>
            </a:r>
            <a:r>
              <a:rPr lang="en-US" sz="1400" dirty="0">
                <a:hlinkClick r:id="rId2"/>
              </a:rPr>
              <a:t>/patients/child/encyclopedia/default/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The </a:t>
            </a:r>
            <a:r>
              <a:rPr lang="en-US" sz="1400" dirty="0"/>
              <a:t>Canadian Cardiovascular Society. Recommendations for the Management of Adult Patients with Congenital Heart Disease. Consensus Conference 2000 Update. 2000.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Stayer</a:t>
            </a:r>
            <a:r>
              <a:rPr lang="en-US" sz="1400" dirty="0"/>
              <a:t>, Stephen A. et al., Patient After </a:t>
            </a:r>
            <a:r>
              <a:rPr lang="en-US" sz="1400" dirty="0" err="1"/>
              <a:t>Fontan</a:t>
            </a:r>
            <a:r>
              <a:rPr lang="en-US" sz="1400" dirty="0"/>
              <a:t> Procedure Undergoing Scoliosis Surgery. Web Education. Society for Pediatric Anesthesia. 2006.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Chang, PM et al. </a:t>
            </a:r>
            <a:r>
              <a:rPr lang="en-US" sz="1400" i="1" dirty="0" err="1" smtClean="0"/>
              <a:t>Amiodarone</a:t>
            </a:r>
            <a:r>
              <a:rPr lang="en-US" sz="1400" i="1" dirty="0" smtClean="0"/>
              <a:t> Versus Procainamide for the Acute Treatment of Recurrent Supraventricular Tachycardia in Pediatrics Patients</a:t>
            </a:r>
            <a:r>
              <a:rPr lang="en-US" sz="1400" dirty="0" smtClean="0"/>
              <a:t>. </a:t>
            </a:r>
            <a:r>
              <a:rPr lang="en-US" sz="1400" dirty="0" err="1" smtClean="0"/>
              <a:t>Circ</a:t>
            </a:r>
            <a:r>
              <a:rPr lang="en-US" sz="1400" dirty="0" smtClean="0"/>
              <a:t> </a:t>
            </a:r>
            <a:r>
              <a:rPr lang="en-US" sz="1400" dirty="0" err="1" smtClean="0"/>
              <a:t>Arrhythm</a:t>
            </a:r>
            <a:r>
              <a:rPr lang="en-US" sz="1400" dirty="0" smtClean="0"/>
              <a:t> </a:t>
            </a:r>
            <a:r>
              <a:rPr lang="en-US" sz="1400" dirty="0" err="1" smtClean="0"/>
              <a:t>Electrophysiol</a:t>
            </a:r>
            <a:r>
              <a:rPr lang="en-US" sz="1400" dirty="0" smtClean="0"/>
              <a:t>. 2010.</a:t>
            </a:r>
            <a:r>
              <a:rPr lang="en-US" sz="1400" b="1" dirty="0" smtClean="0"/>
              <a:t>3</a:t>
            </a:r>
            <a:r>
              <a:rPr lang="en-US" sz="1400" dirty="0" smtClean="0"/>
              <a:t>:p.134-140.</a:t>
            </a:r>
          </a:p>
          <a:p>
            <a:pPr>
              <a:defRPr/>
            </a:pPr>
            <a:r>
              <a:rPr lang="en-US" sz="1400" dirty="0" err="1" smtClean="0"/>
              <a:t>Doniger</a:t>
            </a:r>
            <a:r>
              <a:rPr lang="en-US" sz="1400" dirty="0" smtClean="0"/>
              <a:t>, S and G. </a:t>
            </a:r>
            <a:r>
              <a:rPr lang="en-US" sz="1400" dirty="0" err="1" smtClean="0"/>
              <a:t>Sharieff</a:t>
            </a:r>
            <a:r>
              <a:rPr lang="en-US" sz="1400" i="1" dirty="0" smtClean="0"/>
              <a:t>, Pediatric Dysrhythmias</a:t>
            </a:r>
            <a:r>
              <a:rPr lang="en-US" sz="1400" dirty="0" smtClean="0"/>
              <a:t>. </a:t>
            </a:r>
            <a:r>
              <a:rPr lang="en-US" sz="1400" dirty="0" err="1" smtClean="0"/>
              <a:t>Pediatr</a:t>
            </a:r>
            <a:r>
              <a:rPr lang="en-US" sz="1400" dirty="0" smtClean="0"/>
              <a:t> </a:t>
            </a:r>
            <a:r>
              <a:rPr lang="en-US" sz="1400" dirty="0" err="1" smtClean="0"/>
              <a:t>Clin</a:t>
            </a:r>
            <a:r>
              <a:rPr lang="en-US" sz="1400" dirty="0" smtClean="0"/>
              <a:t> N Am. 2006. </a:t>
            </a:r>
            <a:r>
              <a:rPr lang="en-US" sz="1400" b="1" dirty="0" smtClean="0"/>
              <a:t>53</a:t>
            </a:r>
            <a:r>
              <a:rPr lang="en-US" sz="1400" dirty="0" smtClean="0"/>
              <a:t>: p85-105.</a:t>
            </a:r>
          </a:p>
          <a:p>
            <a:pPr>
              <a:defRPr/>
            </a:pPr>
            <a:r>
              <a:rPr lang="en-US" sz="1400" dirty="0" err="1" smtClean="0"/>
              <a:t>Trojnarski</a:t>
            </a:r>
            <a:r>
              <a:rPr lang="en-US" sz="1400" dirty="0" smtClean="0"/>
              <a:t>, O. et al. Challenges of Management and therapy in patients with a functionally single ventricle after </a:t>
            </a:r>
            <a:r>
              <a:rPr lang="en-US" sz="1400" dirty="0" err="1" smtClean="0"/>
              <a:t>Fontan</a:t>
            </a:r>
            <a:r>
              <a:rPr lang="en-US" sz="1400" dirty="0" smtClean="0"/>
              <a:t> Operation. </a:t>
            </a:r>
            <a:r>
              <a:rPr lang="en-US" sz="1400" dirty="0" err="1" smtClean="0"/>
              <a:t>Cardiol</a:t>
            </a:r>
            <a:r>
              <a:rPr lang="en-US" sz="1400" dirty="0" smtClean="0"/>
              <a:t> J. 2011. </a:t>
            </a:r>
            <a:r>
              <a:rPr lang="en-US" sz="1400" b="1" dirty="0" smtClean="0"/>
              <a:t>18</a:t>
            </a:r>
            <a:r>
              <a:rPr lang="en-US" sz="1400" dirty="0" smtClean="0"/>
              <a:t>(2): p 119-127.</a:t>
            </a:r>
          </a:p>
          <a:p>
            <a:pPr>
              <a:defRPr/>
            </a:pPr>
            <a:r>
              <a:rPr lang="en-US" sz="1400" dirty="0" smtClean="0"/>
              <a:t>Collins K. The spectrum of Long-term </a:t>
            </a:r>
            <a:r>
              <a:rPr lang="en-US" sz="1400" dirty="0" err="1" smtClean="0"/>
              <a:t>Electrophysiologic</a:t>
            </a:r>
            <a:r>
              <a:rPr lang="en-US" sz="1400" dirty="0" smtClean="0"/>
              <a:t> Abnormalities in Patients with </a:t>
            </a:r>
            <a:r>
              <a:rPr lang="en-US" sz="1400" dirty="0" err="1" smtClean="0"/>
              <a:t>Univentricular</a:t>
            </a:r>
            <a:r>
              <a:rPr lang="en-US" sz="1400" dirty="0" smtClean="0"/>
              <a:t> Hearts. </a:t>
            </a:r>
            <a:r>
              <a:rPr lang="en-US" sz="1400" dirty="0" err="1" smtClean="0"/>
              <a:t>Congenit</a:t>
            </a:r>
            <a:r>
              <a:rPr lang="en-US" sz="1400" dirty="0" smtClean="0"/>
              <a:t> Heart Dis. 2009. </a:t>
            </a:r>
            <a:r>
              <a:rPr lang="en-US" sz="1400" b="1" dirty="0" smtClean="0"/>
              <a:t>4</a:t>
            </a:r>
            <a:r>
              <a:rPr lang="en-US" sz="1400" dirty="0" smtClean="0"/>
              <a:t>: p310-317.</a:t>
            </a:r>
          </a:p>
          <a:p>
            <a:pPr>
              <a:defRPr/>
            </a:pPr>
            <a:endParaRPr lang="en-US" sz="1400" dirty="0" smtClean="0"/>
          </a:p>
          <a:p>
            <a:pPr marL="0" indent="0">
              <a:buFontTx/>
              <a:buNone/>
              <a:defRPr/>
            </a:pPr>
            <a:r>
              <a:rPr lang="en-US" sz="1400" dirty="0"/>
              <a:t>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Objectives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267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charset="0"/>
              </a:rPr>
              <a:t>Trouble shoot unique physiologies</a:t>
            </a:r>
          </a:p>
          <a:p>
            <a:pPr eaLnBrk="1" hangingPunct="1">
              <a:defRPr/>
            </a:pPr>
            <a:r>
              <a:rPr lang="en-US" sz="3200" dirty="0">
                <a:latin typeface="Arial" charset="0"/>
              </a:rPr>
              <a:t>Review common surgical palliation </a:t>
            </a:r>
          </a:p>
          <a:p>
            <a:pPr eaLnBrk="1" hangingPunct="1">
              <a:defRPr/>
            </a:pPr>
            <a:r>
              <a:rPr lang="en-US" sz="3200" dirty="0">
                <a:latin typeface="Arial" charset="0"/>
              </a:rPr>
              <a:t>High yield, rapid fire, tips </a:t>
            </a:r>
          </a:p>
        </p:txBody>
      </p:sp>
    </p:spTree>
    <p:extLst>
      <p:ext uri="{BB962C8B-B14F-4D97-AF65-F5344CB8AC3E}">
        <p14:creationId xmlns:p14="http://schemas.microsoft.com/office/powerpoint/2010/main" xmlns="" val="18350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Pathophys</a:t>
            </a:r>
            <a:r>
              <a:rPr lang="en-US" dirty="0">
                <a:latin typeface="Arial"/>
                <a:cs typeface="Arial"/>
              </a:rPr>
              <a:t>…too much, too little</a:t>
            </a:r>
          </a:p>
        </p:txBody>
      </p:sp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371600" y="19812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2819400" y="5105400"/>
            <a:ext cx="228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5715000" y="18288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12"/>
          <p:cNvSpPr>
            <a:spLocks noChangeArrowheads="1"/>
          </p:cNvSpPr>
          <p:nvPr/>
        </p:nvSpPr>
        <p:spPr bwMode="auto">
          <a:xfrm>
            <a:off x="6019800" y="2362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5715000" y="49530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3200400" y="50292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5"/>
          <p:cNvSpPr>
            <a:spLocks noChangeArrowheads="1"/>
          </p:cNvSpPr>
          <p:nvPr/>
        </p:nvSpPr>
        <p:spPr bwMode="auto">
          <a:xfrm>
            <a:off x="2743200" y="3886200"/>
            <a:ext cx="228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6172200" y="3733800"/>
            <a:ext cx="381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7"/>
          <p:cNvSpPr>
            <a:spLocks noChangeArrowheads="1"/>
          </p:cNvSpPr>
          <p:nvPr/>
        </p:nvSpPr>
        <p:spPr bwMode="auto">
          <a:xfrm>
            <a:off x="3124200" y="266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8"/>
          <p:cNvSpPr>
            <a:spLocks noChangeArrowheads="1"/>
          </p:cNvSpPr>
          <p:nvPr/>
        </p:nvSpPr>
        <p:spPr bwMode="auto">
          <a:xfrm>
            <a:off x="5943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9" name="Picture 1" descr="TOF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1066800" y="1524000"/>
            <a:ext cx="687546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324600"/>
            <a:ext cx="6781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Weinstein, Crayon on Paper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6279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Pathophys</a:t>
            </a:r>
            <a:r>
              <a:rPr lang="en-US" dirty="0">
                <a:latin typeface="Arial"/>
                <a:cs typeface="Arial"/>
              </a:rPr>
              <a:t>…too much, too little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371600" y="19812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2819400" y="5105400"/>
            <a:ext cx="228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5715000" y="18288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6019800" y="2362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5715000" y="49530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3200400" y="50292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2743200" y="3886200"/>
            <a:ext cx="228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6172200" y="3733800"/>
            <a:ext cx="381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7"/>
          <p:cNvSpPr>
            <a:spLocks noChangeArrowheads="1"/>
          </p:cNvSpPr>
          <p:nvPr/>
        </p:nvSpPr>
        <p:spPr bwMode="auto">
          <a:xfrm>
            <a:off x="3124200" y="266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8"/>
          <p:cNvSpPr>
            <a:spLocks noChangeArrowheads="1"/>
          </p:cNvSpPr>
          <p:nvPr/>
        </p:nvSpPr>
        <p:spPr bwMode="auto">
          <a:xfrm>
            <a:off x="5943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27" name="Picture 1" descr="TOF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t="4842" r="5000" b="29922"/>
          <a:stretch>
            <a:fillRect/>
          </a:stretch>
        </p:blipFill>
        <p:spPr bwMode="auto">
          <a:xfrm>
            <a:off x="1066800" y="1524000"/>
            <a:ext cx="687546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90800" y="4114800"/>
            <a:ext cx="1219200" cy="1295400"/>
          </a:xfrm>
          <a:prstGeom prst="line">
            <a:avLst/>
          </a:prstGeom>
          <a:ln w="2540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6324600"/>
            <a:ext cx="6781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Weinstein, Crayon on Paper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7460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6448</TotalTime>
  <Words>3116</Words>
  <Application>Microsoft Office PowerPoint</Application>
  <PresentationFormat>On-screen Show (4:3)</PresentationFormat>
  <Paragraphs>385</Paragraphs>
  <Slides>69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Theme</vt:lpstr>
      <vt:lpstr>Broken Hearted: Troubleshooting the Sick Child (or Adult) with Repaired Congenital Heart Disease</vt:lpstr>
      <vt:lpstr>No Disclosures</vt:lpstr>
      <vt:lpstr>Not Your Mama’s CHD Talk</vt:lpstr>
      <vt:lpstr>Why you should care</vt:lpstr>
      <vt:lpstr>Consider…</vt:lpstr>
      <vt:lpstr>Why you should care…</vt:lpstr>
      <vt:lpstr>Objectives</vt:lpstr>
      <vt:lpstr>Pathophys…too much, too little</vt:lpstr>
      <vt:lpstr>Pathophys…too much, too little</vt:lpstr>
      <vt:lpstr>Pathophys…too much, too little</vt:lpstr>
      <vt:lpstr>Pathophys…too much, too little</vt:lpstr>
      <vt:lpstr>Slide 12</vt:lpstr>
      <vt:lpstr>Pearls from Ghazala</vt:lpstr>
      <vt:lpstr>The case of the gastroenteritis gone horribly, horribly wrong</vt:lpstr>
      <vt:lpstr>The case of gastro gone wrong…</vt:lpstr>
      <vt:lpstr>What’s up with this?</vt:lpstr>
      <vt:lpstr>Start with the plumbing…</vt:lpstr>
      <vt:lpstr>What’s this kid’s heart look like anyhow?</vt:lpstr>
      <vt:lpstr>The Fontan</vt:lpstr>
      <vt:lpstr>The Three Chambered Kids</vt:lpstr>
      <vt:lpstr>The Fontan</vt:lpstr>
      <vt:lpstr>The Fontan Circulation</vt:lpstr>
      <vt:lpstr>The Fontan</vt:lpstr>
      <vt:lpstr>The Fontan</vt:lpstr>
      <vt:lpstr>The Fontan</vt:lpstr>
      <vt:lpstr>The Fontan Circulation</vt:lpstr>
      <vt:lpstr>The Fontan</vt:lpstr>
      <vt:lpstr>Trouble Shooting the Fontan </vt:lpstr>
      <vt:lpstr>Trouble Shooting the Fontan </vt:lpstr>
      <vt:lpstr>Trouble Shooting the Fontan </vt:lpstr>
      <vt:lpstr>Back to our case…Management?</vt:lpstr>
      <vt:lpstr>Before the Fontan…</vt:lpstr>
      <vt:lpstr>Blalock-Taussig Shunt</vt:lpstr>
      <vt:lpstr>The case of the revolving Fontan kid</vt:lpstr>
      <vt:lpstr>Slide 35</vt:lpstr>
      <vt:lpstr>Slide 36</vt:lpstr>
      <vt:lpstr>Slide 37</vt:lpstr>
      <vt:lpstr>Fontan Arrhythmia</vt:lpstr>
      <vt:lpstr>Fontan Arrhythmia</vt:lpstr>
      <vt:lpstr>Fontan Arrhythmia</vt:lpstr>
      <vt:lpstr>Slide 41</vt:lpstr>
      <vt:lpstr>Fontan Arrhythmia</vt:lpstr>
      <vt:lpstr>Slide 43</vt:lpstr>
      <vt:lpstr>Fontan Arrhythmia Management</vt:lpstr>
      <vt:lpstr>Fontan Arrhythmia Management</vt:lpstr>
      <vt:lpstr>Fontan Arrhythmia Management</vt:lpstr>
      <vt:lpstr>Fontan Arrhythmia Management</vt:lpstr>
      <vt:lpstr>Fontan Arrhythmia Management</vt:lpstr>
      <vt:lpstr>Fontan Arrhythmia Management</vt:lpstr>
      <vt:lpstr>Fontan Arrhythmia Management</vt:lpstr>
      <vt:lpstr>Other Fontan Complications</vt:lpstr>
      <vt:lpstr>Rapid Fire Miscellaneous Quick Tips</vt:lpstr>
      <vt:lpstr>Oxygen can kill you. </vt:lpstr>
      <vt:lpstr>Slide 54</vt:lpstr>
      <vt:lpstr>Slide 55</vt:lpstr>
      <vt:lpstr>Who gets Supplemental O2?</vt:lpstr>
      <vt:lpstr>Who gets Supplemental O2?</vt:lpstr>
      <vt:lpstr>If panicked and bewildered aim for low 80s****and titrate based on response NOT NORWOODS!</vt:lpstr>
      <vt:lpstr>What about fluid?</vt:lpstr>
      <vt:lpstr>Take it Home!</vt:lpstr>
      <vt:lpstr>Fontan Recap</vt:lpstr>
      <vt:lpstr>02 &amp; Fluid</vt:lpstr>
      <vt:lpstr>Questions? Comments? elweinst@iu.edu</vt:lpstr>
      <vt:lpstr>References</vt:lpstr>
      <vt:lpstr>References</vt:lpstr>
      <vt:lpstr>References</vt:lpstr>
      <vt:lpstr>References</vt:lpstr>
      <vt:lpstr>References</vt:lpstr>
      <vt:lpstr>References</vt:lpstr>
    </vt:vector>
  </TitlesOfParts>
  <Company>IU Dept of 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Schaffer</dc:creator>
  <cp:lastModifiedBy>Sue</cp:lastModifiedBy>
  <cp:revision>69</cp:revision>
  <dcterms:created xsi:type="dcterms:W3CDTF">2011-10-15T13:09:48Z</dcterms:created>
  <dcterms:modified xsi:type="dcterms:W3CDTF">2018-03-19T14:21:45Z</dcterms:modified>
</cp:coreProperties>
</file>