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98" r:id="rId3"/>
    <p:sldId id="269" r:id="rId4"/>
    <p:sldId id="270" r:id="rId5"/>
    <p:sldId id="299" r:id="rId6"/>
    <p:sldId id="271" r:id="rId7"/>
    <p:sldId id="300" r:id="rId8"/>
    <p:sldId id="301" r:id="rId9"/>
    <p:sldId id="284" r:id="rId10"/>
    <p:sldId id="302" r:id="rId11"/>
    <p:sldId id="303" r:id="rId12"/>
    <p:sldId id="258" r:id="rId13"/>
    <p:sldId id="312" r:id="rId14"/>
    <p:sldId id="311" r:id="rId15"/>
    <p:sldId id="304" r:id="rId16"/>
    <p:sldId id="305" r:id="rId17"/>
    <p:sldId id="308" r:id="rId18"/>
    <p:sldId id="306" r:id="rId19"/>
    <p:sldId id="293" r:id="rId20"/>
    <p:sldId id="313" r:id="rId21"/>
    <p:sldId id="290" r:id="rId22"/>
    <p:sldId id="291" r:id="rId23"/>
    <p:sldId id="314" r:id="rId24"/>
    <p:sldId id="315" r:id="rId25"/>
    <p:sldId id="317" r:id="rId26"/>
    <p:sldId id="307" r:id="rId27"/>
    <p:sldId id="264" r:id="rId28"/>
    <p:sldId id="266" r:id="rId29"/>
    <p:sldId id="316" r:id="rId30"/>
    <p:sldId id="310" r:id="rId31"/>
    <p:sldId id="263"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36"/>
    <p:restoredTop sz="62075"/>
  </p:normalViewPr>
  <p:slideViewPr>
    <p:cSldViewPr snapToGrid="0" snapToObjects="1">
      <p:cViewPr varScale="1">
        <p:scale>
          <a:sx n="62" d="100"/>
          <a:sy n="62" d="100"/>
        </p:scale>
        <p:origin x="-246" y="-7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7B2E0-6FEF-7C4E-8FB6-14CCD45303FB}" type="datetimeFigureOut">
              <a:rPr lang="en-US" smtClean="0"/>
              <a:pPr/>
              <a:t>3/18/2019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06B2E4-2461-5242-AB40-CA5678136923}" type="slidenum">
              <a:rPr lang="en-US" smtClean="0"/>
              <a:pPr/>
              <a:t>‹#›</a:t>
            </a:fld>
            <a:endParaRPr lang="en-US"/>
          </a:p>
        </p:txBody>
      </p:sp>
    </p:spTree>
    <p:extLst>
      <p:ext uri="{BB962C8B-B14F-4D97-AF65-F5344CB8AC3E}">
        <p14:creationId xmlns:p14="http://schemas.microsoft.com/office/powerpoint/2010/main" xmlns="" val="1508229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Decision Support – </a:t>
            </a:r>
          </a:p>
          <a:p>
            <a:r>
              <a:rPr lang="en-US" dirty="0"/>
              <a:t>JT </a:t>
            </a:r>
            <a:r>
              <a:rPr lang="en-US" dirty="0" err="1"/>
              <a:t>Finnell</a:t>
            </a:r>
            <a:r>
              <a:rPr lang="en-US" dirty="0"/>
              <a:t> will present an interactive discussion on utilizing informatics to enhance clinical decision-making.</a:t>
            </a:r>
          </a:p>
        </p:txBody>
      </p:sp>
      <p:sp>
        <p:nvSpPr>
          <p:cNvPr id="4" name="Slide Number Placeholder 3"/>
          <p:cNvSpPr>
            <a:spLocks noGrp="1"/>
          </p:cNvSpPr>
          <p:nvPr>
            <p:ph type="sldNum" sz="quarter" idx="5"/>
          </p:nvPr>
        </p:nvSpPr>
        <p:spPr/>
        <p:txBody>
          <a:bodyPr/>
          <a:lstStyle/>
          <a:p>
            <a:fld id="{1506B2E4-2461-5242-AB40-CA5678136923}" type="slidenum">
              <a:rPr lang="en-US" smtClean="0"/>
              <a:pPr/>
              <a:t>1</a:t>
            </a:fld>
            <a:endParaRPr lang="en-US"/>
          </a:p>
        </p:txBody>
      </p:sp>
    </p:spTree>
    <p:extLst>
      <p:ext uri="{BB962C8B-B14F-4D97-AF65-F5344CB8AC3E}">
        <p14:creationId xmlns:p14="http://schemas.microsoft.com/office/powerpoint/2010/main" xmlns="" val="3891593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Minimal clinical data – paper results</a:t>
            </a:r>
          </a:p>
          <a:p>
            <a:r>
              <a:rPr lang="en-US" dirty="0"/>
              <a:t>Gained access to lab data through the patient account number</a:t>
            </a:r>
          </a:p>
          <a:p>
            <a:r>
              <a:rPr lang="en-US" dirty="0"/>
              <a:t>We often repeated tests since we didn’t’ have access</a:t>
            </a:r>
          </a:p>
          <a:p>
            <a:r>
              <a:rPr lang="en-US" dirty="0"/>
              <a:t>Systems didn’t talk to to each other  - Outpatient to Inpatient</a:t>
            </a:r>
          </a:p>
        </p:txBody>
      </p:sp>
      <p:sp>
        <p:nvSpPr>
          <p:cNvPr id="4" name="Slide Number Placeholder 3"/>
          <p:cNvSpPr>
            <a:spLocks noGrp="1"/>
          </p:cNvSpPr>
          <p:nvPr>
            <p:ph type="sldNum" sz="quarter" idx="5"/>
          </p:nvPr>
        </p:nvSpPr>
        <p:spPr/>
        <p:txBody>
          <a:bodyPr/>
          <a:lstStyle/>
          <a:p>
            <a:fld id="{1506B2E4-2461-5242-AB40-CA5678136923}" type="slidenum">
              <a:rPr lang="en-US" smtClean="0"/>
              <a:pPr/>
              <a:t>10</a:t>
            </a:fld>
            <a:endParaRPr lang="en-US"/>
          </a:p>
        </p:txBody>
      </p:sp>
    </p:spTree>
    <p:extLst>
      <p:ext uri="{BB962C8B-B14F-4D97-AF65-F5344CB8AC3E}">
        <p14:creationId xmlns:p14="http://schemas.microsoft.com/office/powerpoint/2010/main" xmlns="" val="1031760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EHRs</a:t>
            </a:r>
          </a:p>
          <a:p>
            <a:pPr lvl="1"/>
            <a:r>
              <a:rPr lang="en-US" dirty="0"/>
              <a:t>Lack of interoperability </a:t>
            </a:r>
          </a:p>
          <a:p>
            <a:endParaRPr lang="en-US" dirty="0"/>
          </a:p>
          <a:p>
            <a:r>
              <a:rPr lang="en-US" dirty="0"/>
              <a:t>Mounds of clinical data</a:t>
            </a:r>
          </a:p>
          <a:p>
            <a:pPr lvl="1"/>
            <a:r>
              <a:rPr lang="en-US" dirty="0"/>
              <a:t>Data “Lakes”</a:t>
            </a:r>
          </a:p>
          <a:p>
            <a:endParaRPr lang="en-US" dirty="0"/>
          </a:p>
        </p:txBody>
      </p:sp>
      <p:sp>
        <p:nvSpPr>
          <p:cNvPr id="4" name="Slide Number Placeholder 3"/>
          <p:cNvSpPr>
            <a:spLocks noGrp="1"/>
          </p:cNvSpPr>
          <p:nvPr>
            <p:ph type="sldNum" sz="quarter" idx="5"/>
          </p:nvPr>
        </p:nvSpPr>
        <p:spPr/>
        <p:txBody>
          <a:bodyPr/>
          <a:lstStyle/>
          <a:p>
            <a:fld id="{1506B2E4-2461-5242-AB40-CA5678136923}" type="slidenum">
              <a:rPr lang="en-US" smtClean="0"/>
              <a:pPr/>
              <a:t>11</a:t>
            </a:fld>
            <a:endParaRPr lang="en-US"/>
          </a:p>
        </p:txBody>
      </p:sp>
    </p:spTree>
    <p:extLst>
      <p:ext uri="{BB962C8B-B14F-4D97-AF65-F5344CB8AC3E}">
        <p14:creationId xmlns:p14="http://schemas.microsoft.com/office/powerpoint/2010/main" xmlns="" val="1534507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structured clinical data to drive decision support</a:t>
            </a:r>
          </a:p>
          <a:p>
            <a:r>
              <a:rPr lang="en-US" dirty="0"/>
              <a:t>Who will enter this data?</a:t>
            </a:r>
          </a:p>
        </p:txBody>
      </p:sp>
      <p:sp>
        <p:nvSpPr>
          <p:cNvPr id="4" name="Slide Number Placeholder 3"/>
          <p:cNvSpPr>
            <a:spLocks noGrp="1"/>
          </p:cNvSpPr>
          <p:nvPr>
            <p:ph type="sldNum" sz="quarter" idx="5"/>
          </p:nvPr>
        </p:nvSpPr>
        <p:spPr/>
        <p:txBody>
          <a:bodyPr/>
          <a:lstStyle/>
          <a:p>
            <a:fld id="{1506B2E4-2461-5242-AB40-CA5678136923}" type="slidenum">
              <a:rPr lang="en-US" smtClean="0"/>
              <a:pPr/>
              <a:t>12</a:t>
            </a:fld>
            <a:endParaRPr lang="en-US"/>
          </a:p>
        </p:txBody>
      </p:sp>
    </p:spTree>
    <p:extLst>
      <p:ext uri="{BB962C8B-B14F-4D97-AF65-F5344CB8AC3E}">
        <p14:creationId xmlns:p14="http://schemas.microsoft.com/office/powerpoint/2010/main" xmlns="" val="2643788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Geek Dive</a:t>
            </a:r>
          </a:p>
        </p:txBody>
      </p:sp>
      <p:sp>
        <p:nvSpPr>
          <p:cNvPr id="4" name="Slide Number Placeholder 3"/>
          <p:cNvSpPr>
            <a:spLocks noGrp="1"/>
          </p:cNvSpPr>
          <p:nvPr>
            <p:ph type="sldNum" sz="quarter" idx="5"/>
          </p:nvPr>
        </p:nvSpPr>
        <p:spPr/>
        <p:txBody>
          <a:bodyPr/>
          <a:lstStyle/>
          <a:p>
            <a:fld id="{1506B2E4-2461-5242-AB40-CA5678136923}" type="slidenum">
              <a:rPr lang="en-US" smtClean="0"/>
              <a:pPr/>
              <a:t>13</a:t>
            </a:fld>
            <a:endParaRPr lang="en-US"/>
          </a:p>
        </p:txBody>
      </p:sp>
    </p:spTree>
    <p:extLst>
      <p:ext uri="{BB962C8B-B14F-4D97-AF65-F5344CB8AC3E}">
        <p14:creationId xmlns:p14="http://schemas.microsoft.com/office/powerpoint/2010/main" xmlns="" val="1072226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right </a:t>
            </a:r>
            <a:r>
              <a:rPr lang="en-US" sz="1200" b="0" i="0" kern="1200" dirty="0">
                <a:solidFill>
                  <a:schemeClr val="tx1"/>
                </a:solidFill>
                <a:effectLst/>
                <a:latin typeface="+mn-lt"/>
                <a:ea typeface="+mn-ea"/>
                <a:cs typeface="+mn-cs"/>
              </a:rPr>
              <a:t>information: evidence-based, suitable to guide action, pertinent to the circumstance.</a:t>
            </a:r>
          </a:p>
          <a:p>
            <a:r>
              <a:rPr lang="en-US" sz="1200" b="0" i="0" kern="1200" dirty="0">
                <a:solidFill>
                  <a:schemeClr val="tx1"/>
                </a:solidFill>
                <a:effectLst/>
                <a:latin typeface="+mn-lt"/>
                <a:ea typeface="+mn-ea"/>
                <a:cs typeface="+mn-cs"/>
              </a:rPr>
              <a:t>the right </a:t>
            </a:r>
            <a:r>
              <a:rPr lang="en-US" sz="1200" b="1" i="0" kern="1200" dirty="0">
                <a:solidFill>
                  <a:schemeClr val="tx1"/>
                </a:solidFill>
                <a:effectLst/>
                <a:latin typeface="+mn-lt"/>
                <a:ea typeface="+mn-ea"/>
                <a:cs typeface="+mn-cs"/>
              </a:rPr>
              <a:t>information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to the right </a:t>
            </a:r>
            <a:r>
              <a:rPr lang="en-US" sz="1200" b="1" i="0" kern="1200" dirty="0">
                <a:solidFill>
                  <a:schemeClr val="tx1"/>
                </a:solidFill>
                <a:effectLst/>
                <a:latin typeface="+mn-lt"/>
                <a:ea typeface="+mn-ea"/>
                <a:cs typeface="+mn-cs"/>
              </a:rPr>
              <a:t>person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in the right intervention </a:t>
            </a:r>
            <a:r>
              <a:rPr lang="en-US" sz="1200" b="1" i="0" kern="1200" dirty="0">
                <a:solidFill>
                  <a:schemeClr val="tx1"/>
                </a:solidFill>
                <a:effectLst/>
                <a:latin typeface="+mn-lt"/>
                <a:ea typeface="+mn-ea"/>
                <a:cs typeface="+mn-cs"/>
              </a:rPr>
              <a:t>format</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through the right </a:t>
            </a:r>
            <a:r>
              <a:rPr lang="en-US" sz="1200" b="1" i="0" kern="1200" dirty="0">
                <a:solidFill>
                  <a:schemeClr val="tx1"/>
                </a:solidFill>
                <a:effectLst/>
                <a:latin typeface="+mn-lt"/>
                <a:ea typeface="+mn-ea"/>
                <a:cs typeface="+mn-cs"/>
              </a:rPr>
              <a:t>channel</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at the right time in </a:t>
            </a:r>
            <a:r>
              <a:rPr lang="en-US" sz="1200" b="1" i="0" kern="1200" dirty="0">
                <a:solidFill>
                  <a:schemeClr val="tx1"/>
                </a:solidFill>
                <a:effectLst/>
                <a:latin typeface="+mn-lt"/>
                <a:ea typeface="+mn-ea"/>
                <a:cs typeface="+mn-cs"/>
              </a:rPr>
              <a:t>workflow</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506B2E4-2461-5242-AB40-CA5678136923}" type="slidenum">
              <a:rPr lang="en-US" smtClean="0"/>
              <a:pPr/>
              <a:t>15</a:t>
            </a:fld>
            <a:endParaRPr lang="en-US"/>
          </a:p>
        </p:txBody>
      </p:sp>
    </p:spTree>
    <p:extLst>
      <p:ext uri="{BB962C8B-B14F-4D97-AF65-F5344CB8AC3E}">
        <p14:creationId xmlns:p14="http://schemas.microsoft.com/office/powerpoint/2010/main" xmlns="" val="411851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There should be an ED Physician responsible for the IT in the ED.</a:t>
            </a:r>
          </a:p>
          <a:p>
            <a:r>
              <a:rPr lang="en-US" sz="1200" kern="1200" dirty="0">
                <a:solidFill>
                  <a:schemeClr val="tx1"/>
                </a:solidFill>
                <a:effectLst/>
                <a:latin typeface="+mn-lt"/>
                <a:ea typeface="+mn-ea"/>
                <a:cs typeface="+mn-cs"/>
              </a:rPr>
              <a:t>This ED Physicians (ideally) should be board certified in clinical informatics.</a:t>
            </a:r>
          </a:p>
          <a:p>
            <a:r>
              <a:rPr lang="en-US" sz="1200" kern="1200" dirty="0">
                <a:solidFill>
                  <a:schemeClr val="tx1"/>
                </a:solidFill>
                <a:effectLst/>
                <a:latin typeface="+mn-lt"/>
                <a:ea typeface="+mn-ea"/>
                <a:cs typeface="+mn-cs"/>
              </a:rPr>
              <a:t>This person should report to the CMIO in conjunction with the ED Director(s).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 Emergency Medicine Informaticians need to be involved in the build process.</a:t>
            </a:r>
          </a:p>
          <a:p>
            <a:r>
              <a:rPr lang="en-US" sz="1200" kern="1200" dirty="0">
                <a:solidFill>
                  <a:schemeClr val="tx1"/>
                </a:solidFill>
                <a:effectLst/>
                <a:latin typeface="+mn-lt"/>
                <a:ea typeface="+mn-ea"/>
                <a:cs typeface="+mn-cs"/>
              </a:rPr>
              <a:t>Too often this is left to other clinical staff that does not fully understand our workflows.</a:t>
            </a:r>
          </a:p>
          <a:p>
            <a:r>
              <a:rPr lang="en-US" sz="1200" kern="1200" dirty="0">
                <a:solidFill>
                  <a:schemeClr val="tx1"/>
                </a:solidFill>
                <a:effectLst/>
                <a:latin typeface="+mn-lt"/>
                <a:ea typeface="+mn-ea"/>
                <a:cs typeface="+mn-cs"/>
              </a:rPr>
              <a:t>Changes to any systems impacting ED workflows should be signed off by the EM Informatician.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 Changes / Feature requests should be streamlined with a clear governance process.  The governance process will result in streamlined decision making when feature requests occur.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4. Reform documentation requirements for ED reimbursement to be time-based and problem-focused billing.   Data collected and entered throughout the entire ED encounter should be used to allow for the highest quality of care reflection.  Redundant documentation for the sole purpose of reimbursement should be discouraged.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5. In order to avoid costly duplication of imaging and testing, EMR vendors should achieve a level of unambiguous shared meaning within 2 years while committing efforts to retrieve and display data related to the safe delivery of patient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6. Specialty Societies/ACEP should be able to maintain "best practice" solutions for their members.  These are often caught up in business/confidentiality agreements with vendors that prohibit distribution.  These best practices / guidelines, decision support tools should be easily transferable across systems. (interoperability).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Specialty Societies should have access to their members data / (with appropriate approval from their members) to monitor public health and quality measures.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7. PDMP data should be housed in a national data base and integrated into the EMR.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8. State information exchanges should be designed to integrate using national standards for interoperability.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9. National interoperability standards legislation should include EHRs across the spectrum of care (e.g. Pre-hospital, Home Care, Transportation providers, chronic care, Behavioral health, Pharmacy, Medicare, Medicaid).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10. EHR Vendors must seek innovative methods</a:t>
            </a:r>
          </a:p>
          <a:p>
            <a:r>
              <a:rPr lang="en-US" sz="1200" kern="1200" dirty="0">
                <a:solidFill>
                  <a:schemeClr val="tx1"/>
                </a:solidFill>
                <a:effectLst/>
                <a:latin typeface="+mn-lt"/>
                <a:ea typeface="+mn-ea"/>
                <a:cs typeface="+mn-cs"/>
              </a:rPr>
              <a:t>-  to add ancillary-desired context to orders without requiring providers to click to add them (indications on XRs, Medications, referrals) using machine learning tools to discern them from already available context (e.g. nursing notes, vital signs)</a:t>
            </a:r>
          </a:p>
          <a:p>
            <a:r>
              <a:rPr lang="en-US" sz="1200" kern="1200" dirty="0">
                <a:solidFill>
                  <a:schemeClr val="tx1"/>
                </a:solidFill>
                <a:effectLst/>
                <a:latin typeface="+mn-lt"/>
                <a:ea typeface="+mn-ea"/>
                <a:cs typeface="+mn-cs"/>
              </a:rPr>
              <a:t>- to prevent wrong-order entry errors without restricting the number of charts open (often cited as a ‘fix’ and a ‘safety measure’)</a:t>
            </a:r>
          </a:p>
          <a:p>
            <a:r>
              <a:rPr lang="en-US" sz="1200" kern="1200" dirty="0">
                <a:solidFill>
                  <a:schemeClr val="tx1"/>
                </a:solidFill>
                <a:effectLst/>
                <a:latin typeface="+mn-lt"/>
                <a:ea typeface="+mn-ea"/>
                <a:cs typeface="+mn-cs"/>
              </a:rPr>
              <a:t>- to track care team members in complex and fluid environments to best identify key care team members in changing roles (e.g. triage doc, PA as attending vs PA as supervised provider, current attending and current ‘first call’</a:t>
            </a:r>
          </a:p>
          <a:p>
            <a:endParaRPr lang="en-US" dirty="0"/>
          </a:p>
        </p:txBody>
      </p:sp>
      <p:sp>
        <p:nvSpPr>
          <p:cNvPr id="4" name="Slide Number Placeholder 3"/>
          <p:cNvSpPr>
            <a:spLocks noGrp="1"/>
          </p:cNvSpPr>
          <p:nvPr>
            <p:ph type="sldNum" sz="quarter" idx="5"/>
          </p:nvPr>
        </p:nvSpPr>
        <p:spPr/>
        <p:txBody>
          <a:bodyPr/>
          <a:lstStyle/>
          <a:p>
            <a:fld id="{1506B2E4-2461-5242-AB40-CA5678136923}" type="slidenum">
              <a:rPr lang="en-US" smtClean="0"/>
              <a:pPr/>
              <a:t>17</a:t>
            </a:fld>
            <a:endParaRPr lang="en-US"/>
          </a:p>
        </p:txBody>
      </p:sp>
    </p:spTree>
    <p:extLst>
      <p:ext uri="{BB962C8B-B14F-4D97-AF65-F5344CB8AC3E}">
        <p14:creationId xmlns:p14="http://schemas.microsoft.com/office/powerpoint/2010/main" xmlns="" val="1147292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of critical thinking</a:t>
            </a:r>
          </a:p>
          <a:p>
            <a:r>
              <a:rPr lang="en-US" dirty="0"/>
              <a:t>Use of simulation</a:t>
            </a:r>
          </a:p>
        </p:txBody>
      </p:sp>
      <p:sp>
        <p:nvSpPr>
          <p:cNvPr id="4" name="Slide Number Placeholder 3"/>
          <p:cNvSpPr>
            <a:spLocks noGrp="1"/>
          </p:cNvSpPr>
          <p:nvPr>
            <p:ph type="sldNum" sz="quarter" idx="10"/>
          </p:nvPr>
        </p:nvSpPr>
        <p:spPr/>
        <p:txBody>
          <a:bodyPr/>
          <a:lstStyle/>
          <a:p>
            <a:fld id="{C422281C-9ADB-694E-BF5F-EF04F7CDF85F}" type="slidenum">
              <a:rPr lang="en-US" smtClean="0"/>
              <a:pPr/>
              <a:t>19</a:t>
            </a:fld>
            <a:endParaRPr lang="en-US"/>
          </a:p>
        </p:txBody>
      </p:sp>
    </p:spTree>
    <p:extLst>
      <p:ext uri="{BB962C8B-B14F-4D97-AF65-F5344CB8AC3E}">
        <p14:creationId xmlns:p14="http://schemas.microsoft.com/office/powerpoint/2010/main" xmlns="" val="3629841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51D9AE8-C1BA-D244-9688-54C1CEF2E84E}" type="slidenum">
              <a:rPr lang="en-US" smtClean="0"/>
              <a:pPr/>
              <a:t>20</a:t>
            </a:fld>
            <a:endParaRPr lang="en-US"/>
          </a:p>
        </p:txBody>
      </p:sp>
    </p:spTree>
    <p:extLst>
      <p:ext uri="{BB962C8B-B14F-4D97-AF65-F5344CB8AC3E}">
        <p14:creationId xmlns:p14="http://schemas.microsoft.com/office/powerpoint/2010/main" xmlns="" val="2377644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are working on.</a:t>
            </a:r>
          </a:p>
        </p:txBody>
      </p:sp>
      <p:sp>
        <p:nvSpPr>
          <p:cNvPr id="4" name="Slide Number Placeholder 3"/>
          <p:cNvSpPr>
            <a:spLocks noGrp="1"/>
          </p:cNvSpPr>
          <p:nvPr>
            <p:ph type="sldNum" sz="quarter" idx="10"/>
          </p:nvPr>
        </p:nvSpPr>
        <p:spPr/>
        <p:txBody>
          <a:bodyPr/>
          <a:lstStyle/>
          <a:p>
            <a:fld id="{C422281C-9ADB-694E-BF5F-EF04F7CDF85F}" type="slidenum">
              <a:rPr lang="en-US" smtClean="0"/>
              <a:pPr/>
              <a:t>21</a:t>
            </a:fld>
            <a:endParaRPr lang="en-US"/>
          </a:p>
        </p:txBody>
      </p:sp>
    </p:spTree>
    <p:extLst>
      <p:ext uri="{BB962C8B-B14F-4D97-AF65-F5344CB8AC3E}">
        <p14:creationId xmlns:p14="http://schemas.microsoft.com/office/powerpoint/2010/main" xmlns="" val="348294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do this?</a:t>
            </a:r>
          </a:p>
          <a:p>
            <a:endParaRPr lang="en-US" dirty="0"/>
          </a:p>
          <a:p>
            <a:r>
              <a:rPr lang="en-US" dirty="0"/>
              <a:t>Unstructured</a:t>
            </a:r>
            <a:r>
              <a:rPr lang="en-US" baseline="0" dirty="0"/>
              <a:t> </a:t>
            </a:r>
            <a:r>
              <a:rPr lang="en-US" baseline="0" dirty="0" err="1"/>
              <a:t>vs</a:t>
            </a:r>
            <a:r>
              <a:rPr lang="en-US" baseline="0" dirty="0"/>
              <a:t> Structured data</a:t>
            </a:r>
            <a:endParaRPr lang="en-US" dirty="0"/>
          </a:p>
        </p:txBody>
      </p:sp>
      <p:sp>
        <p:nvSpPr>
          <p:cNvPr id="4" name="Slide Number Placeholder 3"/>
          <p:cNvSpPr>
            <a:spLocks noGrp="1"/>
          </p:cNvSpPr>
          <p:nvPr>
            <p:ph type="sldNum" sz="quarter" idx="10"/>
          </p:nvPr>
        </p:nvSpPr>
        <p:spPr/>
        <p:txBody>
          <a:bodyPr/>
          <a:lstStyle/>
          <a:p>
            <a:fld id="{C422281C-9ADB-694E-BF5F-EF04F7CDF85F}" type="slidenum">
              <a:rPr lang="en-US" smtClean="0"/>
              <a:pPr/>
              <a:t>22</a:t>
            </a:fld>
            <a:endParaRPr lang="en-US"/>
          </a:p>
        </p:txBody>
      </p:sp>
    </p:spTree>
    <p:extLst>
      <p:ext uri="{BB962C8B-B14F-4D97-AF65-F5344CB8AC3E}">
        <p14:creationId xmlns:p14="http://schemas.microsoft.com/office/powerpoint/2010/main" xmlns="" val="95460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6B2E4-2461-5242-AB40-CA5678136923}" type="slidenum">
              <a:rPr lang="en-US" smtClean="0"/>
              <a:pPr/>
              <a:t>2</a:t>
            </a:fld>
            <a:endParaRPr lang="en-US"/>
          </a:p>
        </p:txBody>
      </p:sp>
    </p:spTree>
    <p:extLst>
      <p:ext uri="{BB962C8B-B14F-4D97-AF65-F5344CB8AC3E}">
        <p14:creationId xmlns:p14="http://schemas.microsoft.com/office/powerpoint/2010/main" xmlns="" val="1368568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 Augmented reality</a:t>
            </a:r>
          </a:p>
          <a:p>
            <a:endParaRPr lang="en-US" dirty="0"/>
          </a:p>
          <a:p>
            <a:r>
              <a:rPr lang="en-US" dirty="0"/>
              <a:t>Consumer demand for greater access to personalized and patient-centered care will increasingly favor those offering convenience, choice and, most importantly, cost transparency,</a:t>
            </a:r>
          </a:p>
          <a:p>
            <a:endParaRPr lang="en-US" dirty="0"/>
          </a:p>
          <a:p>
            <a:r>
              <a:rPr lang="en-US" dirty="0"/>
              <a:t>The silver tsunami will continue to exacerbate these pressures, as 11,000 people per day in the U.S. reach 65 years of age</a:t>
            </a:r>
          </a:p>
          <a:p>
            <a:endParaRPr lang="en-US" dirty="0"/>
          </a:p>
          <a:p>
            <a:r>
              <a:rPr lang="en-US" dirty="0"/>
              <a:t>To meet these demands, health systems, payers and providers will be forced to advance value-based healthcare delivery in ways that keeps costs low both for the industry and the consumer, t</a:t>
            </a:r>
          </a:p>
          <a:p>
            <a:endParaRPr lang="en-US" dirty="0"/>
          </a:p>
          <a:p>
            <a:endParaRPr lang="en-US" dirty="0"/>
          </a:p>
        </p:txBody>
      </p:sp>
      <p:sp>
        <p:nvSpPr>
          <p:cNvPr id="4" name="Slide Number Placeholder 3"/>
          <p:cNvSpPr>
            <a:spLocks noGrp="1"/>
          </p:cNvSpPr>
          <p:nvPr>
            <p:ph type="sldNum" sz="quarter" idx="5"/>
          </p:nvPr>
        </p:nvSpPr>
        <p:spPr/>
        <p:txBody>
          <a:bodyPr/>
          <a:lstStyle/>
          <a:p>
            <a:fld id="{1506B2E4-2461-5242-AB40-CA5678136923}" type="slidenum">
              <a:rPr lang="en-US" smtClean="0"/>
              <a:pPr/>
              <a:t>25</a:t>
            </a:fld>
            <a:endParaRPr lang="en-US"/>
          </a:p>
        </p:txBody>
      </p:sp>
    </p:spTree>
    <p:extLst>
      <p:ext uri="{BB962C8B-B14F-4D97-AF65-F5344CB8AC3E}">
        <p14:creationId xmlns:p14="http://schemas.microsoft.com/office/powerpoint/2010/main" xmlns="" val="1505188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b="1" dirty="0">
                <a:ea typeface="Calibri"/>
                <a:cs typeface="Times New Roman"/>
              </a:rPr>
              <a:t>IT vs. Health IT </a:t>
            </a:r>
            <a:endParaRPr lang="en-US" dirty="0">
              <a:ea typeface="Calibri"/>
              <a:cs typeface="Times New Roman"/>
            </a:endParaRPr>
          </a:p>
          <a:p>
            <a:pPr>
              <a:lnSpc>
                <a:spcPct val="115000"/>
              </a:lnSpc>
            </a:pPr>
            <a:r>
              <a:rPr lang="en-US" dirty="0">
                <a:ea typeface="Calibri"/>
                <a:cs typeface="Times New Roman"/>
              </a:rPr>
              <a:t> </a:t>
            </a:r>
          </a:p>
          <a:p>
            <a:pPr>
              <a:lnSpc>
                <a:spcPct val="115000"/>
              </a:lnSpc>
            </a:pPr>
            <a:endParaRPr lang="en-US" dirty="0">
              <a:ea typeface="Calibri"/>
              <a:cs typeface="Times New Roman"/>
            </a:endParaRPr>
          </a:p>
          <a:p>
            <a:pPr>
              <a:lnSpc>
                <a:spcPct val="115000"/>
              </a:lnSpc>
            </a:pPr>
            <a:r>
              <a:rPr lang="en-US" dirty="0">
                <a:ea typeface="Calibri"/>
                <a:cs typeface="Times New Roman"/>
              </a:rPr>
              <a:t>Talk about how health providers accept technology readily in some forms, but not in others… iPhones, email, Facebook, etc…but less receptive to Health IT….Hospital more accepting – “To Err Is Human – back in 1999”.  More recently EHR incentive programs…SNF &amp; HCA slower end of the adoption scale – storm from HCAF conference – Value based care – pushing further adoption…</a:t>
            </a:r>
          </a:p>
          <a:p>
            <a:pPr>
              <a:lnSpc>
                <a:spcPct val="115000"/>
              </a:lnSpc>
              <a:spcAft>
                <a:spcPts val="1000"/>
              </a:spcAft>
            </a:pPr>
            <a:endParaRPr lang="en-US" dirty="0">
              <a:ea typeface="Calibri"/>
              <a:cs typeface="Times New Roman"/>
            </a:endParaRPr>
          </a:p>
          <a:p>
            <a:pPr>
              <a:lnSpc>
                <a:spcPct val="115000"/>
              </a:lnSpc>
              <a:spcAft>
                <a:spcPts val="1000"/>
              </a:spcAft>
            </a:pPr>
            <a:r>
              <a:rPr lang="en-US" dirty="0">
                <a:ea typeface="Calibri"/>
                <a:cs typeface="Times New Roman"/>
              </a:rPr>
              <a:t>Just like with other technology health care is a business…and fortunately input by stakeholders  - can help to development more effective solution…that will ultimately improve the provider and patient experience</a:t>
            </a:r>
          </a:p>
          <a:p>
            <a:endParaRPr lang="en-US" dirty="0"/>
          </a:p>
        </p:txBody>
      </p:sp>
      <p:sp>
        <p:nvSpPr>
          <p:cNvPr id="4" name="Slide Number Placeholder 3"/>
          <p:cNvSpPr>
            <a:spLocks noGrp="1"/>
          </p:cNvSpPr>
          <p:nvPr>
            <p:ph type="sldNum" sz="quarter" idx="10"/>
          </p:nvPr>
        </p:nvSpPr>
        <p:spPr/>
        <p:txBody>
          <a:bodyPr/>
          <a:lstStyle/>
          <a:p>
            <a:fld id="{A24A287A-2146-4E89-ADB9-FAF02A132A3B}" type="slidenum">
              <a:rPr lang="en-US" smtClean="0"/>
              <a:pPr/>
              <a:t>26</a:t>
            </a:fld>
            <a:endParaRPr lang="en-US"/>
          </a:p>
        </p:txBody>
      </p:sp>
    </p:spTree>
    <p:extLst>
      <p:ext uri="{BB962C8B-B14F-4D97-AF65-F5344CB8AC3E}">
        <p14:creationId xmlns:p14="http://schemas.microsoft.com/office/powerpoint/2010/main" xmlns="" val="860747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594840"/>
          </a:xfrm>
        </p:spPr>
        <p:txBody>
          <a:bodyPr/>
          <a:lstStyle/>
          <a:p>
            <a:pPr>
              <a:lnSpc>
                <a:spcPct val="115000"/>
              </a:lnSpc>
              <a:spcAft>
                <a:spcPts val="1000"/>
              </a:spcAft>
            </a:pPr>
            <a:r>
              <a:rPr lang="en-US" b="1" dirty="0">
                <a:ea typeface="Calibri"/>
                <a:cs typeface="Times New Roman"/>
              </a:rPr>
              <a:t>Expectations</a:t>
            </a:r>
            <a:endParaRPr lang="en-US" dirty="0">
              <a:ea typeface="Calibri"/>
              <a:cs typeface="Times New Roman"/>
            </a:endParaRPr>
          </a:p>
          <a:p>
            <a:pPr>
              <a:lnSpc>
                <a:spcPct val="115000"/>
              </a:lnSpc>
              <a:spcAft>
                <a:spcPts val="1000"/>
              </a:spcAft>
            </a:pPr>
            <a:r>
              <a:rPr lang="en-US" dirty="0">
                <a:ea typeface="Calibri"/>
                <a:cs typeface="Times New Roman"/>
              </a:rPr>
              <a:t>In health care we are also seeing an evolving expectation from patient about their care and what they expected…Patients expect people that are treating them to have their record – and have it immediately.  </a:t>
            </a:r>
          </a:p>
          <a:p>
            <a:pPr>
              <a:lnSpc>
                <a:spcPct val="115000"/>
              </a:lnSpc>
              <a:spcAft>
                <a:spcPts val="1000"/>
              </a:spcAft>
            </a:pPr>
            <a:r>
              <a:rPr lang="en-US" i="1" dirty="0">
                <a:ea typeface="Calibri"/>
                <a:cs typeface="Times New Roman"/>
              </a:rPr>
              <a:t>Where do you get a stamp story?  Or the I have to go into the bank story?</a:t>
            </a:r>
            <a:endParaRPr lang="en-US" dirty="0">
              <a:ea typeface="Calibri"/>
              <a:cs typeface="Times New Roman"/>
            </a:endParaRPr>
          </a:p>
          <a:p>
            <a:pPr>
              <a:lnSpc>
                <a:spcPct val="115000"/>
              </a:lnSpc>
              <a:spcAft>
                <a:spcPts val="1000"/>
              </a:spcAft>
            </a:pPr>
            <a:r>
              <a:rPr lang="en-US" dirty="0">
                <a:ea typeface="Calibri"/>
                <a:cs typeface="Times New Roman"/>
              </a:rPr>
              <a:t>Sense of Community - social media – changing concept of community…</a:t>
            </a:r>
          </a:p>
          <a:p>
            <a:pPr>
              <a:lnSpc>
                <a:spcPct val="115000"/>
              </a:lnSpc>
              <a:spcAft>
                <a:spcPts val="1000"/>
              </a:spcAft>
            </a:pPr>
            <a:r>
              <a:rPr lang="en-US" dirty="0">
                <a:ea typeface="Calibri"/>
                <a:cs typeface="Times New Roman"/>
              </a:rPr>
              <a:t>Younger generations…Carrie friends story… Social Media – everyday part of life and it is expected that when those things happen that they will be communicated – they will be shared – instantly.  </a:t>
            </a:r>
          </a:p>
          <a:p>
            <a:pPr>
              <a:lnSpc>
                <a:spcPct val="115000"/>
              </a:lnSpc>
              <a:spcAft>
                <a:spcPts val="1000"/>
              </a:spcAft>
            </a:pPr>
            <a:r>
              <a:rPr lang="en-US" dirty="0">
                <a:ea typeface="Calibri"/>
                <a:cs typeface="Times New Roman"/>
              </a:rPr>
              <a:t>They have that expectation for their health care providers –that when they move from one provider to another that their records will automatically go with them…  </a:t>
            </a:r>
          </a:p>
          <a:p>
            <a:pPr>
              <a:lnSpc>
                <a:spcPct val="115000"/>
              </a:lnSpc>
              <a:spcAft>
                <a:spcPts val="1000"/>
              </a:spcAft>
            </a:pPr>
            <a:r>
              <a:rPr lang="en-US" dirty="0">
                <a:ea typeface="Calibri"/>
                <a:cs typeface="Times New Roman"/>
              </a:rPr>
              <a:t>Expectations of physicians fresh out of medical school – physicians, nurses, therapist are all trained to use EHR systems in their training programs now…it is a generational shift…– think about 20 years ago – we did not have email – home computers were just coming out…We are moving into a new era – as a society – and in medicine…</a:t>
            </a:r>
          </a:p>
          <a:p>
            <a:endParaRPr lang="en-US" dirty="0"/>
          </a:p>
        </p:txBody>
      </p:sp>
      <p:sp>
        <p:nvSpPr>
          <p:cNvPr id="4" name="Slide Number Placeholder 3"/>
          <p:cNvSpPr>
            <a:spLocks noGrp="1"/>
          </p:cNvSpPr>
          <p:nvPr>
            <p:ph type="sldNum" sz="quarter" idx="10"/>
          </p:nvPr>
        </p:nvSpPr>
        <p:spPr/>
        <p:txBody>
          <a:bodyPr/>
          <a:lstStyle/>
          <a:p>
            <a:fld id="{A24A287A-2146-4E89-ADB9-FAF02A132A3B}" type="slidenum">
              <a:rPr lang="en-US" smtClean="0"/>
              <a:pPr/>
              <a:t>27</a:t>
            </a:fld>
            <a:endParaRPr lang="en-US"/>
          </a:p>
        </p:txBody>
      </p:sp>
    </p:spTree>
    <p:extLst>
      <p:ext uri="{BB962C8B-B14F-4D97-AF65-F5344CB8AC3E}">
        <p14:creationId xmlns:p14="http://schemas.microsoft.com/office/powerpoint/2010/main" xmlns="" val="3361564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ea typeface="Calibri"/>
                <a:cs typeface="Times New Roman"/>
              </a:rPr>
              <a:t>EHR systems – the base for all other health technology – spiel about finding the right EHR system – acknowledge issue with docs having to transition to new systems…Last year to participate in Medicaid EHR incentive program – reiterate that even if they have used EHR for years – they may still qualify.</a:t>
            </a:r>
          </a:p>
          <a:p>
            <a:pPr>
              <a:lnSpc>
                <a:spcPct val="115000"/>
              </a:lnSpc>
            </a:pPr>
            <a:r>
              <a:rPr lang="en-US" dirty="0">
                <a:ea typeface="Calibri"/>
                <a:cs typeface="Times New Roman"/>
              </a:rPr>
              <a:t> </a:t>
            </a:r>
          </a:p>
          <a:p>
            <a:pPr>
              <a:lnSpc>
                <a:spcPct val="115000"/>
              </a:lnSpc>
            </a:pPr>
            <a:r>
              <a:rPr lang="en-US" dirty="0">
                <a:ea typeface="Calibri"/>
                <a:cs typeface="Times New Roman"/>
              </a:rPr>
              <a:t>Building off of the EHR system – talk about communication and sharing information with colleagues … trust, give and take, etc. </a:t>
            </a:r>
          </a:p>
          <a:p>
            <a:pPr marL="1143000" marR="0" lvl="2" indent="-228600">
              <a:lnSpc>
                <a:spcPct val="115000"/>
              </a:lnSpc>
              <a:spcBef>
                <a:spcPts val="0"/>
              </a:spcBef>
              <a:spcAft>
                <a:spcPts val="0"/>
              </a:spcAft>
              <a:buFont typeface="Wingdings"/>
              <a:buChar char=""/>
            </a:pPr>
            <a:r>
              <a:rPr lang="en-US" dirty="0">
                <a:ea typeface="Calibri"/>
                <a:cs typeface="Times New Roman"/>
              </a:rPr>
              <a:t>DSM for consults – pharmacy communications – etc. </a:t>
            </a:r>
          </a:p>
          <a:p>
            <a:pPr marL="1143000" marR="0" lvl="2" indent="-228600">
              <a:lnSpc>
                <a:spcPct val="115000"/>
              </a:lnSpc>
              <a:spcBef>
                <a:spcPts val="0"/>
              </a:spcBef>
              <a:spcAft>
                <a:spcPts val="0"/>
              </a:spcAft>
              <a:buFont typeface="Wingdings"/>
              <a:buChar char=""/>
            </a:pPr>
            <a:r>
              <a:rPr lang="en-US" dirty="0">
                <a:ea typeface="Calibri"/>
                <a:cs typeface="Times New Roman"/>
              </a:rPr>
              <a:t>ENS for getting data alerts on patients</a:t>
            </a:r>
          </a:p>
          <a:p>
            <a:pPr marL="1143000" marR="0" lvl="2" indent="-228600">
              <a:lnSpc>
                <a:spcPct val="115000"/>
              </a:lnSpc>
              <a:spcBef>
                <a:spcPts val="0"/>
              </a:spcBef>
              <a:spcAft>
                <a:spcPts val="1000"/>
              </a:spcAft>
              <a:buFont typeface="Wingdings"/>
              <a:buChar char=""/>
            </a:pPr>
            <a:r>
              <a:rPr lang="en-US" dirty="0">
                <a:ea typeface="Calibri"/>
                <a:cs typeface="Times New Roman"/>
              </a:rPr>
              <a:t>PLU for getting patient records</a:t>
            </a:r>
          </a:p>
          <a:p>
            <a:r>
              <a:rPr lang="en-US" dirty="0"/>
              <a:t>Telehealth – Survey of Providers, Advisory Council…</a:t>
            </a:r>
          </a:p>
        </p:txBody>
      </p:sp>
      <p:sp>
        <p:nvSpPr>
          <p:cNvPr id="4" name="Slide Number Placeholder 3"/>
          <p:cNvSpPr>
            <a:spLocks noGrp="1"/>
          </p:cNvSpPr>
          <p:nvPr>
            <p:ph type="sldNum" sz="quarter" idx="10"/>
          </p:nvPr>
        </p:nvSpPr>
        <p:spPr/>
        <p:txBody>
          <a:bodyPr/>
          <a:lstStyle/>
          <a:p>
            <a:fld id="{A24A287A-2146-4E89-ADB9-FAF02A132A3B}" type="slidenum">
              <a:rPr lang="en-US" smtClean="0"/>
              <a:pPr/>
              <a:t>28</a:t>
            </a:fld>
            <a:endParaRPr lang="en-US"/>
          </a:p>
        </p:txBody>
      </p:sp>
    </p:spTree>
    <p:extLst>
      <p:ext uri="{BB962C8B-B14F-4D97-AF65-F5344CB8AC3E}">
        <p14:creationId xmlns:p14="http://schemas.microsoft.com/office/powerpoint/2010/main" xmlns="" val="416222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6B2E4-2461-5242-AB40-CA5678136923}" type="slidenum">
              <a:rPr lang="en-US" smtClean="0"/>
              <a:pPr/>
              <a:t>30</a:t>
            </a:fld>
            <a:endParaRPr lang="en-US"/>
          </a:p>
        </p:txBody>
      </p:sp>
    </p:spTree>
    <p:extLst>
      <p:ext uri="{BB962C8B-B14F-4D97-AF65-F5344CB8AC3E}">
        <p14:creationId xmlns:p14="http://schemas.microsoft.com/office/powerpoint/2010/main" xmlns="" val="3916076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instead of jotting indecipherable notes, your conversation is being captured by a microphone array that can detect MD vs patient and capture important clinical data</a:t>
            </a:r>
          </a:p>
        </p:txBody>
      </p:sp>
      <p:sp>
        <p:nvSpPr>
          <p:cNvPr id="4" name="Slide Number Placeholder 3"/>
          <p:cNvSpPr>
            <a:spLocks noGrp="1"/>
          </p:cNvSpPr>
          <p:nvPr>
            <p:ph type="sldNum" sz="quarter" idx="5"/>
          </p:nvPr>
        </p:nvSpPr>
        <p:spPr/>
        <p:txBody>
          <a:bodyPr/>
          <a:lstStyle/>
          <a:p>
            <a:fld id="{5EEAE590-91D0-C34C-836A-4CA91AE28620}" type="slidenum">
              <a:rPr lang="en-US" smtClean="0"/>
              <a:pPr/>
              <a:t>31</a:t>
            </a:fld>
            <a:endParaRPr lang="en-US"/>
          </a:p>
        </p:txBody>
      </p:sp>
    </p:spTree>
    <p:extLst>
      <p:ext uri="{BB962C8B-B14F-4D97-AF65-F5344CB8AC3E}">
        <p14:creationId xmlns:p14="http://schemas.microsoft.com/office/powerpoint/2010/main" xmlns="" val="1485543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Larry Weed</a:t>
            </a:r>
          </a:p>
          <a:p>
            <a:r>
              <a:rPr lang="en-US" dirty="0"/>
              <a:t>-Father of the SOAP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Sixties dominated by the Vietnam War, Civil Rights Protests, the </a:t>
            </a:r>
            <a:r>
              <a:rPr lang="en-US" sz="1200" b="1" i="0" kern="1200" dirty="0">
                <a:solidFill>
                  <a:schemeClr val="tx1"/>
                </a:solidFill>
                <a:effectLst/>
                <a:latin typeface="+mn-lt"/>
                <a:ea typeface="+mn-ea"/>
                <a:cs typeface="+mn-cs"/>
              </a:rPr>
              <a:t>60s</a:t>
            </a:r>
            <a:r>
              <a:rPr lang="en-US" sz="1200" b="0" i="0" kern="1200" dirty="0">
                <a:solidFill>
                  <a:schemeClr val="tx1"/>
                </a:solidFill>
                <a:effectLst/>
                <a:latin typeface="+mn-lt"/>
                <a:ea typeface="+mn-ea"/>
                <a:cs typeface="+mn-cs"/>
              </a:rPr>
              <a:t> also saw the assassinations of US President John F Kennedy and Martin Luther King, Cuban Missile Crisis, and finally ended on a good note when the first man is landed on the moon </a:t>
            </a:r>
            <a:endParaRPr lang="en-US" dirty="0"/>
          </a:p>
          <a:p>
            <a:endParaRPr lang="en-US" dirty="0"/>
          </a:p>
        </p:txBody>
      </p:sp>
      <p:sp>
        <p:nvSpPr>
          <p:cNvPr id="4" name="Slide Number Placeholder 3"/>
          <p:cNvSpPr>
            <a:spLocks noGrp="1"/>
          </p:cNvSpPr>
          <p:nvPr>
            <p:ph type="sldNum" sz="quarter" idx="5"/>
          </p:nvPr>
        </p:nvSpPr>
        <p:spPr/>
        <p:txBody>
          <a:bodyPr/>
          <a:lstStyle/>
          <a:p>
            <a:fld id="{5EEAE590-91D0-C34C-836A-4CA91AE28620}" type="slidenum">
              <a:rPr lang="en-US" smtClean="0"/>
              <a:pPr/>
              <a:t>3</a:t>
            </a:fld>
            <a:endParaRPr lang="en-US"/>
          </a:p>
        </p:txBody>
      </p:sp>
    </p:spTree>
    <p:extLst>
      <p:ext uri="{BB962C8B-B14F-4D97-AF65-F5344CB8AC3E}">
        <p14:creationId xmlns:p14="http://schemas.microsoft.com/office/powerpoint/2010/main" xmlns="" val="386528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Beatles Disband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first jumbo-jet, the Boeing 747, makes its debut commercial flight from New York to London.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U.S. voting age is lowered from 21 to 18 years old when the 26th amendment is ratified.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Walt Disney World Resort is opened in Orlando, Florida.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first microprocessor, the 4004, is released by Intel.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PONG, the first video game to have commercial success, is released.</a:t>
            </a:r>
          </a:p>
          <a:p>
            <a:r>
              <a:rPr lang="en-US" sz="1200" b="0" i="0" kern="1200" dirty="0">
                <a:solidFill>
                  <a:schemeClr val="tx1"/>
                </a:solidFill>
                <a:effectLst/>
                <a:latin typeface="+mn-lt"/>
                <a:ea typeface="+mn-ea"/>
                <a:cs typeface="+mn-cs"/>
              </a:rPr>
              <a:t>The UPC Bar Code is introduced.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Sony introduces the Betamax video tape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Bill Gates and Paul Allen create Microsoft.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popular late-night sketch show, Saturday Night Live, airs for the first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Steve Jobs and Steve Wozniak create the Apple Computer Company.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NASA introduces the first space shuttle, the Enterprise.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first commercial Concorde flight takes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MRI (Magnetic Resonance Imaging) Scanner is first tested.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Louise Brown, the very first test tube baby, is born.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computer video game Space Invaders is released.</a:t>
            </a:r>
          </a:p>
          <a:p>
            <a:r>
              <a:rPr lang="en-US" sz="1200" b="0" i="0" kern="1200" dirty="0">
                <a:solidFill>
                  <a:schemeClr val="tx1"/>
                </a:solidFill>
                <a:effectLst/>
                <a:latin typeface="+mn-lt"/>
                <a:ea typeface="+mn-ea"/>
                <a:cs typeface="+mn-cs"/>
              </a:rPr>
              <a:t>The Walkman is introduced by Sony.</a:t>
            </a:r>
          </a:p>
        </p:txBody>
      </p:sp>
      <p:sp>
        <p:nvSpPr>
          <p:cNvPr id="4" name="Slide Number Placeholder 3"/>
          <p:cNvSpPr>
            <a:spLocks noGrp="1"/>
          </p:cNvSpPr>
          <p:nvPr>
            <p:ph type="sldNum" sz="quarter" idx="5"/>
          </p:nvPr>
        </p:nvSpPr>
        <p:spPr/>
        <p:txBody>
          <a:bodyPr/>
          <a:lstStyle/>
          <a:p>
            <a:fld id="{5EEAE590-91D0-C34C-836A-4CA91AE28620}" type="slidenum">
              <a:rPr lang="en-US" smtClean="0"/>
              <a:pPr/>
              <a:t>4</a:t>
            </a:fld>
            <a:endParaRPr lang="en-US"/>
          </a:p>
        </p:txBody>
      </p:sp>
    </p:spTree>
    <p:extLst>
      <p:ext uri="{BB962C8B-B14F-4D97-AF65-F5344CB8AC3E}">
        <p14:creationId xmlns:p14="http://schemas.microsoft.com/office/powerpoint/2010/main" xmlns="" val="1703043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70's were the start in many ways of the Electronics and </a:t>
            </a:r>
            <a:r>
              <a:rPr lang="en-US" sz="1200" b="1" i="0" kern="1200" dirty="0">
                <a:solidFill>
                  <a:schemeClr val="tx1"/>
                </a:solidFill>
                <a:effectLst/>
                <a:latin typeface="+mn-lt"/>
                <a:ea typeface="+mn-ea"/>
                <a:cs typeface="+mn-cs"/>
              </a:rPr>
              <a:t>digital revolution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with the invention of </a:t>
            </a:r>
            <a:r>
              <a:rPr lang="en-US" sz="1200" b="1" i="0" kern="1200" dirty="0">
                <a:solidFill>
                  <a:schemeClr val="tx1"/>
                </a:solidFill>
                <a:effectLst/>
                <a:latin typeface="+mn-lt"/>
                <a:ea typeface="+mn-ea"/>
                <a:cs typeface="+mn-cs"/>
              </a:rPr>
              <a:t>transistors and Integrated Circuits </a:t>
            </a:r>
            <a:r>
              <a:rPr lang="en-US" sz="1200" b="0" i="0" kern="1200" dirty="0">
                <a:solidFill>
                  <a:schemeClr val="tx1"/>
                </a:solidFill>
                <a:effectLst/>
                <a:latin typeface="+mn-lt"/>
                <a:ea typeface="+mn-ea"/>
                <a:cs typeface="+mn-cs"/>
              </a:rPr>
              <a:t>in the late 60's, companies now found ways to use the technology which caused the phenomenal growth in smaller more powerful and cheaper products ranging from Calculators to Televisions.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decade also saw the beginning of the </a:t>
            </a:r>
            <a:r>
              <a:rPr lang="en-US" sz="1200" b="1" i="0" kern="1200" dirty="0">
                <a:solidFill>
                  <a:schemeClr val="tx1"/>
                </a:solidFill>
                <a:effectLst/>
                <a:latin typeface="+mn-lt"/>
                <a:ea typeface="+mn-ea"/>
                <a:cs typeface="+mn-cs"/>
              </a:rPr>
              <a:t>Home Computer</a:t>
            </a:r>
            <a:r>
              <a:rPr lang="en-US" sz="1200" b="0" i="0" kern="1200" dirty="0">
                <a:solidFill>
                  <a:schemeClr val="tx1"/>
                </a:solidFill>
                <a:effectLst/>
                <a:latin typeface="+mn-lt"/>
                <a:ea typeface="+mn-ea"/>
                <a:cs typeface="+mn-cs"/>
              </a:rPr>
              <a:t> due to Intel creating the first cheap microprocessor - the Intel 4004, and other integrated circuits. In the beginning the computers were mainly for the hobbyists and included the Apple II, the TRS-80, the Commodore PET, and Atari 400/800 and with the growth of these home computers Bulletin Boards became a popular way for people to find others with similar interests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first use of card access Electronic Locks appear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people realized the power of these new home computers a new use was found and that was the beginning of the </a:t>
            </a:r>
            <a:r>
              <a:rPr lang="en-US" sz="1200" b="1" i="0" kern="1200" dirty="0">
                <a:solidFill>
                  <a:schemeClr val="tx1"/>
                </a:solidFill>
                <a:effectLst/>
                <a:latin typeface="+mn-lt"/>
                <a:ea typeface="+mn-ea"/>
                <a:cs typeface="+mn-cs"/>
              </a:rPr>
              <a:t>video game</a:t>
            </a:r>
            <a:r>
              <a:rPr lang="en-US" sz="1200" b="0" i="0" kern="1200" dirty="0">
                <a:solidFill>
                  <a:schemeClr val="tx1"/>
                </a:solidFill>
                <a:effectLst/>
                <a:latin typeface="+mn-lt"/>
                <a:ea typeface="+mn-ea"/>
                <a:cs typeface="+mn-cs"/>
              </a:rPr>
              <a:t> . When we look at those games now we see how basic they were but the technology available and the understanding of what could be done limited those early games.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the invention earlier of the microwave oven and now the capability to manufacturer and sell cheaply many homes adopted the technology in their kitchens</a:t>
            </a:r>
          </a:p>
          <a:p>
            <a:r>
              <a:rPr lang="en-US" sz="1200" b="0" i="0" kern="1200" dirty="0">
                <a:solidFill>
                  <a:schemeClr val="tx1"/>
                </a:solidFill>
                <a:effectLst/>
                <a:latin typeface="+mn-lt"/>
                <a:ea typeface="+mn-ea"/>
                <a:cs typeface="+mn-cs"/>
              </a:rPr>
              <a:t>Due in part to the increased use of the 747 a Jumbo Jet able to carry large numbers of passengers across continents air travel booms and causes new problems with pollution, delays and air traffic control</a:t>
            </a:r>
          </a:p>
          <a:p>
            <a:endParaRPr lang="en-US" dirty="0"/>
          </a:p>
        </p:txBody>
      </p:sp>
      <p:sp>
        <p:nvSpPr>
          <p:cNvPr id="4" name="Slide Number Placeholder 3"/>
          <p:cNvSpPr>
            <a:spLocks noGrp="1"/>
          </p:cNvSpPr>
          <p:nvPr>
            <p:ph type="sldNum" sz="quarter" idx="5"/>
          </p:nvPr>
        </p:nvSpPr>
        <p:spPr/>
        <p:txBody>
          <a:bodyPr/>
          <a:lstStyle/>
          <a:p>
            <a:fld id="{1506B2E4-2461-5242-AB40-CA5678136923}" type="slidenum">
              <a:rPr lang="en-US" smtClean="0"/>
              <a:pPr/>
              <a:t>5</a:t>
            </a:fld>
            <a:endParaRPr lang="en-US"/>
          </a:p>
        </p:txBody>
      </p:sp>
    </p:spTree>
    <p:extLst>
      <p:ext uri="{BB962C8B-B14F-4D97-AF65-F5344CB8AC3E}">
        <p14:creationId xmlns:p14="http://schemas.microsoft.com/office/powerpoint/2010/main" xmlns="" val="240991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Eighties see Microsoft, IBM, Intel and Apple begin to have an impact on all our lives as small Computers becomes cheaper and more wide spread including home and Business, </a:t>
            </a:r>
          </a:p>
          <a:p>
            <a:r>
              <a:rPr lang="en-US" sz="1200" b="0" i="0" kern="1200" dirty="0">
                <a:solidFill>
                  <a:schemeClr val="tx1"/>
                </a:solidFill>
                <a:effectLst/>
                <a:latin typeface="+mn-lt"/>
                <a:ea typeface="+mn-ea"/>
                <a:cs typeface="+mn-cs"/>
              </a:rPr>
              <a:t>The early beginnings of mobile phones as technology gets cheaper and smaller.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cable network MTV (Music Television) is launched.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Computer" is named Time Magazine's Man of the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Disney World opens the EPCOT ( Experimental Community of Tomorrow ) park.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Sally Ride becomes the first American woman in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first version of Microsoft Windows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first triple organ transplant is performed.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Nintendo Game Boy portable video game system is released.</a:t>
            </a:r>
          </a:p>
          <a:p>
            <a:endParaRPr lang="en-US"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EEAE590-91D0-C34C-836A-4CA91AE28620}" type="slidenum">
              <a:rPr lang="en-US" smtClean="0"/>
              <a:pPr/>
              <a:t>6</a:t>
            </a:fld>
            <a:endParaRPr lang="en-US"/>
          </a:p>
        </p:txBody>
      </p:sp>
    </p:spTree>
    <p:extLst>
      <p:ext uri="{BB962C8B-B14F-4D97-AF65-F5344CB8AC3E}">
        <p14:creationId xmlns:p14="http://schemas.microsoft.com/office/powerpoint/2010/main" xmlns="" val="398649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80's signaled the start of </a:t>
            </a:r>
            <a:r>
              <a:rPr lang="en-US" sz="1200" b="1" i="0" kern="1200" dirty="0">
                <a:solidFill>
                  <a:schemeClr val="tx1"/>
                </a:solidFill>
                <a:effectLst/>
                <a:latin typeface="+mn-lt"/>
                <a:ea typeface="+mn-ea"/>
                <a:cs typeface="+mn-cs"/>
              </a:rPr>
              <a:t>the computer age</a:t>
            </a:r>
            <a:r>
              <a:rPr lang="en-US" sz="1200" b="0" i="0" kern="1200" dirty="0">
                <a:solidFill>
                  <a:schemeClr val="tx1"/>
                </a:solidFill>
                <a:effectLst/>
                <a:latin typeface="+mn-lt"/>
                <a:ea typeface="+mn-ea"/>
                <a:cs typeface="+mn-cs"/>
              </a:rPr>
              <a:t>, following on from the creation of Microsoft and Apple towards the end of the 70's , the technology and the speed of innovation both in Hardware and Software together with the cheapness provided a speed of growth and take up .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birth of the </a:t>
            </a:r>
            <a:r>
              <a:rPr lang="en-US" sz="1200" b="1" i="0" kern="1200" dirty="0">
                <a:solidFill>
                  <a:schemeClr val="tx1"/>
                </a:solidFill>
                <a:effectLst/>
                <a:latin typeface="+mn-lt"/>
                <a:ea typeface="+mn-ea"/>
                <a:cs typeface="+mn-cs"/>
              </a:rPr>
              <a:t>IBM PC</a:t>
            </a:r>
            <a:r>
              <a:rPr lang="en-US" sz="1200" b="0" i="0" kern="1200" dirty="0">
                <a:solidFill>
                  <a:schemeClr val="tx1"/>
                </a:solidFill>
                <a:effectLst/>
                <a:latin typeface="+mn-lt"/>
                <a:ea typeface="+mn-ea"/>
                <a:cs typeface="+mn-cs"/>
              </a:rPr>
              <a:t> signaled the start of Personal Computers first in the Offices and then into peoples homes becoming an integral part of our lives. following on from </a:t>
            </a:r>
            <a:r>
              <a:rPr lang="en-US" sz="1200" b="0" i="0" kern="1200" dirty="0" err="1">
                <a:solidFill>
                  <a:schemeClr val="tx1"/>
                </a:solidFill>
                <a:effectLst/>
                <a:latin typeface="+mn-lt"/>
                <a:ea typeface="+mn-ea"/>
                <a:cs typeface="+mn-cs"/>
              </a:rPr>
              <a:t>Micrsofts</a:t>
            </a:r>
            <a:r>
              <a:rPr lang="en-US" sz="1200" b="0" i="0" kern="1200" dirty="0">
                <a:solidFill>
                  <a:schemeClr val="tx1"/>
                </a:solidFill>
                <a:effectLst/>
                <a:latin typeface="+mn-lt"/>
                <a:ea typeface="+mn-ea"/>
                <a:cs typeface="+mn-cs"/>
              </a:rPr>
              <a:t> MSDOS on PC's to the first versions of Windows a GUI Graphical User Interface</a:t>
            </a:r>
          </a:p>
          <a:p>
            <a:r>
              <a:rPr lang="en-US" sz="1200" b="0" i="0" kern="1200" dirty="0">
                <a:solidFill>
                  <a:schemeClr val="tx1"/>
                </a:solidFill>
                <a:effectLst/>
                <a:latin typeface="+mn-lt"/>
                <a:ea typeface="+mn-ea"/>
                <a:cs typeface="+mn-cs"/>
              </a:rPr>
              <a:t>As well as the Hardware and Software changes a new technology was evolving starting as </a:t>
            </a:r>
            <a:r>
              <a:rPr lang="en-US" sz="1200" b="1" i="0" kern="1200" dirty="0">
                <a:solidFill>
                  <a:schemeClr val="tx1"/>
                </a:solidFill>
                <a:effectLst/>
                <a:latin typeface="+mn-lt"/>
                <a:ea typeface="+mn-ea"/>
                <a:cs typeface="+mn-cs"/>
              </a:rPr>
              <a:t>Bulletin boards</a:t>
            </a:r>
            <a:r>
              <a:rPr lang="en-US" sz="1200" b="0" i="0" kern="1200" dirty="0">
                <a:solidFill>
                  <a:schemeClr val="tx1"/>
                </a:solidFill>
                <a:effectLst/>
                <a:latin typeface="+mn-lt"/>
                <a:ea typeface="+mn-ea"/>
                <a:cs typeface="+mn-cs"/>
              </a:rPr>
              <a:t> later to become what we now know as the </a:t>
            </a:r>
            <a:r>
              <a:rPr lang="en-US" sz="1200" b="1" i="0" kern="1200" dirty="0">
                <a:solidFill>
                  <a:schemeClr val="tx1"/>
                </a:solidFill>
                <a:effectLst/>
                <a:latin typeface="+mn-lt"/>
                <a:ea typeface="+mn-ea"/>
                <a:cs typeface="+mn-cs"/>
              </a:rPr>
              <a:t>Internet</a:t>
            </a:r>
            <a:r>
              <a:rPr lang="en-US" sz="1200" b="0" i="0" kern="1200" dirty="0">
                <a:solidFill>
                  <a:schemeClr val="tx1"/>
                </a:solidFill>
                <a:effectLst/>
                <a:latin typeface="+mn-lt"/>
                <a:ea typeface="+mn-ea"/>
                <a:cs typeface="+mn-cs"/>
              </a:rPr>
              <a:t> invented by English physicist Tim Berners and the beginnings of the </a:t>
            </a:r>
            <a:r>
              <a:rPr lang="en-US" sz="1200" b="1" i="0" kern="1200" dirty="0">
                <a:solidFill>
                  <a:schemeClr val="tx1"/>
                </a:solidFill>
                <a:effectLst/>
                <a:latin typeface="+mn-lt"/>
                <a:ea typeface="+mn-ea"/>
                <a:cs typeface="+mn-cs"/>
              </a:rPr>
              <a:t>World Wide Web</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was also the Decade that the Post-It was introduced which came from a glue invented in 1968 accidentally while trying to discover a stronger glue at 3M by Spencer Silver</a:t>
            </a:r>
          </a:p>
          <a:p>
            <a:r>
              <a:rPr lang="en-US" sz="1200" b="0" i="0" kern="1200" dirty="0">
                <a:solidFill>
                  <a:schemeClr val="tx1"/>
                </a:solidFill>
                <a:effectLst/>
                <a:latin typeface="+mn-lt"/>
                <a:ea typeface="+mn-ea"/>
                <a:cs typeface="+mn-cs"/>
              </a:rPr>
              <a:t>Another technology that was also just starting was that of cellular </a:t>
            </a:r>
            <a:r>
              <a:rPr lang="en-US" sz="1200" b="1" i="0" kern="1200" dirty="0">
                <a:solidFill>
                  <a:schemeClr val="tx1"/>
                </a:solidFill>
                <a:effectLst/>
                <a:latin typeface="+mn-lt"/>
                <a:ea typeface="+mn-ea"/>
                <a:cs typeface="+mn-cs"/>
              </a:rPr>
              <a:t>mobile phones </a:t>
            </a:r>
            <a:r>
              <a:rPr lang="en-US" sz="1200" b="0" i="0" kern="1200" dirty="0">
                <a:solidFill>
                  <a:schemeClr val="tx1"/>
                </a:solidFill>
                <a:effectLst/>
                <a:latin typeface="+mn-lt"/>
                <a:ea typeface="+mn-ea"/>
                <a:cs typeface="+mn-cs"/>
              </a:rPr>
              <a:t>, in the beginning the phones were big and heavy and hit and miss for signal strength , but as with the Internet would change our lives .</a:t>
            </a:r>
          </a:p>
          <a:p>
            <a:endParaRPr lang="en-US" dirty="0"/>
          </a:p>
        </p:txBody>
      </p:sp>
      <p:sp>
        <p:nvSpPr>
          <p:cNvPr id="4" name="Slide Number Placeholder 3"/>
          <p:cNvSpPr>
            <a:spLocks noGrp="1"/>
          </p:cNvSpPr>
          <p:nvPr>
            <p:ph type="sldNum" sz="quarter" idx="5"/>
          </p:nvPr>
        </p:nvSpPr>
        <p:spPr/>
        <p:txBody>
          <a:bodyPr/>
          <a:lstStyle/>
          <a:p>
            <a:fld id="{1506B2E4-2461-5242-AB40-CA5678136923}" type="slidenum">
              <a:rPr lang="en-US" smtClean="0"/>
              <a:pPr/>
              <a:t>7</a:t>
            </a:fld>
            <a:endParaRPr lang="en-US"/>
          </a:p>
        </p:txBody>
      </p:sp>
    </p:spTree>
    <p:extLst>
      <p:ext uri="{BB962C8B-B14F-4D97-AF65-F5344CB8AC3E}">
        <p14:creationId xmlns:p14="http://schemas.microsoft.com/office/powerpoint/2010/main" xmlns="" val="1296308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Internet becomes available for unrestricted commercial use.</a:t>
            </a:r>
          </a:p>
          <a:p>
            <a:r>
              <a:rPr lang="en-US" sz="1200" b="0" i="0" kern="1200" dirty="0">
                <a:solidFill>
                  <a:schemeClr val="tx1"/>
                </a:solidFill>
                <a:effectLst/>
                <a:latin typeface="+mn-lt"/>
                <a:ea typeface="+mn-ea"/>
                <a:cs typeface="+mn-cs"/>
              </a:rPr>
              <a:t>The Mall of America opens in Minnesota.</a:t>
            </a:r>
          </a:p>
          <a:p>
            <a:r>
              <a:rPr lang="en-US" sz="1200" b="0" i="0" kern="1200" dirty="0">
                <a:solidFill>
                  <a:schemeClr val="tx1"/>
                </a:solidFill>
                <a:effectLst/>
                <a:latin typeface="+mn-lt"/>
                <a:ea typeface="+mn-ea"/>
                <a:cs typeface="+mn-cs"/>
              </a:rPr>
              <a:t>Euro Disney is opened in France.</a:t>
            </a:r>
          </a:p>
          <a:p>
            <a:r>
              <a:rPr lang="en-US" sz="1200" b="0" i="0" kern="1200" dirty="0">
                <a:solidFill>
                  <a:schemeClr val="tx1"/>
                </a:solidFill>
                <a:effectLst/>
                <a:latin typeface="+mn-lt"/>
                <a:ea typeface="+mn-ea"/>
                <a:cs typeface="+mn-cs"/>
              </a:rPr>
              <a:t>The Hubble Telescope is repaired in space by a crew on the Space Shuttle Endeavour.</a:t>
            </a:r>
          </a:p>
          <a:p>
            <a:r>
              <a:rPr lang="en-US" sz="1200" b="0" i="0" kern="1200" dirty="0">
                <a:solidFill>
                  <a:schemeClr val="tx1"/>
                </a:solidFill>
                <a:effectLst/>
                <a:latin typeface="+mn-lt"/>
                <a:ea typeface="+mn-ea"/>
                <a:cs typeface="+mn-cs"/>
              </a:rPr>
              <a:t>Intel introduces the Pentium Microprocessor.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online auction website </a:t>
            </a:r>
            <a:r>
              <a:rPr lang="en-US" sz="1200" b="0" i="0" kern="1200" dirty="0" err="1">
                <a:solidFill>
                  <a:schemeClr val="tx1"/>
                </a:solidFill>
                <a:effectLst/>
                <a:latin typeface="+mn-lt"/>
                <a:ea typeface="+mn-ea"/>
                <a:cs typeface="+mn-cs"/>
              </a:rPr>
              <a:t>Ebay</a:t>
            </a:r>
            <a:r>
              <a:rPr lang="en-US" sz="1200" b="0" i="0" kern="1200" dirty="0">
                <a:solidFill>
                  <a:schemeClr val="tx1"/>
                </a:solidFill>
                <a:effectLst/>
                <a:latin typeface="+mn-lt"/>
                <a:ea typeface="+mn-ea"/>
                <a:cs typeface="+mn-cs"/>
              </a:rPr>
              <a:t> is founded.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Java Programming Language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internet search engine "Ask Jeeves" is created.</a:t>
            </a:r>
          </a:p>
          <a:p>
            <a:r>
              <a:rPr lang="en-US" sz="1200" b="0" i="0" kern="1200" dirty="0">
                <a:solidFill>
                  <a:schemeClr val="tx1"/>
                </a:solidFill>
                <a:effectLst/>
                <a:latin typeface="+mn-lt"/>
                <a:ea typeface="+mn-ea"/>
                <a:cs typeface="+mn-cs"/>
              </a:rPr>
              <a:t>The first Harry Potter book is published by author J.K. Rowling.</a:t>
            </a:r>
          </a:p>
          <a:p>
            <a:r>
              <a:rPr lang="en-US" sz="1200" b="0" i="0" kern="1200" dirty="0">
                <a:solidFill>
                  <a:schemeClr val="tx1"/>
                </a:solidFill>
                <a:effectLst/>
                <a:latin typeface="+mn-lt"/>
                <a:ea typeface="+mn-ea"/>
                <a:cs typeface="+mn-cs"/>
              </a:rPr>
              <a:t>Scientists at the </a:t>
            </a:r>
            <a:r>
              <a:rPr lang="en-US" sz="1200" b="0" i="0" kern="1200" dirty="0" err="1">
                <a:solidFill>
                  <a:schemeClr val="tx1"/>
                </a:solidFill>
                <a:effectLst/>
                <a:latin typeface="+mn-lt"/>
                <a:ea typeface="+mn-ea"/>
                <a:cs typeface="+mn-cs"/>
              </a:rPr>
              <a:t>Roslin</a:t>
            </a:r>
            <a:r>
              <a:rPr lang="en-US" sz="1200" b="0" i="0" kern="1200" dirty="0">
                <a:solidFill>
                  <a:schemeClr val="tx1"/>
                </a:solidFill>
                <a:effectLst/>
                <a:latin typeface="+mn-lt"/>
                <a:ea typeface="+mn-ea"/>
                <a:cs typeface="+mn-cs"/>
              </a:rPr>
              <a:t> Institute unveil "Dolly" the first successfully cloned sheep.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search engine Google is founded.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Apple Computers reveals the iMac computer.</a:t>
            </a:r>
          </a:p>
          <a:p>
            <a:r>
              <a:rPr lang="en-US" sz="1200" b="0" i="0" kern="1200" dirty="0">
                <a:solidFill>
                  <a:schemeClr val="tx1"/>
                </a:solidFill>
                <a:effectLst/>
                <a:latin typeface="+mn-lt"/>
                <a:ea typeface="+mn-ea"/>
                <a:cs typeface="+mn-cs"/>
              </a:rPr>
              <a:t>The file-sharing service Napster is created.</a:t>
            </a:r>
          </a:p>
          <a:p>
            <a:r>
              <a:rPr lang="en-US" sz="1200" b="0" i="0" kern="1200" dirty="0">
                <a:solidFill>
                  <a:schemeClr val="tx1"/>
                </a:solidFill>
                <a:effectLst/>
                <a:latin typeface="+mn-lt"/>
                <a:ea typeface="+mn-ea"/>
                <a:cs typeface="+mn-cs"/>
              </a:rPr>
              <a:t>Eleven countries begin to use the Euro as their currency.</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90's saw the growth of the </a:t>
            </a:r>
            <a:r>
              <a:rPr lang="en-US" sz="1200" b="1" i="0" kern="1200" dirty="0">
                <a:solidFill>
                  <a:schemeClr val="tx1"/>
                </a:solidFill>
                <a:effectLst/>
                <a:latin typeface="+mn-lt"/>
                <a:ea typeface="+mn-ea"/>
                <a:cs typeface="+mn-cs"/>
              </a:rPr>
              <a:t>World Wide Web</a:t>
            </a:r>
            <a:r>
              <a:rPr lang="en-US" sz="1200" b="0" i="0" kern="1200" dirty="0">
                <a:solidFill>
                  <a:schemeClr val="tx1"/>
                </a:solidFill>
                <a:effectLst/>
                <a:latin typeface="+mn-lt"/>
                <a:ea typeface="+mn-ea"/>
                <a:cs typeface="+mn-cs"/>
              </a:rPr>
              <a:t> and the </a:t>
            </a:r>
            <a:r>
              <a:rPr lang="en-US" sz="1200" b="1" i="0" kern="1200" dirty="0">
                <a:solidFill>
                  <a:schemeClr val="tx1"/>
                </a:solidFill>
                <a:effectLst/>
                <a:latin typeface="+mn-lt"/>
                <a:ea typeface="+mn-ea"/>
                <a:cs typeface="+mn-cs"/>
              </a:rPr>
              <a:t>Personal Computer</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PC</a:t>
            </a:r>
            <a:r>
              <a:rPr lang="en-US" sz="1200" b="0" i="0" kern="1200" dirty="0">
                <a:solidFill>
                  <a:schemeClr val="tx1"/>
                </a:solidFill>
                <a:effectLst/>
                <a:latin typeface="+mn-lt"/>
                <a:ea typeface="+mn-ea"/>
                <a:cs typeface="+mn-cs"/>
              </a:rPr>
              <a:t>, In 1991 when the WWW first became available for the public it grew dramatically with users multiplying at the rate of about 3500 times a year , by the year 2000 there were an estimated 295 million users on the </a:t>
            </a:r>
            <a:r>
              <a:rPr lang="en-US" sz="1200" b="1" i="0" kern="1200" dirty="0">
                <a:solidFill>
                  <a:schemeClr val="tx1"/>
                </a:solidFill>
                <a:effectLst/>
                <a:latin typeface="+mn-lt"/>
                <a:ea typeface="+mn-ea"/>
                <a:cs typeface="+mn-cs"/>
              </a:rPr>
              <a:t>Internet</a:t>
            </a:r>
            <a:r>
              <a:rPr lang="en-US" sz="1200" b="0" i="0" kern="1200" dirty="0">
                <a:solidFill>
                  <a:schemeClr val="tx1"/>
                </a:solidFill>
                <a:effectLst/>
                <a:latin typeface="+mn-lt"/>
                <a:ea typeface="+mn-ea"/>
                <a:cs typeface="+mn-cs"/>
              </a:rPr>
              <a:t>. This in turn caused a continuing revolution in communication and business.</a:t>
            </a:r>
          </a:p>
          <a:p>
            <a:r>
              <a:rPr lang="en-US" dirty="0"/>
              <a:t/>
            </a:r>
            <a:br>
              <a:rPr lang="en-US" dirty="0"/>
            </a:br>
            <a:r>
              <a:rPr lang="en-US" dirty="0"/>
              <a:t/>
            </a:r>
            <a:br>
              <a:rPr lang="en-US" dirty="0"/>
            </a:br>
            <a:r>
              <a:rPr lang="en-US" sz="1200" b="0" i="0" kern="1200" dirty="0">
                <a:solidFill>
                  <a:schemeClr val="tx1"/>
                </a:solidFill>
                <a:effectLst/>
                <a:latin typeface="+mn-lt"/>
                <a:ea typeface="+mn-ea"/>
                <a:cs typeface="+mn-cs"/>
              </a:rPr>
              <a:t>Possibly the field of Medical Science and the advances made in the late 90's will have the biggest impact on our society with 2 advances that leave us with moral and political questions for the future. </a:t>
            </a:r>
            <a:r>
              <a:rPr lang="en-US" dirty="0"/>
              <a:t/>
            </a:r>
            <a:br>
              <a:rPr lang="en-US" dirty="0"/>
            </a:br>
            <a:r>
              <a:rPr lang="en-US" dirty="0"/>
              <a:t/>
            </a:r>
            <a:br>
              <a:rPr lang="en-US" dirty="0"/>
            </a:br>
            <a:r>
              <a:rPr lang="en-US" sz="1200" b="0" i="0" kern="1200" dirty="0">
                <a:solidFill>
                  <a:schemeClr val="tx1"/>
                </a:solidFill>
                <a:effectLst/>
                <a:latin typeface="+mn-lt"/>
                <a:ea typeface="+mn-ea"/>
                <a:cs typeface="+mn-cs"/>
              </a:rPr>
              <a:t>1. </a:t>
            </a:r>
            <a:r>
              <a:rPr lang="en-US" sz="1200" b="1" i="0" kern="1200" dirty="0">
                <a:solidFill>
                  <a:schemeClr val="tx1"/>
                </a:solidFill>
                <a:effectLst/>
                <a:latin typeface="+mn-lt"/>
                <a:ea typeface="+mn-ea"/>
                <a:cs typeface="+mn-cs"/>
              </a:rPr>
              <a:t>Cloning</a:t>
            </a:r>
            <a:r>
              <a:rPr lang="en-US" sz="1200" b="0" i="0" kern="1200" dirty="0">
                <a:solidFill>
                  <a:schemeClr val="tx1"/>
                </a:solidFill>
                <a:effectLst/>
                <a:latin typeface="+mn-lt"/>
                <a:ea typeface="+mn-ea"/>
                <a:cs typeface="+mn-cs"/>
              </a:rPr>
              <a:t> is the ability to clone one animal from the cell of another animal. A sheep later called </a:t>
            </a:r>
            <a:r>
              <a:rPr lang="en-US" sz="1200" b="1" i="0" kern="1200" dirty="0">
                <a:solidFill>
                  <a:schemeClr val="tx1"/>
                </a:solidFill>
                <a:effectLst/>
                <a:latin typeface="+mn-lt"/>
                <a:ea typeface="+mn-ea"/>
                <a:cs typeface="+mn-cs"/>
              </a:rPr>
              <a:t>Dolly </a:t>
            </a:r>
            <a:r>
              <a:rPr lang="en-US" sz="1200" b="0" i="0" kern="1200" dirty="0">
                <a:solidFill>
                  <a:schemeClr val="tx1"/>
                </a:solidFill>
                <a:effectLst/>
                <a:latin typeface="+mn-lt"/>
                <a:ea typeface="+mn-ea"/>
                <a:cs typeface="+mn-cs"/>
              </a:rPr>
              <a:t>which was cloned from the cell of an adult Ewe and was fused with an unfertilized egg cell from which the nucleic DNA had been removed. </a:t>
            </a:r>
            <a:r>
              <a:rPr lang="en-US" dirty="0"/>
              <a:t/>
            </a:r>
            <a:br>
              <a:rPr lang="en-US" dirty="0"/>
            </a:br>
            <a:r>
              <a:rPr lang="en-US" dirty="0"/>
              <a:t/>
            </a:r>
            <a:br>
              <a:rPr lang="en-US" dirty="0"/>
            </a:br>
            <a:r>
              <a:rPr lang="en-US" sz="1200" b="0" i="0" kern="1200" dirty="0">
                <a:solidFill>
                  <a:schemeClr val="tx1"/>
                </a:solidFill>
                <a:effectLst/>
                <a:latin typeface="+mn-lt"/>
                <a:ea typeface="+mn-ea"/>
                <a:cs typeface="+mn-cs"/>
              </a:rPr>
              <a:t>2. </a:t>
            </a:r>
            <a:r>
              <a:rPr lang="en-US" sz="1200" b="1" i="0" kern="1200" dirty="0">
                <a:solidFill>
                  <a:schemeClr val="tx1"/>
                </a:solidFill>
                <a:effectLst/>
                <a:latin typeface="+mn-lt"/>
                <a:ea typeface="+mn-ea"/>
                <a:cs typeface="+mn-cs"/>
              </a:rPr>
              <a:t>Stem Cell Research</a:t>
            </a:r>
            <a:r>
              <a:rPr lang="en-US" sz="1200" b="0" i="0" kern="1200" dirty="0">
                <a:solidFill>
                  <a:schemeClr val="tx1"/>
                </a:solidFill>
                <a:effectLst/>
                <a:latin typeface="+mn-lt"/>
                <a:ea typeface="+mn-ea"/>
                <a:cs typeface="+mn-cs"/>
              </a:rPr>
              <a:t> In 1998 stem cells derived from the human embryo were first isolated, and research to help in many of the diseases and illnesses we suffer from is currently underway. But any research has a reliance on the use of a human embryo which is morally repugnant to many in our society. </a:t>
            </a:r>
            <a:r>
              <a:rPr lang="en-US" dirty="0"/>
              <a:t/>
            </a:r>
            <a:br>
              <a:rPr lang="en-US" dirty="0"/>
            </a:br>
            <a:r>
              <a:rPr lang="en-US" dirty="0"/>
              <a:t/>
            </a:r>
            <a:br>
              <a:rPr lang="en-US" dirty="0"/>
            </a:br>
            <a:r>
              <a:rPr lang="en-US" sz="1200" b="0" i="0" kern="1200" dirty="0">
                <a:solidFill>
                  <a:schemeClr val="tx1"/>
                </a:solidFill>
                <a:effectLst/>
                <a:latin typeface="+mn-lt"/>
                <a:ea typeface="+mn-ea"/>
                <a:cs typeface="+mn-cs"/>
              </a:rPr>
              <a:t>Many believed prior to this that this was the stuff of science fiction. The human race will need to wrestle with the moral dilemmas social and political implications of this technology for many years to come. </a:t>
            </a:r>
            <a:r>
              <a:rPr lang="en-US" dirty="0"/>
              <a:t/>
            </a:r>
            <a:br>
              <a:rPr lang="en-US" dirty="0"/>
            </a:br>
            <a:r>
              <a:rPr lang="en-US" dirty="0"/>
              <a:t/>
            </a:r>
            <a:br>
              <a:rPr lang="en-US" dirty="0"/>
            </a:br>
            <a:r>
              <a:rPr lang="en-US" sz="1200" b="0" i="0" kern="1200" dirty="0">
                <a:solidFill>
                  <a:schemeClr val="tx1"/>
                </a:solidFill>
                <a:effectLst/>
                <a:latin typeface="+mn-lt"/>
                <a:ea typeface="+mn-ea"/>
                <a:cs typeface="+mn-cs"/>
              </a:rPr>
              <a:t>The 90's also saw the development and growth of </a:t>
            </a:r>
            <a:r>
              <a:rPr lang="en-US" sz="1200" b="1" i="0" kern="1200" dirty="0">
                <a:solidFill>
                  <a:schemeClr val="tx1"/>
                </a:solidFill>
                <a:effectLst/>
                <a:latin typeface="+mn-lt"/>
                <a:ea typeface="+mn-ea"/>
                <a:cs typeface="+mn-cs"/>
              </a:rPr>
              <a:t>Genetic engineering</a:t>
            </a:r>
            <a:r>
              <a:rPr lang="en-US" sz="1200" b="0" i="0" kern="1200" dirty="0">
                <a:solidFill>
                  <a:schemeClr val="tx1"/>
                </a:solidFill>
                <a:effectLst/>
                <a:latin typeface="+mn-lt"/>
                <a:ea typeface="+mn-ea"/>
                <a:cs typeface="+mn-cs"/>
              </a:rPr>
              <a:t> or genetic modification (GM) Foods and the growth of the new science of Biotechnology. </a:t>
            </a:r>
            <a:r>
              <a:rPr lang="en-US" sz="1200" b="1" i="0" kern="1200" dirty="0">
                <a:solidFill>
                  <a:schemeClr val="tx1"/>
                </a:solidFill>
                <a:effectLst/>
                <a:latin typeface="+mn-lt"/>
                <a:ea typeface="+mn-ea"/>
                <a:cs typeface="+mn-cs"/>
              </a:rPr>
              <a:t>GM </a:t>
            </a:r>
            <a:r>
              <a:rPr lang="en-US" sz="1200" b="0" i="0" kern="1200" dirty="0">
                <a:solidFill>
                  <a:schemeClr val="tx1"/>
                </a:solidFill>
                <a:effectLst/>
                <a:latin typeface="+mn-lt"/>
                <a:ea typeface="+mn-ea"/>
                <a:cs typeface="+mn-cs"/>
              </a:rPr>
              <a:t>is used to help make plants resistant to herbicides and insecticides, by the late 90's about 100.00 million acres were planted with Soybean, Maize, Cotton, Canola, and it is estimated that over 60% of products on U.S. grocery shelves include GM ingredients.</a:t>
            </a:r>
          </a:p>
          <a:p>
            <a:r>
              <a:rPr lang="en-US" dirty="0"/>
              <a:t/>
            </a:r>
            <a:br>
              <a:rPr lang="en-US" dirty="0"/>
            </a:br>
            <a:r>
              <a:rPr lang="en-US" dirty="0"/>
              <a:t/>
            </a:r>
            <a:br>
              <a:rPr lang="en-US" dirty="0"/>
            </a:br>
            <a:r>
              <a:rPr lang="en-US" sz="1200" b="0" i="0" kern="1200" dirty="0">
                <a:solidFill>
                  <a:schemeClr val="tx1"/>
                </a:solidFill>
                <a:effectLst/>
                <a:latin typeface="+mn-lt"/>
                <a:ea typeface="+mn-ea"/>
                <a:cs typeface="+mn-cs"/>
              </a:rPr>
              <a:t>The first cases of </a:t>
            </a:r>
            <a:r>
              <a:rPr lang="en-US" sz="1200" b="1" i="0" kern="1200" dirty="0">
                <a:solidFill>
                  <a:schemeClr val="tx1"/>
                </a:solidFill>
                <a:effectLst/>
                <a:latin typeface="+mn-lt"/>
                <a:ea typeface="+mn-ea"/>
                <a:cs typeface="+mn-cs"/>
              </a:rPr>
              <a:t>Avian Flu</a:t>
            </a:r>
            <a:r>
              <a:rPr lang="en-US" sz="1200" b="0" i="0" kern="1200" dirty="0">
                <a:solidFill>
                  <a:schemeClr val="tx1"/>
                </a:solidFill>
                <a:effectLst/>
                <a:latin typeface="+mn-lt"/>
                <a:ea typeface="+mn-ea"/>
                <a:cs typeface="+mn-cs"/>
              </a:rPr>
              <a:t> were found in China in the late 70's and China ordered the killing of all chickens in it's territory following the first cases of human deaths. There are 15 types of bird, or avian, flu. The most contagious strains, which are usually fatal in birds, are H5 and H7. The type currently causing concern is the deadly strain </a:t>
            </a:r>
            <a:r>
              <a:rPr lang="en-US" sz="1200" b="1" i="0" kern="1200" dirty="0">
                <a:solidFill>
                  <a:schemeClr val="tx1"/>
                </a:solidFill>
                <a:effectLst/>
                <a:latin typeface="+mn-lt"/>
                <a:ea typeface="+mn-ea"/>
                <a:cs typeface="+mn-cs"/>
              </a:rPr>
              <a:t>H5N1</a:t>
            </a:r>
            <a:r>
              <a:rPr lang="en-US" sz="1200" b="0" i="0" kern="1200" dirty="0">
                <a:solidFill>
                  <a:schemeClr val="tx1"/>
                </a:solidFill>
                <a:effectLst/>
                <a:latin typeface="+mn-lt"/>
                <a:ea typeface="+mn-ea"/>
                <a:cs typeface="+mn-cs"/>
              </a:rPr>
              <a:t>, which can prove fatal to humans.</a:t>
            </a:r>
          </a:p>
          <a:p>
            <a:r>
              <a:rPr lang="en-US" dirty="0"/>
              <a:t/>
            </a:r>
            <a:br>
              <a:rPr lang="en-US" dirty="0"/>
            </a:br>
            <a:r>
              <a:rPr lang="en-US" dirty="0"/>
              <a:t/>
            </a:r>
            <a:br>
              <a:rPr lang="en-US" dirty="0"/>
            </a:br>
            <a:r>
              <a:rPr lang="en-US" sz="1200" b="0" i="0" kern="1200" dirty="0">
                <a:solidFill>
                  <a:schemeClr val="tx1"/>
                </a:solidFill>
                <a:effectLst/>
                <a:latin typeface="+mn-lt"/>
                <a:ea typeface="+mn-ea"/>
                <a:cs typeface="+mn-cs"/>
              </a:rPr>
              <a:t>The 90's saw the growth of many technology companies from small beginnings to a market dominant position , possibly the best example is </a:t>
            </a:r>
            <a:r>
              <a:rPr lang="en-US" sz="1200" b="1" i="0" kern="1200" dirty="0">
                <a:solidFill>
                  <a:schemeClr val="tx1"/>
                </a:solidFill>
                <a:effectLst/>
                <a:latin typeface="+mn-lt"/>
                <a:ea typeface="+mn-ea"/>
                <a:cs typeface="+mn-cs"/>
              </a:rPr>
              <a:t>Microsoft</a:t>
            </a:r>
            <a:r>
              <a:rPr lang="en-US" sz="1200" b="0" i="0" kern="1200" dirty="0">
                <a:solidFill>
                  <a:schemeClr val="tx1"/>
                </a:solidFill>
                <a:effectLst/>
                <a:latin typeface="+mn-lt"/>
                <a:ea typeface="+mn-ea"/>
                <a:cs typeface="+mn-cs"/>
              </a:rPr>
              <a:t> who from small beginnings now have their operating systems installed on 80% of the world's computers. Microsoft managed to provide users with the technology they wanted at an affordable price but also due to it's strength in the market leaves little room for new companies to emerge. After many years of being the hero of people and governments , both the United States and the European Union are attacking Microsoft for the restraint of competition.</a:t>
            </a:r>
          </a:p>
          <a:p>
            <a:r>
              <a:rPr lang="en-US" dirty="0"/>
              <a:t/>
            </a:r>
            <a:br>
              <a:rPr lang="en-US" dirty="0"/>
            </a:br>
            <a:r>
              <a:rPr lang="en-US" dirty="0"/>
              <a:t/>
            </a:r>
            <a:br>
              <a:rPr lang="en-US" dirty="0"/>
            </a:br>
            <a:r>
              <a:rPr lang="en-US" sz="1200" b="0" i="0" kern="1200" dirty="0">
                <a:solidFill>
                  <a:schemeClr val="tx1"/>
                </a:solidFill>
                <a:effectLst/>
                <a:latin typeface="+mn-lt"/>
                <a:ea typeface="+mn-ea"/>
                <a:cs typeface="+mn-cs"/>
              </a:rPr>
              <a:t>The biggest assistance for many of the technological advances in the 90's was the improvements in communication including </a:t>
            </a:r>
            <a:r>
              <a:rPr lang="en-US" sz="1200" b="1" i="0" kern="1200" dirty="0">
                <a:solidFill>
                  <a:schemeClr val="tx1"/>
                </a:solidFill>
                <a:effectLst/>
                <a:latin typeface="+mn-lt"/>
                <a:ea typeface="+mn-ea"/>
                <a:cs typeface="+mn-cs"/>
              </a:rPr>
              <a:t>Internet access</a:t>
            </a:r>
            <a:r>
              <a:rPr lang="en-US" sz="1200" b="0" i="0" kern="1200" dirty="0">
                <a:solidFill>
                  <a:schemeClr val="tx1"/>
                </a:solidFill>
                <a:effectLst/>
                <a:latin typeface="+mn-lt"/>
                <a:ea typeface="+mn-ea"/>
                <a:cs typeface="+mn-cs"/>
              </a:rPr>
              <a:t>, allowing a global sharing of information and Mobile Communications, in the late 80's </a:t>
            </a:r>
            <a:r>
              <a:rPr lang="en-US" sz="1200" b="1" i="0" kern="1200" dirty="0">
                <a:solidFill>
                  <a:schemeClr val="tx1"/>
                </a:solidFill>
                <a:effectLst/>
                <a:latin typeface="+mn-lt"/>
                <a:ea typeface="+mn-ea"/>
                <a:cs typeface="+mn-cs"/>
              </a:rPr>
              <a:t>mobile phone</a:t>
            </a:r>
            <a:r>
              <a:rPr lang="en-US" sz="1200" b="0" i="0" kern="1200" dirty="0">
                <a:solidFill>
                  <a:schemeClr val="tx1"/>
                </a:solidFill>
                <a:effectLst/>
                <a:latin typeface="+mn-lt"/>
                <a:ea typeface="+mn-ea"/>
                <a:cs typeface="+mn-cs"/>
              </a:rPr>
              <a:t> technology was still in it's infancy but by the end of the 1990's owning a mobile phone was a fact of life, they are now part of everyday life, If you love them or hate them depends on your view of privacy including your own and others.</a:t>
            </a:r>
          </a:p>
          <a:p>
            <a:r>
              <a:rPr lang="en-US" dirty="0"/>
              <a:t/>
            </a:r>
            <a:br>
              <a:rPr lang="en-US" dirty="0"/>
            </a:br>
            <a:endParaRPr lang="en-US" dirty="0"/>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EEAE590-91D0-C34C-836A-4CA91AE28620}" type="slidenum">
              <a:rPr lang="en-US" smtClean="0"/>
              <a:pPr/>
              <a:t>8</a:t>
            </a:fld>
            <a:endParaRPr lang="en-US"/>
          </a:p>
        </p:txBody>
      </p:sp>
    </p:spTree>
    <p:extLst>
      <p:ext uri="{BB962C8B-B14F-4D97-AF65-F5344CB8AC3E}">
        <p14:creationId xmlns:p14="http://schemas.microsoft.com/office/powerpoint/2010/main" xmlns="" val="355216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My Medical Background</a:t>
            </a:r>
          </a:p>
          <a:p>
            <a:r>
              <a:rPr lang="en-US" baseline="0" dirty="0"/>
              <a:t>Frustration with clinical inefficiencies - reinvent the wheel each time I saw a patient.</a:t>
            </a:r>
          </a:p>
          <a:p>
            <a:r>
              <a:rPr lang="en-US" baseline="0" dirty="0"/>
              <a:t>Hand written discharge instructions</a:t>
            </a:r>
          </a:p>
          <a:p>
            <a:endParaRPr lang="en-US" dirty="0"/>
          </a:p>
        </p:txBody>
      </p:sp>
      <p:sp>
        <p:nvSpPr>
          <p:cNvPr id="4" name="Slide Number Placeholder 3"/>
          <p:cNvSpPr>
            <a:spLocks noGrp="1"/>
          </p:cNvSpPr>
          <p:nvPr>
            <p:ph type="sldNum" sz="quarter" idx="10"/>
          </p:nvPr>
        </p:nvSpPr>
        <p:spPr/>
        <p:txBody>
          <a:bodyPr/>
          <a:lstStyle/>
          <a:p>
            <a:fld id="{751D9AE8-C1BA-D244-9688-54C1CEF2E84E}" type="slidenum">
              <a:rPr lang="en-US" smtClean="0"/>
              <a:pPr/>
              <a:t>9</a:t>
            </a:fld>
            <a:endParaRPr lang="en-US"/>
          </a:p>
        </p:txBody>
      </p:sp>
    </p:spTree>
    <p:extLst>
      <p:ext uri="{BB962C8B-B14F-4D97-AF65-F5344CB8AC3E}">
        <p14:creationId xmlns:p14="http://schemas.microsoft.com/office/powerpoint/2010/main" xmlns="" val="923683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860C9E-C00E-6040-9A88-8B0D66716B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B241B48-4D6A-CF4D-951A-5839D95E8A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94B7153-3922-7E47-AAF7-4B3C84CBA563}"/>
              </a:ext>
            </a:extLst>
          </p:cNvPr>
          <p:cNvSpPr>
            <a:spLocks noGrp="1"/>
          </p:cNvSpPr>
          <p:nvPr>
            <p:ph type="dt" sz="half" idx="10"/>
          </p:nvPr>
        </p:nvSpPr>
        <p:spPr/>
        <p:txBody>
          <a:bodyPr/>
          <a:lstStyle/>
          <a:p>
            <a:fld id="{B44F0A62-8D94-3840-87CB-E8BFE760D7E7}" type="datetimeFigureOut">
              <a:rPr lang="en-US" smtClean="0"/>
              <a:pPr/>
              <a:t>3/18/2019</a:t>
            </a:fld>
            <a:endParaRPr lang="en-US"/>
          </a:p>
        </p:txBody>
      </p:sp>
      <p:sp>
        <p:nvSpPr>
          <p:cNvPr id="5" name="Footer Placeholder 4">
            <a:extLst>
              <a:ext uri="{FF2B5EF4-FFF2-40B4-BE49-F238E27FC236}">
                <a16:creationId xmlns:a16="http://schemas.microsoft.com/office/drawing/2014/main" xmlns="" id="{2E006F29-7D0A-0B42-A2EA-8955F8DD9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99C314-B513-124E-A2F0-03B9B1FEDF46}"/>
              </a:ext>
            </a:extLst>
          </p:cNvPr>
          <p:cNvSpPr>
            <a:spLocks noGrp="1"/>
          </p:cNvSpPr>
          <p:nvPr>
            <p:ph type="sldNum" sz="quarter" idx="12"/>
          </p:nvPr>
        </p:nvSpPr>
        <p:spPr/>
        <p:txBody>
          <a:body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157886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79248-1ACC-704C-8031-45B34FB62A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177EFF1-05C1-2647-AF32-CBD0F025A7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228D64-CF30-FE44-A37C-9B31C70551A3}"/>
              </a:ext>
            </a:extLst>
          </p:cNvPr>
          <p:cNvSpPr>
            <a:spLocks noGrp="1"/>
          </p:cNvSpPr>
          <p:nvPr>
            <p:ph type="dt" sz="half" idx="10"/>
          </p:nvPr>
        </p:nvSpPr>
        <p:spPr/>
        <p:txBody>
          <a:bodyPr/>
          <a:lstStyle/>
          <a:p>
            <a:fld id="{B44F0A62-8D94-3840-87CB-E8BFE760D7E7}" type="datetimeFigureOut">
              <a:rPr lang="en-US" smtClean="0"/>
              <a:pPr/>
              <a:t>3/18/2019</a:t>
            </a:fld>
            <a:endParaRPr lang="en-US"/>
          </a:p>
        </p:txBody>
      </p:sp>
      <p:sp>
        <p:nvSpPr>
          <p:cNvPr id="5" name="Footer Placeholder 4">
            <a:extLst>
              <a:ext uri="{FF2B5EF4-FFF2-40B4-BE49-F238E27FC236}">
                <a16:creationId xmlns:a16="http://schemas.microsoft.com/office/drawing/2014/main" xmlns="" id="{16C2C4ED-0343-1B4A-8CAB-7B11AD8A6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B5CAD2-B90C-F449-9C1B-91F38454EF68}"/>
              </a:ext>
            </a:extLst>
          </p:cNvPr>
          <p:cNvSpPr>
            <a:spLocks noGrp="1"/>
          </p:cNvSpPr>
          <p:nvPr>
            <p:ph type="sldNum" sz="quarter" idx="12"/>
          </p:nvPr>
        </p:nvSpPr>
        <p:spPr/>
        <p:txBody>
          <a:body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2675222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4A3EFE5-A825-1047-990F-9E3E6785C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1DED5C-E32E-E34B-BAFB-F7D6CEB520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E9904C-1DD3-0D45-9081-4D7BA76884B2}"/>
              </a:ext>
            </a:extLst>
          </p:cNvPr>
          <p:cNvSpPr>
            <a:spLocks noGrp="1"/>
          </p:cNvSpPr>
          <p:nvPr>
            <p:ph type="dt" sz="half" idx="10"/>
          </p:nvPr>
        </p:nvSpPr>
        <p:spPr/>
        <p:txBody>
          <a:bodyPr/>
          <a:lstStyle/>
          <a:p>
            <a:fld id="{B44F0A62-8D94-3840-87CB-E8BFE760D7E7}" type="datetimeFigureOut">
              <a:rPr lang="en-US" smtClean="0"/>
              <a:pPr/>
              <a:t>3/18/2019</a:t>
            </a:fld>
            <a:endParaRPr lang="en-US"/>
          </a:p>
        </p:txBody>
      </p:sp>
      <p:sp>
        <p:nvSpPr>
          <p:cNvPr id="5" name="Footer Placeholder 4">
            <a:extLst>
              <a:ext uri="{FF2B5EF4-FFF2-40B4-BE49-F238E27FC236}">
                <a16:creationId xmlns:a16="http://schemas.microsoft.com/office/drawing/2014/main" xmlns="" id="{FAA60D57-CF3B-5F4B-A462-A6A274D43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078C8A-FB56-2A41-9AAC-129F10BEEEB7}"/>
              </a:ext>
            </a:extLst>
          </p:cNvPr>
          <p:cNvSpPr>
            <a:spLocks noGrp="1"/>
          </p:cNvSpPr>
          <p:nvPr>
            <p:ph type="sldNum" sz="quarter" idx="12"/>
          </p:nvPr>
        </p:nvSpPr>
        <p:spPr/>
        <p:txBody>
          <a:body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3496255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5CE66E-8357-984D-9A1F-A959EBE04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BA242C-4690-654D-84E5-F940C3504D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C8C1AC-70D2-4C46-8C49-4C6F952C434D}"/>
              </a:ext>
            </a:extLst>
          </p:cNvPr>
          <p:cNvSpPr>
            <a:spLocks noGrp="1"/>
          </p:cNvSpPr>
          <p:nvPr>
            <p:ph type="dt" sz="half" idx="10"/>
          </p:nvPr>
        </p:nvSpPr>
        <p:spPr/>
        <p:txBody>
          <a:bodyPr/>
          <a:lstStyle/>
          <a:p>
            <a:fld id="{B44F0A62-8D94-3840-87CB-E8BFE760D7E7}" type="datetimeFigureOut">
              <a:rPr lang="en-US" smtClean="0"/>
              <a:pPr/>
              <a:t>3/18/2019</a:t>
            </a:fld>
            <a:endParaRPr lang="en-US"/>
          </a:p>
        </p:txBody>
      </p:sp>
      <p:sp>
        <p:nvSpPr>
          <p:cNvPr id="5" name="Footer Placeholder 4">
            <a:extLst>
              <a:ext uri="{FF2B5EF4-FFF2-40B4-BE49-F238E27FC236}">
                <a16:creationId xmlns:a16="http://schemas.microsoft.com/office/drawing/2014/main" xmlns="" id="{B59A6C64-F72D-6145-B4F4-70ED35E0E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6C21CC-E4D0-B64F-B3B6-6609DD4BAF9B}"/>
              </a:ext>
            </a:extLst>
          </p:cNvPr>
          <p:cNvSpPr>
            <a:spLocks noGrp="1"/>
          </p:cNvSpPr>
          <p:nvPr>
            <p:ph type="sldNum" sz="quarter" idx="12"/>
          </p:nvPr>
        </p:nvSpPr>
        <p:spPr/>
        <p:txBody>
          <a:body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307869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2196F9-C8FC-A448-A22A-F70CDB34A2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192070B-F7CE-4C42-9E9D-A8F06D7A66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1DC2D6A7-ECBC-0248-BB3A-879F3A403E1F}"/>
              </a:ext>
            </a:extLst>
          </p:cNvPr>
          <p:cNvSpPr>
            <a:spLocks noGrp="1"/>
          </p:cNvSpPr>
          <p:nvPr>
            <p:ph type="dt" sz="half" idx="10"/>
          </p:nvPr>
        </p:nvSpPr>
        <p:spPr/>
        <p:txBody>
          <a:bodyPr/>
          <a:lstStyle/>
          <a:p>
            <a:fld id="{B44F0A62-8D94-3840-87CB-E8BFE760D7E7}" type="datetimeFigureOut">
              <a:rPr lang="en-US" smtClean="0"/>
              <a:pPr/>
              <a:t>3/18/2019</a:t>
            </a:fld>
            <a:endParaRPr lang="en-US"/>
          </a:p>
        </p:txBody>
      </p:sp>
      <p:sp>
        <p:nvSpPr>
          <p:cNvPr id="5" name="Footer Placeholder 4">
            <a:extLst>
              <a:ext uri="{FF2B5EF4-FFF2-40B4-BE49-F238E27FC236}">
                <a16:creationId xmlns:a16="http://schemas.microsoft.com/office/drawing/2014/main" xmlns="" id="{000E043D-27A4-894C-A568-0B163431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A422DA-12AC-DA4D-9355-6F7A5FC5B934}"/>
              </a:ext>
            </a:extLst>
          </p:cNvPr>
          <p:cNvSpPr>
            <a:spLocks noGrp="1"/>
          </p:cNvSpPr>
          <p:nvPr>
            <p:ph type="sldNum" sz="quarter" idx="12"/>
          </p:nvPr>
        </p:nvSpPr>
        <p:spPr/>
        <p:txBody>
          <a:body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2231554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F6E7F-A183-F849-95CE-3E2BA21175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2833807-19D0-9C4C-9302-FEB62623E7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CC829F1-596F-C143-9299-F915B97A74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A48A84C-3BE7-9F49-966B-97931BFA492A}"/>
              </a:ext>
            </a:extLst>
          </p:cNvPr>
          <p:cNvSpPr>
            <a:spLocks noGrp="1"/>
          </p:cNvSpPr>
          <p:nvPr>
            <p:ph type="dt" sz="half" idx="10"/>
          </p:nvPr>
        </p:nvSpPr>
        <p:spPr/>
        <p:txBody>
          <a:bodyPr/>
          <a:lstStyle/>
          <a:p>
            <a:fld id="{B44F0A62-8D94-3840-87CB-E8BFE760D7E7}" type="datetimeFigureOut">
              <a:rPr lang="en-US" smtClean="0"/>
              <a:pPr/>
              <a:t>3/18/2019</a:t>
            </a:fld>
            <a:endParaRPr lang="en-US"/>
          </a:p>
        </p:txBody>
      </p:sp>
      <p:sp>
        <p:nvSpPr>
          <p:cNvPr id="6" name="Footer Placeholder 5">
            <a:extLst>
              <a:ext uri="{FF2B5EF4-FFF2-40B4-BE49-F238E27FC236}">
                <a16:creationId xmlns:a16="http://schemas.microsoft.com/office/drawing/2014/main" xmlns="" id="{E271CCD0-5014-CF48-933E-16BA036C3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501A23B-A0A2-794A-9B45-5E85E0727514}"/>
              </a:ext>
            </a:extLst>
          </p:cNvPr>
          <p:cNvSpPr>
            <a:spLocks noGrp="1"/>
          </p:cNvSpPr>
          <p:nvPr>
            <p:ph type="sldNum" sz="quarter" idx="12"/>
          </p:nvPr>
        </p:nvSpPr>
        <p:spPr/>
        <p:txBody>
          <a:body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170891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BE6A48-FCF1-FD49-8524-D4FFA8F7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693AA33-52CA-8845-BE5D-208EE9DA6B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0AA833AB-3754-794B-A575-7FB639E4FA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3167DD4-A3C3-F64B-9629-F71E166B46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1D4A03A-4BE2-2B49-BFC2-092A36FAA7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AA56024-76F1-D649-A72E-640A34C9E1B3}"/>
              </a:ext>
            </a:extLst>
          </p:cNvPr>
          <p:cNvSpPr>
            <a:spLocks noGrp="1"/>
          </p:cNvSpPr>
          <p:nvPr>
            <p:ph type="dt" sz="half" idx="10"/>
          </p:nvPr>
        </p:nvSpPr>
        <p:spPr/>
        <p:txBody>
          <a:bodyPr/>
          <a:lstStyle/>
          <a:p>
            <a:fld id="{B44F0A62-8D94-3840-87CB-E8BFE760D7E7}" type="datetimeFigureOut">
              <a:rPr lang="en-US" smtClean="0"/>
              <a:pPr/>
              <a:t>3/18/2019</a:t>
            </a:fld>
            <a:endParaRPr lang="en-US"/>
          </a:p>
        </p:txBody>
      </p:sp>
      <p:sp>
        <p:nvSpPr>
          <p:cNvPr id="8" name="Footer Placeholder 7">
            <a:extLst>
              <a:ext uri="{FF2B5EF4-FFF2-40B4-BE49-F238E27FC236}">
                <a16:creationId xmlns:a16="http://schemas.microsoft.com/office/drawing/2014/main" xmlns="" id="{89C3C6D6-F425-E44C-BBAC-5E8988D96D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38F0482-21EF-C043-9FA0-9247B6F828A6}"/>
              </a:ext>
            </a:extLst>
          </p:cNvPr>
          <p:cNvSpPr>
            <a:spLocks noGrp="1"/>
          </p:cNvSpPr>
          <p:nvPr>
            <p:ph type="sldNum" sz="quarter" idx="12"/>
          </p:nvPr>
        </p:nvSpPr>
        <p:spPr/>
        <p:txBody>
          <a:body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2708601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2A286-C53C-394E-81C0-7028819CA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3FB3C62-5682-0847-921D-229558F6B49C}"/>
              </a:ext>
            </a:extLst>
          </p:cNvPr>
          <p:cNvSpPr>
            <a:spLocks noGrp="1"/>
          </p:cNvSpPr>
          <p:nvPr>
            <p:ph type="dt" sz="half" idx="10"/>
          </p:nvPr>
        </p:nvSpPr>
        <p:spPr/>
        <p:txBody>
          <a:bodyPr/>
          <a:lstStyle/>
          <a:p>
            <a:fld id="{B44F0A62-8D94-3840-87CB-E8BFE760D7E7}" type="datetimeFigureOut">
              <a:rPr lang="en-US" smtClean="0"/>
              <a:pPr/>
              <a:t>3/18/2019</a:t>
            </a:fld>
            <a:endParaRPr lang="en-US"/>
          </a:p>
        </p:txBody>
      </p:sp>
      <p:sp>
        <p:nvSpPr>
          <p:cNvPr id="4" name="Footer Placeholder 3">
            <a:extLst>
              <a:ext uri="{FF2B5EF4-FFF2-40B4-BE49-F238E27FC236}">
                <a16:creationId xmlns:a16="http://schemas.microsoft.com/office/drawing/2014/main" xmlns="" id="{04E12DDC-8CF1-2447-B4CB-90FC5180C1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7FEA51D-3FBB-F64E-94B9-00C3EA04C642}"/>
              </a:ext>
            </a:extLst>
          </p:cNvPr>
          <p:cNvSpPr>
            <a:spLocks noGrp="1"/>
          </p:cNvSpPr>
          <p:nvPr>
            <p:ph type="sldNum" sz="quarter" idx="12"/>
          </p:nvPr>
        </p:nvSpPr>
        <p:spPr/>
        <p:txBody>
          <a:body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140919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7726D43-E631-B841-A905-7F59662955E0}"/>
              </a:ext>
            </a:extLst>
          </p:cNvPr>
          <p:cNvSpPr>
            <a:spLocks noGrp="1"/>
          </p:cNvSpPr>
          <p:nvPr>
            <p:ph type="dt" sz="half" idx="10"/>
          </p:nvPr>
        </p:nvSpPr>
        <p:spPr/>
        <p:txBody>
          <a:bodyPr/>
          <a:lstStyle/>
          <a:p>
            <a:fld id="{B44F0A62-8D94-3840-87CB-E8BFE760D7E7}" type="datetimeFigureOut">
              <a:rPr lang="en-US" smtClean="0"/>
              <a:pPr/>
              <a:t>3/18/2019</a:t>
            </a:fld>
            <a:endParaRPr lang="en-US"/>
          </a:p>
        </p:txBody>
      </p:sp>
      <p:sp>
        <p:nvSpPr>
          <p:cNvPr id="3" name="Footer Placeholder 2">
            <a:extLst>
              <a:ext uri="{FF2B5EF4-FFF2-40B4-BE49-F238E27FC236}">
                <a16:creationId xmlns:a16="http://schemas.microsoft.com/office/drawing/2014/main" xmlns="" id="{4A04E060-E7F3-D047-AD48-9657206478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373EDA8-0B8A-2F4A-91FC-08E24CFEE0A6}"/>
              </a:ext>
            </a:extLst>
          </p:cNvPr>
          <p:cNvSpPr>
            <a:spLocks noGrp="1"/>
          </p:cNvSpPr>
          <p:nvPr>
            <p:ph type="sldNum" sz="quarter" idx="12"/>
          </p:nvPr>
        </p:nvSpPr>
        <p:spPr/>
        <p:txBody>
          <a:body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2770199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933AEF-C6C3-E941-86B1-2E6D2FBC8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54DCE74-294D-2E4B-919F-24CEE62D62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24BB7EA-DFFF-6B45-871C-65AF3D017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2BC5D1A-EB8D-034B-9F5B-C7F50EE28AE6}"/>
              </a:ext>
            </a:extLst>
          </p:cNvPr>
          <p:cNvSpPr>
            <a:spLocks noGrp="1"/>
          </p:cNvSpPr>
          <p:nvPr>
            <p:ph type="dt" sz="half" idx="10"/>
          </p:nvPr>
        </p:nvSpPr>
        <p:spPr/>
        <p:txBody>
          <a:bodyPr/>
          <a:lstStyle/>
          <a:p>
            <a:fld id="{B44F0A62-8D94-3840-87CB-E8BFE760D7E7}" type="datetimeFigureOut">
              <a:rPr lang="en-US" smtClean="0"/>
              <a:pPr/>
              <a:t>3/18/2019</a:t>
            </a:fld>
            <a:endParaRPr lang="en-US"/>
          </a:p>
        </p:txBody>
      </p:sp>
      <p:sp>
        <p:nvSpPr>
          <p:cNvPr id="6" name="Footer Placeholder 5">
            <a:extLst>
              <a:ext uri="{FF2B5EF4-FFF2-40B4-BE49-F238E27FC236}">
                <a16:creationId xmlns:a16="http://schemas.microsoft.com/office/drawing/2014/main" xmlns="" id="{830D27F0-5662-7549-8901-3C37CED28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4AA3B9-A914-9E41-8771-43394754C01C}"/>
              </a:ext>
            </a:extLst>
          </p:cNvPr>
          <p:cNvSpPr>
            <a:spLocks noGrp="1"/>
          </p:cNvSpPr>
          <p:nvPr>
            <p:ph type="sldNum" sz="quarter" idx="12"/>
          </p:nvPr>
        </p:nvSpPr>
        <p:spPr/>
        <p:txBody>
          <a:body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241768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A92CF7-DF58-C249-A26B-8747B6D51F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8CD6CA5-327C-4A4D-9203-E4074AB585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3C98D63-983E-CA4B-8D39-6B78F1925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C2A6505-F744-134C-9274-DACEBD2C6E75}"/>
              </a:ext>
            </a:extLst>
          </p:cNvPr>
          <p:cNvSpPr>
            <a:spLocks noGrp="1"/>
          </p:cNvSpPr>
          <p:nvPr>
            <p:ph type="dt" sz="half" idx="10"/>
          </p:nvPr>
        </p:nvSpPr>
        <p:spPr/>
        <p:txBody>
          <a:bodyPr/>
          <a:lstStyle/>
          <a:p>
            <a:fld id="{B44F0A62-8D94-3840-87CB-E8BFE760D7E7}" type="datetimeFigureOut">
              <a:rPr lang="en-US" smtClean="0"/>
              <a:pPr/>
              <a:t>3/18/2019</a:t>
            </a:fld>
            <a:endParaRPr lang="en-US"/>
          </a:p>
        </p:txBody>
      </p:sp>
      <p:sp>
        <p:nvSpPr>
          <p:cNvPr id="6" name="Footer Placeholder 5">
            <a:extLst>
              <a:ext uri="{FF2B5EF4-FFF2-40B4-BE49-F238E27FC236}">
                <a16:creationId xmlns:a16="http://schemas.microsoft.com/office/drawing/2014/main" xmlns="" id="{E0104D66-9A99-AB43-B047-E982CCEC5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0A827A3-BC82-2541-99BF-B57261C3D7E2}"/>
              </a:ext>
            </a:extLst>
          </p:cNvPr>
          <p:cNvSpPr>
            <a:spLocks noGrp="1"/>
          </p:cNvSpPr>
          <p:nvPr>
            <p:ph type="sldNum" sz="quarter" idx="12"/>
          </p:nvPr>
        </p:nvSpPr>
        <p:spPr/>
        <p:txBody>
          <a:body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75667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3CD73C9-1A7C-6448-BE71-40CCDBBAB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20D7752-143B-0947-BEB9-73B150964A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6993D6-7E07-6542-9DF7-B21A8DEC2A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F0A62-8D94-3840-87CB-E8BFE760D7E7}" type="datetimeFigureOut">
              <a:rPr lang="en-US" smtClean="0"/>
              <a:pPr/>
              <a:t>3/18/2019</a:t>
            </a:fld>
            <a:endParaRPr lang="en-US"/>
          </a:p>
        </p:txBody>
      </p:sp>
      <p:sp>
        <p:nvSpPr>
          <p:cNvPr id="5" name="Footer Placeholder 4">
            <a:extLst>
              <a:ext uri="{FF2B5EF4-FFF2-40B4-BE49-F238E27FC236}">
                <a16:creationId xmlns:a16="http://schemas.microsoft.com/office/drawing/2014/main" xmlns="" id="{8BCAE6A3-D9B8-3040-BFBA-236FB7F05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F619A7E-B991-2446-A894-C9419FDDEF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1F698-5B49-9544-9C31-D7A82FDC646D}" type="slidenum">
              <a:rPr lang="en-US" smtClean="0"/>
              <a:pPr/>
              <a:t>‹#›</a:t>
            </a:fld>
            <a:endParaRPr lang="en-US"/>
          </a:p>
        </p:txBody>
      </p:sp>
    </p:spTree>
    <p:extLst>
      <p:ext uri="{BB962C8B-B14F-4D97-AF65-F5344CB8AC3E}">
        <p14:creationId xmlns:p14="http://schemas.microsoft.com/office/powerpoint/2010/main" xmlns="" val="2850266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nowher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7.jpe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7.tiff"/></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BAF549-A212-AA4B-8096-A42CC0402FD2}"/>
              </a:ext>
            </a:extLst>
          </p:cNvPr>
          <p:cNvSpPr>
            <a:spLocks noGrp="1"/>
          </p:cNvSpPr>
          <p:nvPr>
            <p:ph type="ctrTitle"/>
          </p:nvPr>
        </p:nvSpPr>
        <p:spPr/>
        <p:txBody>
          <a:bodyPr/>
          <a:lstStyle/>
          <a:p>
            <a:r>
              <a:rPr lang="en-US" dirty="0"/>
              <a:t>Information</a:t>
            </a:r>
            <a:br>
              <a:rPr lang="en-US" dirty="0"/>
            </a:br>
            <a:r>
              <a:rPr lang="en-US" dirty="0"/>
              <a:t>Decision Support</a:t>
            </a:r>
          </a:p>
        </p:txBody>
      </p:sp>
      <p:sp>
        <p:nvSpPr>
          <p:cNvPr id="3" name="Subtitle 2">
            <a:extLst>
              <a:ext uri="{FF2B5EF4-FFF2-40B4-BE49-F238E27FC236}">
                <a16:creationId xmlns:a16="http://schemas.microsoft.com/office/drawing/2014/main" xmlns="" id="{E43B2641-7279-B148-8FB8-EA41CDFCCDCB}"/>
              </a:ext>
            </a:extLst>
          </p:cNvPr>
          <p:cNvSpPr>
            <a:spLocks noGrp="1"/>
          </p:cNvSpPr>
          <p:nvPr>
            <p:ph type="subTitle" idx="1"/>
          </p:nvPr>
        </p:nvSpPr>
        <p:spPr>
          <a:xfrm>
            <a:off x="1524000" y="4272598"/>
            <a:ext cx="9144000" cy="1655762"/>
          </a:xfrm>
        </p:spPr>
        <p:txBody>
          <a:bodyPr/>
          <a:lstStyle/>
          <a:p>
            <a:r>
              <a:rPr lang="en-US" dirty="0"/>
              <a:t>JT </a:t>
            </a:r>
            <a:r>
              <a:rPr lang="en-US" dirty="0" err="1"/>
              <a:t>Finnell</a:t>
            </a:r>
            <a:r>
              <a:rPr lang="en-US" dirty="0"/>
              <a:t>, MD MSc FACEP FACMI</a:t>
            </a:r>
          </a:p>
          <a:p>
            <a:r>
              <a:rPr lang="en-US" dirty="0"/>
              <a:t>ACEP Board of Directors</a:t>
            </a:r>
          </a:p>
          <a:p>
            <a:r>
              <a:rPr lang="en-US" dirty="0"/>
              <a:t>INACEP Board of Directors</a:t>
            </a:r>
          </a:p>
        </p:txBody>
      </p:sp>
    </p:spTree>
    <p:extLst>
      <p:ext uri="{BB962C8B-B14F-4D97-AF65-F5344CB8AC3E}">
        <p14:creationId xmlns:p14="http://schemas.microsoft.com/office/powerpoint/2010/main" xmlns="" val="4131080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1552767-048D-8E49-9B1E-4D98E6045451}"/>
              </a:ext>
            </a:extLst>
          </p:cNvPr>
          <p:cNvPicPr>
            <a:picLocks noGrp="1" noChangeAspect="1"/>
          </p:cNvPicPr>
          <p:nvPr>
            <p:ph idx="1"/>
          </p:nvPr>
        </p:nvPicPr>
        <p:blipFill>
          <a:blip r:embed="rId3"/>
          <a:stretch>
            <a:fillRect/>
          </a:stretch>
        </p:blipFill>
        <p:spPr>
          <a:xfrm>
            <a:off x="838200" y="3743484"/>
            <a:ext cx="4064000" cy="2832100"/>
          </a:xfrm>
        </p:spPr>
      </p:pic>
      <p:pic>
        <p:nvPicPr>
          <p:cNvPr id="7" name="Picture 6">
            <a:extLst>
              <a:ext uri="{FF2B5EF4-FFF2-40B4-BE49-F238E27FC236}">
                <a16:creationId xmlns:a16="http://schemas.microsoft.com/office/drawing/2014/main" xmlns="" id="{9FEF3521-6487-534C-A163-7FE1DB828077}"/>
              </a:ext>
            </a:extLst>
          </p:cNvPr>
          <p:cNvPicPr>
            <a:picLocks noChangeAspect="1"/>
          </p:cNvPicPr>
          <p:nvPr/>
        </p:nvPicPr>
        <p:blipFill>
          <a:blip r:embed="rId4"/>
          <a:stretch>
            <a:fillRect/>
          </a:stretch>
        </p:blipFill>
        <p:spPr>
          <a:xfrm>
            <a:off x="5801912" y="0"/>
            <a:ext cx="6390088" cy="4916170"/>
          </a:xfrm>
          <a:prstGeom prst="rect">
            <a:avLst/>
          </a:prstGeom>
        </p:spPr>
      </p:pic>
      <p:pic>
        <p:nvPicPr>
          <p:cNvPr id="8" name="Picture 7">
            <a:extLst>
              <a:ext uri="{FF2B5EF4-FFF2-40B4-BE49-F238E27FC236}">
                <a16:creationId xmlns:a16="http://schemas.microsoft.com/office/drawing/2014/main" xmlns="" id="{6B3EEAB4-055B-F443-BA45-E4854AFA092C}"/>
              </a:ext>
            </a:extLst>
          </p:cNvPr>
          <p:cNvPicPr>
            <a:picLocks noChangeAspect="1"/>
          </p:cNvPicPr>
          <p:nvPr/>
        </p:nvPicPr>
        <p:blipFill>
          <a:blip r:embed="rId5"/>
          <a:stretch>
            <a:fillRect/>
          </a:stretch>
        </p:blipFill>
        <p:spPr>
          <a:xfrm>
            <a:off x="28577" y="0"/>
            <a:ext cx="4178300" cy="1943100"/>
          </a:xfrm>
          <a:prstGeom prst="rect">
            <a:avLst/>
          </a:prstGeom>
        </p:spPr>
      </p:pic>
    </p:spTree>
    <p:extLst>
      <p:ext uri="{BB962C8B-B14F-4D97-AF65-F5344CB8AC3E}">
        <p14:creationId xmlns:p14="http://schemas.microsoft.com/office/powerpoint/2010/main" xmlns="" val="2041928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F3BADBF-0256-4F4D-94F2-78AF46CCF688}"/>
              </a:ext>
            </a:extLst>
          </p:cNvPr>
          <p:cNvSpPr>
            <a:spLocks noGrp="1"/>
          </p:cNvSpPr>
          <p:nvPr>
            <p:ph idx="1"/>
          </p:nvPr>
        </p:nvSpPr>
        <p:spPr>
          <a:xfrm>
            <a:off x="838200" y="2743200"/>
            <a:ext cx="10515600" cy="3433762"/>
          </a:xfrm>
        </p:spPr>
        <p:txBody>
          <a:bodyPr/>
          <a:lstStyle/>
          <a:p>
            <a:r>
              <a:rPr lang="en-US" dirty="0"/>
              <a:t>Fledgling Interoperability</a:t>
            </a:r>
          </a:p>
          <a:p>
            <a:r>
              <a:rPr lang="en-US" dirty="0"/>
              <a:t>Data “Lakes”</a:t>
            </a:r>
          </a:p>
          <a:p>
            <a:endParaRPr lang="en-US" dirty="0"/>
          </a:p>
        </p:txBody>
      </p:sp>
      <p:pic>
        <p:nvPicPr>
          <p:cNvPr id="9" name="Picture 8">
            <a:extLst>
              <a:ext uri="{FF2B5EF4-FFF2-40B4-BE49-F238E27FC236}">
                <a16:creationId xmlns:a16="http://schemas.microsoft.com/office/drawing/2014/main" xmlns="" id="{F8C0AE4C-548E-8941-9785-328266FE808A}"/>
              </a:ext>
            </a:extLst>
          </p:cNvPr>
          <p:cNvPicPr>
            <a:picLocks noChangeAspect="1"/>
          </p:cNvPicPr>
          <p:nvPr/>
        </p:nvPicPr>
        <p:blipFill>
          <a:blip r:embed="rId3"/>
          <a:stretch>
            <a:fillRect/>
          </a:stretch>
        </p:blipFill>
        <p:spPr>
          <a:xfrm>
            <a:off x="0" y="0"/>
            <a:ext cx="12192000" cy="2540000"/>
          </a:xfrm>
          <a:prstGeom prst="rect">
            <a:avLst/>
          </a:prstGeom>
        </p:spPr>
      </p:pic>
      <p:pic>
        <p:nvPicPr>
          <p:cNvPr id="11" name="Picture 10">
            <a:extLst>
              <a:ext uri="{FF2B5EF4-FFF2-40B4-BE49-F238E27FC236}">
                <a16:creationId xmlns:a16="http://schemas.microsoft.com/office/drawing/2014/main" xmlns="" id="{1FB810E4-9AAD-024B-8C4C-CB0A28854610}"/>
              </a:ext>
            </a:extLst>
          </p:cNvPr>
          <p:cNvPicPr>
            <a:picLocks noChangeAspect="1"/>
          </p:cNvPicPr>
          <p:nvPr/>
        </p:nvPicPr>
        <p:blipFill>
          <a:blip r:embed="rId4"/>
          <a:stretch>
            <a:fillRect/>
          </a:stretch>
        </p:blipFill>
        <p:spPr>
          <a:xfrm>
            <a:off x="8534400" y="2540000"/>
            <a:ext cx="3657600" cy="2819400"/>
          </a:xfrm>
          <a:prstGeom prst="rect">
            <a:avLst/>
          </a:prstGeom>
        </p:spPr>
      </p:pic>
    </p:spTree>
    <p:extLst>
      <p:ext uri="{BB962C8B-B14F-4D97-AF65-F5344CB8AC3E}">
        <p14:creationId xmlns:p14="http://schemas.microsoft.com/office/powerpoint/2010/main" xmlns="" val="3592702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416B94-C2E4-9047-808D-B260509948E3}"/>
              </a:ext>
            </a:extLst>
          </p:cNvPr>
          <p:cNvSpPr>
            <a:spLocks noGrp="1"/>
          </p:cNvSpPr>
          <p:nvPr>
            <p:ph type="title"/>
          </p:nvPr>
        </p:nvSpPr>
        <p:spPr>
          <a:xfrm>
            <a:off x="838200" y="365125"/>
            <a:ext cx="3145790" cy="1325563"/>
          </a:xfrm>
        </p:spPr>
        <p:txBody>
          <a:bodyPr/>
          <a:lstStyle/>
          <a:p>
            <a:r>
              <a:rPr lang="en-US" dirty="0"/>
              <a:t>Electronic</a:t>
            </a:r>
            <a:br>
              <a:rPr lang="en-US" dirty="0"/>
            </a:br>
            <a:r>
              <a:rPr lang="en-US" dirty="0"/>
              <a:t>Records</a:t>
            </a:r>
          </a:p>
        </p:txBody>
      </p:sp>
      <p:pic>
        <p:nvPicPr>
          <p:cNvPr id="5" name="Content Placeholder 4">
            <a:extLst>
              <a:ext uri="{FF2B5EF4-FFF2-40B4-BE49-F238E27FC236}">
                <a16:creationId xmlns:a16="http://schemas.microsoft.com/office/drawing/2014/main" xmlns="" id="{CB849E78-1A77-3243-BE4C-59757338FEA3}"/>
              </a:ext>
            </a:extLst>
          </p:cNvPr>
          <p:cNvPicPr>
            <a:picLocks noGrp="1" noChangeAspect="1"/>
          </p:cNvPicPr>
          <p:nvPr>
            <p:ph idx="1"/>
          </p:nvPr>
        </p:nvPicPr>
        <p:blipFill>
          <a:blip r:embed="rId3"/>
          <a:stretch>
            <a:fillRect/>
          </a:stretch>
        </p:blipFill>
        <p:spPr>
          <a:xfrm>
            <a:off x="0" y="2506662"/>
            <a:ext cx="6225180" cy="4351338"/>
          </a:xfrm>
        </p:spPr>
      </p:pic>
      <p:pic>
        <p:nvPicPr>
          <p:cNvPr id="7" name="Picture 6">
            <a:extLst>
              <a:ext uri="{FF2B5EF4-FFF2-40B4-BE49-F238E27FC236}">
                <a16:creationId xmlns:a16="http://schemas.microsoft.com/office/drawing/2014/main" xmlns="" id="{A3630A98-CF33-1943-A8BF-2D15C146F6B9}"/>
              </a:ext>
            </a:extLst>
          </p:cNvPr>
          <p:cNvPicPr>
            <a:picLocks noChangeAspect="1"/>
          </p:cNvPicPr>
          <p:nvPr/>
        </p:nvPicPr>
        <p:blipFill>
          <a:blip r:embed="rId4"/>
          <a:stretch>
            <a:fillRect/>
          </a:stretch>
        </p:blipFill>
        <p:spPr>
          <a:xfrm>
            <a:off x="3983990" y="0"/>
            <a:ext cx="7962900" cy="4152900"/>
          </a:xfrm>
          <a:prstGeom prst="rect">
            <a:avLst/>
          </a:prstGeom>
        </p:spPr>
      </p:pic>
    </p:spTree>
    <p:extLst>
      <p:ext uri="{BB962C8B-B14F-4D97-AF65-F5344CB8AC3E}">
        <p14:creationId xmlns:p14="http://schemas.microsoft.com/office/powerpoint/2010/main" xmlns="" val="2393410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8264F070-61A6-CD45-AA05-2356119C5266}"/>
              </a:ext>
            </a:extLst>
          </p:cNvPr>
          <p:cNvPicPr>
            <a:picLocks noGrp="1" noChangeAspect="1"/>
          </p:cNvPicPr>
          <p:nvPr>
            <p:ph idx="1"/>
          </p:nvPr>
        </p:nvPicPr>
        <p:blipFill>
          <a:blip r:embed="rId3"/>
          <a:stretch>
            <a:fillRect/>
          </a:stretch>
        </p:blipFill>
        <p:spPr>
          <a:xfrm>
            <a:off x="0" y="0"/>
            <a:ext cx="6858000" cy="3860800"/>
          </a:xfrm>
        </p:spPr>
      </p:pic>
      <p:pic>
        <p:nvPicPr>
          <p:cNvPr id="7" name="Picture 6">
            <a:extLst>
              <a:ext uri="{FF2B5EF4-FFF2-40B4-BE49-F238E27FC236}">
                <a16:creationId xmlns:a16="http://schemas.microsoft.com/office/drawing/2014/main" xmlns="" id="{62C43F12-31D7-544A-A327-04D6798806B5}"/>
              </a:ext>
            </a:extLst>
          </p:cNvPr>
          <p:cNvPicPr>
            <a:picLocks noChangeAspect="1"/>
          </p:cNvPicPr>
          <p:nvPr/>
        </p:nvPicPr>
        <p:blipFill>
          <a:blip r:embed="rId4"/>
          <a:stretch>
            <a:fillRect/>
          </a:stretch>
        </p:blipFill>
        <p:spPr>
          <a:xfrm>
            <a:off x="0" y="3860798"/>
            <a:ext cx="6858000" cy="2997202"/>
          </a:xfrm>
          <a:prstGeom prst="rect">
            <a:avLst/>
          </a:prstGeom>
        </p:spPr>
      </p:pic>
      <p:pic>
        <p:nvPicPr>
          <p:cNvPr id="9" name="Picture 8">
            <a:extLst>
              <a:ext uri="{FF2B5EF4-FFF2-40B4-BE49-F238E27FC236}">
                <a16:creationId xmlns:a16="http://schemas.microsoft.com/office/drawing/2014/main" xmlns="" id="{2598AD49-C704-1F45-A41B-B372E0106234}"/>
              </a:ext>
            </a:extLst>
          </p:cNvPr>
          <p:cNvPicPr>
            <a:picLocks noChangeAspect="1"/>
          </p:cNvPicPr>
          <p:nvPr/>
        </p:nvPicPr>
        <p:blipFill>
          <a:blip r:embed="rId5"/>
          <a:stretch>
            <a:fillRect/>
          </a:stretch>
        </p:blipFill>
        <p:spPr>
          <a:xfrm>
            <a:off x="6858000" y="4001886"/>
            <a:ext cx="5334000" cy="2856114"/>
          </a:xfrm>
          <a:prstGeom prst="rect">
            <a:avLst/>
          </a:prstGeom>
        </p:spPr>
      </p:pic>
      <p:sp>
        <p:nvSpPr>
          <p:cNvPr id="12" name="TextBox 11">
            <a:extLst>
              <a:ext uri="{FF2B5EF4-FFF2-40B4-BE49-F238E27FC236}">
                <a16:creationId xmlns:a16="http://schemas.microsoft.com/office/drawing/2014/main" xmlns="" id="{2E413021-A321-4E44-B4FF-2D591A74EFED}"/>
              </a:ext>
            </a:extLst>
          </p:cNvPr>
          <p:cNvSpPr txBox="1"/>
          <p:nvPr/>
        </p:nvSpPr>
        <p:spPr>
          <a:xfrm>
            <a:off x="7010400" y="182880"/>
            <a:ext cx="4937760" cy="1446550"/>
          </a:xfrm>
          <a:prstGeom prst="rect">
            <a:avLst/>
          </a:prstGeom>
          <a:noFill/>
        </p:spPr>
        <p:txBody>
          <a:bodyPr wrap="square" rtlCol="0">
            <a:spAutoFit/>
          </a:bodyPr>
          <a:lstStyle/>
          <a:p>
            <a:r>
              <a:rPr lang="en-US" sz="4400" dirty="0"/>
              <a:t>Structured vs Unstructured Data</a:t>
            </a:r>
          </a:p>
        </p:txBody>
      </p:sp>
    </p:spTree>
    <p:extLst>
      <p:ext uri="{BB962C8B-B14F-4D97-AF65-F5344CB8AC3E}">
        <p14:creationId xmlns:p14="http://schemas.microsoft.com/office/powerpoint/2010/main" xmlns="" val="1912082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789A0B-3194-E446-B2BA-6E0387C98A75}"/>
              </a:ext>
            </a:extLst>
          </p:cNvPr>
          <p:cNvSpPr>
            <a:spLocks noGrp="1"/>
          </p:cNvSpPr>
          <p:nvPr>
            <p:ph type="title"/>
          </p:nvPr>
        </p:nvSpPr>
        <p:spPr/>
        <p:txBody>
          <a:bodyPr/>
          <a:lstStyle/>
          <a:p>
            <a:r>
              <a:rPr lang="en-US" dirty="0"/>
              <a:t>Health Information Exchanges</a:t>
            </a:r>
          </a:p>
        </p:txBody>
      </p:sp>
      <p:pic>
        <p:nvPicPr>
          <p:cNvPr id="5" name="Content Placeholder 4">
            <a:extLst>
              <a:ext uri="{FF2B5EF4-FFF2-40B4-BE49-F238E27FC236}">
                <a16:creationId xmlns:a16="http://schemas.microsoft.com/office/drawing/2014/main" xmlns="" id="{C420ED81-F763-9C4E-919D-59B41AE80A91}"/>
              </a:ext>
            </a:extLst>
          </p:cNvPr>
          <p:cNvPicPr>
            <a:picLocks noGrp="1" noChangeAspect="1"/>
          </p:cNvPicPr>
          <p:nvPr>
            <p:ph idx="1"/>
          </p:nvPr>
        </p:nvPicPr>
        <p:blipFill>
          <a:blip r:embed="rId2"/>
          <a:stretch>
            <a:fillRect/>
          </a:stretch>
        </p:blipFill>
        <p:spPr>
          <a:xfrm>
            <a:off x="6740438" y="2506662"/>
            <a:ext cx="5451562" cy="4351338"/>
          </a:xfrm>
        </p:spPr>
      </p:pic>
      <p:pic>
        <p:nvPicPr>
          <p:cNvPr id="7" name="Picture 6">
            <a:extLst>
              <a:ext uri="{FF2B5EF4-FFF2-40B4-BE49-F238E27FC236}">
                <a16:creationId xmlns:a16="http://schemas.microsoft.com/office/drawing/2014/main" xmlns="" id="{97DB8AD0-7A2B-954F-9C4B-97E4A0751ED3}"/>
              </a:ext>
            </a:extLst>
          </p:cNvPr>
          <p:cNvPicPr>
            <a:picLocks noChangeAspect="1"/>
          </p:cNvPicPr>
          <p:nvPr/>
        </p:nvPicPr>
        <p:blipFill>
          <a:blip r:embed="rId3"/>
          <a:stretch>
            <a:fillRect/>
          </a:stretch>
        </p:blipFill>
        <p:spPr>
          <a:xfrm>
            <a:off x="149860" y="1433909"/>
            <a:ext cx="8305800" cy="1752600"/>
          </a:xfrm>
          <a:prstGeom prst="rect">
            <a:avLst/>
          </a:prstGeom>
        </p:spPr>
      </p:pic>
      <p:pic>
        <p:nvPicPr>
          <p:cNvPr id="9" name="Picture 8">
            <a:extLst>
              <a:ext uri="{FF2B5EF4-FFF2-40B4-BE49-F238E27FC236}">
                <a16:creationId xmlns:a16="http://schemas.microsoft.com/office/drawing/2014/main" xmlns="" id="{EF7F6CBA-4DA7-A54B-8186-A52383328530}"/>
              </a:ext>
            </a:extLst>
          </p:cNvPr>
          <p:cNvPicPr>
            <a:picLocks noChangeAspect="1"/>
          </p:cNvPicPr>
          <p:nvPr/>
        </p:nvPicPr>
        <p:blipFill>
          <a:blip r:embed="rId4"/>
          <a:stretch>
            <a:fillRect/>
          </a:stretch>
        </p:blipFill>
        <p:spPr>
          <a:xfrm>
            <a:off x="149860" y="4682331"/>
            <a:ext cx="5715000" cy="2032000"/>
          </a:xfrm>
          <a:prstGeom prst="rect">
            <a:avLst/>
          </a:prstGeom>
        </p:spPr>
      </p:pic>
    </p:spTree>
    <p:extLst>
      <p:ext uri="{BB962C8B-B14F-4D97-AF65-F5344CB8AC3E}">
        <p14:creationId xmlns:p14="http://schemas.microsoft.com/office/powerpoint/2010/main" xmlns="" val="704559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F898E-9006-9349-960A-C4AE4AC650BF}"/>
              </a:ext>
            </a:extLst>
          </p:cNvPr>
          <p:cNvSpPr>
            <a:spLocks noGrp="1"/>
          </p:cNvSpPr>
          <p:nvPr>
            <p:ph type="title"/>
          </p:nvPr>
        </p:nvSpPr>
        <p:spPr/>
        <p:txBody>
          <a:bodyPr/>
          <a:lstStyle/>
          <a:p>
            <a:r>
              <a:rPr lang="en-US" dirty="0"/>
              <a:t>Computer Order Entry / Decision Support</a:t>
            </a:r>
          </a:p>
        </p:txBody>
      </p:sp>
      <p:sp>
        <p:nvSpPr>
          <p:cNvPr id="3" name="Content Placeholder 2">
            <a:extLst>
              <a:ext uri="{FF2B5EF4-FFF2-40B4-BE49-F238E27FC236}">
                <a16:creationId xmlns:a16="http://schemas.microsoft.com/office/drawing/2014/main" xmlns="" id="{BF6AC49E-1E0F-4E43-AF51-8BBAEE6D7EB4}"/>
              </a:ext>
            </a:extLst>
          </p:cNvPr>
          <p:cNvSpPr>
            <a:spLocks noGrp="1"/>
          </p:cNvSpPr>
          <p:nvPr>
            <p:ph idx="1"/>
          </p:nvPr>
        </p:nvSpPr>
        <p:spPr>
          <a:xfrm>
            <a:off x="838200" y="1662113"/>
            <a:ext cx="5359400" cy="4514850"/>
          </a:xfrm>
        </p:spPr>
        <p:txBody>
          <a:bodyPr/>
          <a:lstStyle/>
          <a:p>
            <a:r>
              <a:rPr lang="en-US" dirty="0"/>
              <a:t>Right Information</a:t>
            </a:r>
          </a:p>
          <a:p>
            <a:r>
              <a:rPr lang="en-US" dirty="0"/>
              <a:t>Right Person</a:t>
            </a:r>
          </a:p>
          <a:p>
            <a:r>
              <a:rPr lang="en-US" dirty="0"/>
              <a:t>Right Intervention Format</a:t>
            </a:r>
          </a:p>
          <a:p>
            <a:r>
              <a:rPr lang="en-US" dirty="0"/>
              <a:t>Right Channel</a:t>
            </a:r>
          </a:p>
          <a:p>
            <a:r>
              <a:rPr lang="en-US" dirty="0"/>
              <a:t>Right Time in Workflow</a:t>
            </a:r>
          </a:p>
          <a:p>
            <a:endParaRPr lang="en-US" dirty="0"/>
          </a:p>
        </p:txBody>
      </p:sp>
      <p:pic>
        <p:nvPicPr>
          <p:cNvPr id="4" name="Picture 3">
            <a:extLst>
              <a:ext uri="{FF2B5EF4-FFF2-40B4-BE49-F238E27FC236}">
                <a16:creationId xmlns:a16="http://schemas.microsoft.com/office/drawing/2014/main" xmlns="" id="{C3796C5E-4555-CB41-A7B0-D1674FABC580}"/>
              </a:ext>
            </a:extLst>
          </p:cNvPr>
          <p:cNvPicPr>
            <a:picLocks noChangeAspect="1"/>
          </p:cNvPicPr>
          <p:nvPr/>
        </p:nvPicPr>
        <p:blipFill>
          <a:blip r:embed="rId3"/>
          <a:stretch>
            <a:fillRect/>
          </a:stretch>
        </p:blipFill>
        <p:spPr>
          <a:xfrm>
            <a:off x="6197600" y="1662113"/>
            <a:ext cx="5994400" cy="4514850"/>
          </a:xfrm>
          <a:prstGeom prst="rect">
            <a:avLst/>
          </a:prstGeom>
        </p:spPr>
      </p:pic>
    </p:spTree>
    <p:extLst>
      <p:ext uri="{BB962C8B-B14F-4D97-AF65-F5344CB8AC3E}">
        <p14:creationId xmlns:p14="http://schemas.microsoft.com/office/powerpoint/2010/main" xmlns="" val="1018774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83D1E5-EC5F-C046-9DD8-EBC15E6946D5}"/>
              </a:ext>
            </a:extLst>
          </p:cNvPr>
          <p:cNvSpPr>
            <a:spLocks noGrp="1"/>
          </p:cNvSpPr>
          <p:nvPr>
            <p:ph type="title"/>
          </p:nvPr>
        </p:nvSpPr>
        <p:spPr/>
        <p:txBody>
          <a:bodyPr/>
          <a:lstStyle/>
          <a:p>
            <a:r>
              <a:rPr lang="en-US" dirty="0"/>
              <a:t>Orders and Documentation</a:t>
            </a:r>
          </a:p>
        </p:txBody>
      </p:sp>
      <p:sp>
        <p:nvSpPr>
          <p:cNvPr id="3" name="Content Placeholder 2">
            <a:extLst>
              <a:ext uri="{FF2B5EF4-FFF2-40B4-BE49-F238E27FC236}">
                <a16:creationId xmlns:a16="http://schemas.microsoft.com/office/drawing/2014/main" xmlns="" id="{3F209BD3-6C68-2043-8244-8ABA4442CC3B}"/>
              </a:ext>
            </a:extLst>
          </p:cNvPr>
          <p:cNvSpPr>
            <a:spLocks noGrp="1"/>
          </p:cNvSpPr>
          <p:nvPr>
            <p:ph idx="1"/>
          </p:nvPr>
        </p:nvSpPr>
        <p:spPr/>
        <p:txBody>
          <a:bodyPr/>
          <a:lstStyle/>
          <a:p>
            <a:r>
              <a:rPr lang="en-US" dirty="0"/>
              <a:t>Problem Lists: “The hoarder’s stash”</a:t>
            </a:r>
          </a:p>
          <a:p>
            <a:r>
              <a:rPr lang="en-US" dirty="0"/>
              <a:t>Revenge of the Ancillaries</a:t>
            </a:r>
          </a:p>
          <a:p>
            <a:r>
              <a:rPr lang="en-US" dirty="0"/>
              <a:t>Scribes</a:t>
            </a:r>
          </a:p>
          <a:p>
            <a:endParaRPr lang="en-US" dirty="0"/>
          </a:p>
          <a:p>
            <a:r>
              <a:rPr lang="en-US" dirty="0"/>
              <a:t>Occupational burnout</a:t>
            </a:r>
          </a:p>
          <a:p>
            <a:endParaRPr lang="en-US" dirty="0"/>
          </a:p>
        </p:txBody>
      </p:sp>
      <p:pic>
        <p:nvPicPr>
          <p:cNvPr id="7" name="Picture 6">
            <a:extLst>
              <a:ext uri="{FF2B5EF4-FFF2-40B4-BE49-F238E27FC236}">
                <a16:creationId xmlns:a16="http://schemas.microsoft.com/office/drawing/2014/main" xmlns="" id="{EC485791-A60D-7D44-B127-CDE59BB2CE20}"/>
              </a:ext>
            </a:extLst>
          </p:cNvPr>
          <p:cNvPicPr>
            <a:picLocks noChangeAspect="1"/>
          </p:cNvPicPr>
          <p:nvPr/>
        </p:nvPicPr>
        <p:blipFill>
          <a:blip r:embed="rId2"/>
          <a:stretch>
            <a:fillRect/>
          </a:stretch>
        </p:blipFill>
        <p:spPr>
          <a:xfrm>
            <a:off x="7188200" y="1968500"/>
            <a:ext cx="5003800" cy="4889500"/>
          </a:xfrm>
          <a:prstGeom prst="rect">
            <a:avLst/>
          </a:prstGeom>
        </p:spPr>
      </p:pic>
    </p:spTree>
    <p:extLst>
      <p:ext uri="{BB962C8B-B14F-4D97-AF65-F5344CB8AC3E}">
        <p14:creationId xmlns:p14="http://schemas.microsoft.com/office/powerpoint/2010/main" xmlns="" val="113764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AB5FF0-6364-D14A-9B9B-6DFD6BB9DA16}"/>
              </a:ext>
            </a:extLst>
          </p:cNvPr>
          <p:cNvSpPr>
            <a:spLocks noGrp="1"/>
          </p:cNvSpPr>
          <p:nvPr>
            <p:ph type="title"/>
          </p:nvPr>
        </p:nvSpPr>
        <p:spPr>
          <a:xfrm>
            <a:off x="838200" y="763588"/>
            <a:ext cx="10515600" cy="927100"/>
          </a:xfrm>
        </p:spPr>
        <p:txBody>
          <a:bodyPr/>
          <a:lstStyle/>
          <a:p>
            <a:r>
              <a:rPr lang="en-US" dirty="0"/>
              <a:t>“Bill of Rights”</a:t>
            </a:r>
          </a:p>
        </p:txBody>
      </p:sp>
      <p:sp>
        <p:nvSpPr>
          <p:cNvPr id="3" name="Content Placeholder 2">
            <a:extLst>
              <a:ext uri="{FF2B5EF4-FFF2-40B4-BE49-F238E27FC236}">
                <a16:creationId xmlns:a16="http://schemas.microsoft.com/office/drawing/2014/main" xmlns="" id="{6F07399C-557C-F940-8424-3437EEA25C0B}"/>
              </a:ext>
            </a:extLst>
          </p:cNvPr>
          <p:cNvSpPr>
            <a:spLocks noGrp="1"/>
          </p:cNvSpPr>
          <p:nvPr>
            <p:ph sz="half" idx="1"/>
          </p:nvPr>
        </p:nvSpPr>
        <p:spPr/>
        <p:txBody>
          <a:bodyPr>
            <a:normAutofit fontScale="77500" lnSpcReduction="20000"/>
          </a:bodyPr>
          <a:lstStyle/>
          <a:p>
            <a:r>
              <a:rPr lang="en-US" dirty="0"/>
              <a:t>1. There should be an ED Physician responsible for the IT in the ED.</a:t>
            </a:r>
          </a:p>
          <a:p>
            <a:r>
              <a:rPr lang="en-US" dirty="0"/>
              <a:t>2. Emergency Medicine Informaticians need to be involved in the build process.</a:t>
            </a:r>
          </a:p>
          <a:p>
            <a:r>
              <a:rPr lang="en-US" dirty="0"/>
              <a:t>3. Changes / Feature requests should be streamlined with a clear governance process.</a:t>
            </a:r>
          </a:p>
          <a:p>
            <a:r>
              <a:rPr lang="en-US" dirty="0"/>
              <a:t>4. Reform documentation requirements for ED reimbursement to be time-based and problem-focused billing.  </a:t>
            </a:r>
          </a:p>
          <a:p>
            <a:r>
              <a:rPr lang="en-US" dirty="0"/>
              <a:t>5. Interoperability must exist</a:t>
            </a:r>
          </a:p>
          <a:p>
            <a:r>
              <a:rPr lang="en-US" dirty="0"/>
              <a:t>6. Specialty Societies/ACEP should be able to maintain "best practice" solutions for their members.  </a:t>
            </a:r>
          </a:p>
          <a:p>
            <a:endParaRPr lang="en-US" dirty="0"/>
          </a:p>
        </p:txBody>
      </p:sp>
      <p:sp>
        <p:nvSpPr>
          <p:cNvPr id="4" name="Content Placeholder 3">
            <a:extLst>
              <a:ext uri="{FF2B5EF4-FFF2-40B4-BE49-F238E27FC236}">
                <a16:creationId xmlns:a16="http://schemas.microsoft.com/office/drawing/2014/main" xmlns="" id="{018F88B2-101E-624F-9792-14F4407EB3B9}"/>
              </a:ext>
            </a:extLst>
          </p:cNvPr>
          <p:cNvSpPr>
            <a:spLocks noGrp="1"/>
          </p:cNvSpPr>
          <p:nvPr>
            <p:ph sz="half" idx="2"/>
          </p:nvPr>
        </p:nvSpPr>
        <p:spPr/>
        <p:txBody>
          <a:bodyPr>
            <a:normAutofit fontScale="77500" lnSpcReduction="20000"/>
          </a:bodyPr>
          <a:lstStyle/>
          <a:p>
            <a:r>
              <a:rPr lang="en-US" dirty="0"/>
              <a:t>7. PDMP data should be housed in a national data base and integrated into the EMR.</a:t>
            </a:r>
          </a:p>
          <a:p>
            <a:r>
              <a:rPr lang="en-US" dirty="0"/>
              <a:t>8. State information exchanges should be designed to integrate using national standards for interoperability.</a:t>
            </a:r>
          </a:p>
          <a:p>
            <a:r>
              <a:rPr lang="en-US" dirty="0"/>
              <a:t>9. National interoperability standards legislation should include EHRs across the spectrum of care (e.g. Pre-hospital, Home Care, Transportation providers, chronic care, Behavioral health, Pharmacy, Medicare, Medicaid).</a:t>
            </a:r>
          </a:p>
          <a:p>
            <a:r>
              <a:rPr lang="en-US" dirty="0"/>
              <a:t>10. EHR Vendors must seek innovative methods and solutions to providing care</a:t>
            </a:r>
          </a:p>
          <a:p>
            <a:endParaRPr lang="en-US" dirty="0"/>
          </a:p>
        </p:txBody>
      </p:sp>
      <p:pic>
        <p:nvPicPr>
          <p:cNvPr id="6" name="Picture 5">
            <a:extLst>
              <a:ext uri="{FF2B5EF4-FFF2-40B4-BE49-F238E27FC236}">
                <a16:creationId xmlns:a16="http://schemas.microsoft.com/office/drawing/2014/main" xmlns="" id="{79D4FD25-770B-764E-A66E-3B1D991FEFDC}"/>
              </a:ext>
            </a:extLst>
          </p:cNvPr>
          <p:cNvPicPr>
            <a:picLocks noChangeAspect="1"/>
          </p:cNvPicPr>
          <p:nvPr/>
        </p:nvPicPr>
        <p:blipFill>
          <a:blip r:embed="rId3"/>
          <a:stretch>
            <a:fillRect/>
          </a:stretch>
        </p:blipFill>
        <p:spPr>
          <a:xfrm>
            <a:off x="1225550" y="230188"/>
            <a:ext cx="9588500" cy="533400"/>
          </a:xfrm>
          <a:prstGeom prst="rect">
            <a:avLst/>
          </a:prstGeom>
        </p:spPr>
      </p:pic>
    </p:spTree>
    <p:extLst>
      <p:ext uri="{BB962C8B-B14F-4D97-AF65-F5344CB8AC3E}">
        <p14:creationId xmlns:p14="http://schemas.microsoft.com/office/powerpoint/2010/main" xmlns="" val="702644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46972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Thinking</a:t>
            </a:r>
          </a:p>
        </p:txBody>
      </p:sp>
      <p:pic>
        <p:nvPicPr>
          <p:cNvPr id="4" name="Content Placeholder 3" descr="Screen Shot 2016-05-18 at 23.09.38.png"/>
          <p:cNvPicPr>
            <a:picLocks noGrp="1" noChangeAspect="1"/>
          </p:cNvPicPr>
          <p:nvPr>
            <p:ph idx="1"/>
          </p:nvPr>
        </p:nvPicPr>
        <p:blipFill>
          <a:blip r:embed="rId3">
            <a:extLst>
              <a:ext uri="{28A0092B-C50C-407E-A947-70E740481C1C}">
                <a14:useLocalDpi xmlns:a14="http://schemas.microsoft.com/office/drawing/2010/main" xmlns="" val="0"/>
              </a:ext>
            </a:extLst>
          </a:blip>
          <a:srcRect l="-70392" r="-70392"/>
          <a:stretch>
            <a:fillRect/>
          </a:stretch>
        </p:blipFill>
        <p:spPr/>
      </p:pic>
    </p:spTree>
    <p:extLst>
      <p:ext uri="{BB962C8B-B14F-4D97-AF65-F5344CB8AC3E}">
        <p14:creationId xmlns:p14="http://schemas.microsoft.com/office/powerpoint/2010/main" xmlns="" val="3461232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3107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600201"/>
            <a:ext cx="3248212" cy="4525963"/>
          </a:xfrm>
        </p:spPr>
        <p:txBody>
          <a:bodyPr/>
          <a:lstStyle/>
          <a:p>
            <a:pPr marL="0" indent="0">
              <a:buNone/>
            </a:pPr>
            <a:endParaRPr lang="en-US" dirty="0"/>
          </a:p>
          <a:p>
            <a:pPr marL="0" indent="0" algn="ctr">
              <a:buNone/>
            </a:pPr>
            <a:r>
              <a:rPr lang="en-US" dirty="0"/>
              <a:t>“Information is not just necessary for delivering care, arguably information </a:t>
            </a:r>
            <a:r>
              <a:rPr lang="en-US" i="1" dirty="0"/>
              <a:t>IS</a:t>
            </a:r>
            <a:r>
              <a:rPr lang="en-US" dirty="0"/>
              <a:t> care.”</a:t>
            </a:r>
          </a:p>
        </p:txBody>
      </p:sp>
      <p:pic>
        <p:nvPicPr>
          <p:cNvPr id="4" name="Picture 3" descr="Screen Shot 2015-02-10 at 23.08.5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95352" y="0"/>
            <a:ext cx="5172649" cy="6858000"/>
          </a:xfrm>
          <a:prstGeom prst="rect">
            <a:avLst/>
          </a:prstGeom>
        </p:spPr>
      </p:pic>
    </p:spTree>
    <p:extLst>
      <p:ext uri="{BB962C8B-B14F-4D97-AF65-F5344CB8AC3E}">
        <p14:creationId xmlns:p14="http://schemas.microsoft.com/office/powerpoint/2010/main" xmlns="" val="426395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Lists</a:t>
            </a:r>
          </a:p>
        </p:txBody>
      </p:sp>
      <p:sp>
        <p:nvSpPr>
          <p:cNvPr id="3" name="Content Placeholder 2"/>
          <p:cNvSpPr>
            <a:spLocks noGrp="1"/>
          </p:cNvSpPr>
          <p:nvPr>
            <p:ph idx="1"/>
          </p:nvPr>
        </p:nvSpPr>
        <p:spPr/>
        <p:txBody>
          <a:bodyPr/>
          <a:lstStyle/>
          <a:p>
            <a:r>
              <a:rPr lang="en-US" dirty="0"/>
              <a:t>Hypertension</a:t>
            </a:r>
          </a:p>
          <a:p>
            <a:r>
              <a:rPr lang="en-US" dirty="0"/>
              <a:t>Diabetes</a:t>
            </a:r>
          </a:p>
          <a:p>
            <a:r>
              <a:rPr lang="en-US" dirty="0">
                <a:hlinkClick r:id="rId3"/>
              </a:rPr>
              <a:t>Low Back Strain</a:t>
            </a:r>
            <a:endParaRPr lang="en-US" dirty="0"/>
          </a:p>
          <a:p>
            <a:r>
              <a:rPr lang="en-US" dirty="0"/>
              <a:t>…</a:t>
            </a:r>
          </a:p>
        </p:txBody>
      </p:sp>
    </p:spTree>
    <p:extLst>
      <p:ext uri="{BB962C8B-B14F-4D97-AF65-F5344CB8AC3E}">
        <p14:creationId xmlns:p14="http://schemas.microsoft.com/office/powerpoint/2010/main" xmlns="" val="1818192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Back Strain</a:t>
            </a:r>
          </a:p>
        </p:txBody>
      </p:sp>
      <p:sp>
        <p:nvSpPr>
          <p:cNvPr id="3" name="Content Placeholder 2"/>
          <p:cNvSpPr>
            <a:spLocks noGrp="1"/>
          </p:cNvSpPr>
          <p:nvPr>
            <p:ph idx="1"/>
          </p:nvPr>
        </p:nvSpPr>
        <p:spPr>
          <a:xfrm>
            <a:off x="1981201" y="1600201"/>
            <a:ext cx="2755947" cy="4525963"/>
          </a:xfrm>
        </p:spPr>
        <p:txBody>
          <a:bodyPr>
            <a:normAutofit fontScale="92500" lnSpcReduction="10000"/>
          </a:bodyPr>
          <a:lstStyle/>
          <a:p>
            <a:r>
              <a:rPr lang="en-US" dirty="0"/>
              <a:t>History</a:t>
            </a:r>
          </a:p>
          <a:p>
            <a:endParaRPr lang="en-US" dirty="0"/>
          </a:p>
          <a:p>
            <a:r>
              <a:rPr lang="en-US" dirty="0"/>
              <a:t>Imaging</a:t>
            </a:r>
          </a:p>
          <a:p>
            <a:endParaRPr lang="en-US" dirty="0"/>
          </a:p>
          <a:p>
            <a:r>
              <a:rPr lang="en-US" dirty="0"/>
              <a:t>Referrals</a:t>
            </a:r>
          </a:p>
          <a:p>
            <a:endParaRPr lang="en-US" dirty="0"/>
          </a:p>
          <a:p>
            <a:endParaRPr lang="en-US" dirty="0"/>
          </a:p>
          <a:p>
            <a:r>
              <a:rPr lang="en-US" dirty="0"/>
              <a:t>Medications</a:t>
            </a:r>
          </a:p>
          <a:p>
            <a:endParaRPr lang="en-US" dirty="0"/>
          </a:p>
          <a:p>
            <a:r>
              <a:rPr lang="en-US" dirty="0"/>
              <a:t>Guideline</a:t>
            </a:r>
          </a:p>
        </p:txBody>
      </p:sp>
      <p:pic>
        <p:nvPicPr>
          <p:cNvPr id="5" name="Picture 4" descr="Screen Shot 2016-05-18 at 22.26.2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90820" y="1600200"/>
            <a:ext cx="3584780" cy="673100"/>
          </a:xfrm>
          <a:prstGeom prst="rect">
            <a:avLst/>
          </a:prstGeom>
        </p:spPr>
      </p:pic>
      <p:pic>
        <p:nvPicPr>
          <p:cNvPr id="6" name="Picture 5" descr="Screen Shot 2016-05-18 at 22.26.30.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390820" y="2413000"/>
            <a:ext cx="3584780" cy="673100"/>
          </a:xfrm>
          <a:prstGeom prst="rect">
            <a:avLst/>
          </a:prstGeom>
        </p:spPr>
      </p:pic>
      <p:pic>
        <p:nvPicPr>
          <p:cNvPr id="7" name="Picture 6" descr="Screen Shot 2016-05-18 at 22.33.45.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390820" y="4259263"/>
            <a:ext cx="3584780" cy="1244600"/>
          </a:xfrm>
          <a:prstGeom prst="rect">
            <a:avLst/>
          </a:prstGeom>
        </p:spPr>
      </p:pic>
      <p:pic>
        <p:nvPicPr>
          <p:cNvPr id="8" name="Picture 7" descr="Screen Shot 2016-05-18 at 22.26.31.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390820" y="3531719"/>
            <a:ext cx="3584780" cy="673100"/>
          </a:xfrm>
          <a:prstGeom prst="rect">
            <a:avLst/>
          </a:prstGeom>
        </p:spPr>
      </p:pic>
    </p:spTree>
    <p:extLst>
      <p:ext uri="{BB962C8B-B14F-4D97-AF65-F5344CB8AC3E}">
        <p14:creationId xmlns:p14="http://schemas.microsoft.com/office/powerpoint/2010/main" xmlns="" val="1708416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12 at 3.48.58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09800" y="1905001"/>
            <a:ext cx="7789720" cy="1240401"/>
          </a:xfrm>
          <a:prstGeom prst="rect">
            <a:avLst/>
          </a:prstGeom>
        </p:spPr>
      </p:pic>
      <p:sp>
        <p:nvSpPr>
          <p:cNvPr id="5" name="Title 1"/>
          <p:cNvSpPr txBox="1">
            <a:spLocks/>
          </p:cNvSpPr>
          <p:nvPr/>
        </p:nvSpPr>
        <p:spPr>
          <a:xfrm>
            <a:off x="2133600" y="228600"/>
            <a:ext cx="8229600" cy="1143000"/>
          </a:xfrm>
          <a:prstGeom prst="rect">
            <a:avLst/>
          </a:prstGeom>
        </p:spPr>
        <p:txBody>
          <a:bodyPr anchor="ctr">
            <a:normAutofit/>
          </a:bodyPr>
          <a:lstStyle/>
          <a:p>
            <a:pPr algn="ctr">
              <a:defRPr/>
            </a:pPr>
            <a:r>
              <a:rPr lang="en-US" sz="4400" dirty="0">
                <a:latin typeface="+mj-lt"/>
                <a:ea typeface="+mj-ea"/>
                <a:cs typeface="+mj-cs"/>
              </a:rPr>
              <a:t>Preemptive CDS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r="12942" b="22829"/>
          <a:stretch/>
        </p:blipFill>
        <p:spPr>
          <a:xfrm>
            <a:off x="2209801" y="1981201"/>
            <a:ext cx="7086600" cy="1064845"/>
          </a:xfrm>
          <a:prstGeom prst="rect">
            <a:avLst/>
          </a:prstGeom>
        </p:spPr>
      </p:pic>
    </p:spTree>
    <p:extLst>
      <p:ext uri="{BB962C8B-B14F-4D97-AF65-F5344CB8AC3E}">
        <p14:creationId xmlns:p14="http://schemas.microsoft.com/office/powerpoint/2010/main" xmlns="" val="160379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33600" y="228600"/>
            <a:ext cx="8229600" cy="1143000"/>
          </a:xfrm>
          <a:prstGeom prst="rect">
            <a:avLst/>
          </a:prstGeom>
        </p:spPr>
        <p:txBody>
          <a:bodyPr anchor="ctr">
            <a:normAutofit/>
          </a:bodyPr>
          <a:lstStyle/>
          <a:p>
            <a:pPr algn="ctr">
              <a:defRPr/>
            </a:pPr>
            <a:r>
              <a:rPr lang="en-US" sz="4400" dirty="0">
                <a:latin typeface="+mj-lt"/>
                <a:ea typeface="+mj-ea"/>
                <a:cs typeface="+mj-cs"/>
              </a:rPr>
              <a:t>Preemptive CDS</a:t>
            </a:r>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60520" y="1524000"/>
            <a:ext cx="6688117" cy="4224074"/>
          </a:xfrm>
          <a:prstGeom prst="rect">
            <a:avLst/>
          </a:prstGeom>
        </p:spPr>
      </p:pic>
    </p:spTree>
    <p:extLst>
      <p:ext uri="{BB962C8B-B14F-4D97-AF65-F5344CB8AC3E}">
        <p14:creationId xmlns:p14="http://schemas.microsoft.com/office/powerpoint/2010/main" xmlns="" val="2702733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E0F6DD-C6BA-F54F-9CCB-548B7463DA6F}"/>
              </a:ext>
            </a:extLst>
          </p:cNvPr>
          <p:cNvSpPr>
            <a:spLocks noGrp="1"/>
          </p:cNvSpPr>
          <p:nvPr>
            <p:ph type="title"/>
          </p:nvPr>
        </p:nvSpPr>
        <p:spPr/>
        <p:txBody>
          <a:bodyPr/>
          <a:lstStyle/>
          <a:p>
            <a:r>
              <a:rPr lang="en-US" dirty="0"/>
              <a:t>The Future</a:t>
            </a:r>
          </a:p>
        </p:txBody>
      </p:sp>
      <p:sp>
        <p:nvSpPr>
          <p:cNvPr id="3" name="Content Placeholder 2">
            <a:extLst>
              <a:ext uri="{FF2B5EF4-FFF2-40B4-BE49-F238E27FC236}">
                <a16:creationId xmlns:a16="http://schemas.microsoft.com/office/drawing/2014/main" xmlns="" id="{748455DB-FC98-4A40-B156-228D7E2C01AB}"/>
              </a:ext>
            </a:extLst>
          </p:cNvPr>
          <p:cNvSpPr>
            <a:spLocks noGrp="1"/>
          </p:cNvSpPr>
          <p:nvPr>
            <p:ph sz="half" idx="1"/>
          </p:nvPr>
        </p:nvSpPr>
        <p:spPr/>
        <p:txBody>
          <a:bodyPr/>
          <a:lstStyle/>
          <a:p>
            <a:r>
              <a:rPr lang="en-US" dirty="0"/>
              <a:t>Interoperability</a:t>
            </a:r>
          </a:p>
          <a:p>
            <a:r>
              <a:rPr lang="en-US" dirty="0"/>
              <a:t>Population Health</a:t>
            </a:r>
          </a:p>
          <a:p>
            <a:r>
              <a:rPr lang="en-US" dirty="0"/>
              <a:t>Value Based Care</a:t>
            </a:r>
          </a:p>
          <a:p>
            <a:r>
              <a:rPr lang="en-US" dirty="0"/>
              <a:t>New Care Delivery Models</a:t>
            </a:r>
          </a:p>
          <a:p>
            <a:pPr lvl="1"/>
            <a:r>
              <a:rPr lang="en-US" dirty="0"/>
              <a:t>Telehealth</a:t>
            </a:r>
          </a:p>
          <a:p>
            <a:r>
              <a:rPr lang="en-US" dirty="0"/>
              <a:t>AI</a:t>
            </a:r>
          </a:p>
          <a:p>
            <a:pPr lvl="1"/>
            <a:r>
              <a:rPr lang="en-US" dirty="0"/>
              <a:t>Precision Medicine</a:t>
            </a:r>
          </a:p>
          <a:p>
            <a:pPr lvl="1"/>
            <a:r>
              <a:rPr lang="en-US" dirty="0"/>
              <a:t>Oncology</a:t>
            </a:r>
          </a:p>
          <a:p>
            <a:r>
              <a:rPr lang="en-US" dirty="0">
                <a:solidFill>
                  <a:srgbClr val="222222"/>
                </a:solidFill>
                <a:latin typeface="helvetica neue" panose="02000503000000020004" pitchFamily="2" charset="0"/>
              </a:rPr>
              <a:t>Security</a:t>
            </a:r>
            <a:endParaRPr lang="en-US" dirty="0"/>
          </a:p>
        </p:txBody>
      </p:sp>
      <p:sp>
        <p:nvSpPr>
          <p:cNvPr id="4" name="Content Placeholder 3">
            <a:extLst>
              <a:ext uri="{FF2B5EF4-FFF2-40B4-BE49-F238E27FC236}">
                <a16:creationId xmlns:a16="http://schemas.microsoft.com/office/drawing/2014/main" xmlns="" id="{A541E686-898E-914C-8BEE-52911F96EF1D}"/>
              </a:ext>
            </a:extLst>
          </p:cNvPr>
          <p:cNvSpPr>
            <a:spLocks noGrp="1"/>
          </p:cNvSpPr>
          <p:nvPr>
            <p:ph sz="half" idx="2"/>
          </p:nvPr>
        </p:nvSpPr>
        <p:spPr/>
        <p:txBody>
          <a:bodyPr/>
          <a:lstStyle/>
          <a:p>
            <a:r>
              <a:rPr lang="en-US" dirty="0"/>
              <a:t>Silver Wave</a:t>
            </a:r>
          </a:p>
        </p:txBody>
      </p:sp>
      <p:pic>
        <p:nvPicPr>
          <p:cNvPr id="5" name="Content Placeholder 3">
            <a:extLst>
              <a:ext uri="{FF2B5EF4-FFF2-40B4-BE49-F238E27FC236}">
                <a16:creationId xmlns:a16="http://schemas.microsoft.com/office/drawing/2014/main" xmlns="" id="{5D9B7C32-E55C-B545-A91F-E918E2D3371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32320" y="2957446"/>
            <a:ext cx="5059680" cy="3900554"/>
          </a:xfrm>
          <a:prstGeom prst="rect">
            <a:avLst/>
          </a:prstGeom>
        </p:spPr>
      </p:pic>
    </p:spTree>
    <p:extLst>
      <p:ext uri="{BB962C8B-B14F-4D97-AF65-F5344CB8AC3E}">
        <p14:creationId xmlns:p14="http://schemas.microsoft.com/office/powerpoint/2010/main" xmlns="" val="1828324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7A6D6D-46A0-BD49-B553-2ED087181088}"/>
              </a:ext>
            </a:extLst>
          </p:cNvPr>
          <p:cNvSpPr>
            <a:spLocks noGrp="1"/>
          </p:cNvSpPr>
          <p:nvPr>
            <p:ph type="title"/>
          </p:nvPr>
        </p:nvSpPr>
        <p:spPr/>
        <p:txBody>
          <a:bodyPr/>
          <a:lstStyle/>
          <a:p>
            <a:r>
              <a:rPr lang="en-US" dirty="0"/>
              <a:t>Interoperability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278702" y="1952197"/>
            <a:ext cx="4351338" cy="4351338"/>
          </a:xfr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6388" y="1952197"/>
            <a:ext cx="1916479" cy="191647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58405" y="739469"/>
            <a:ext cx="1672492" cy="125436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055745" y="2292350"/>
            <a:ext cx="1277815" cy="127781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720171" y="3868676"/>
            <a:ext cx="1948962" cy="1299308"/>
          </a:xfrm>
          <a:prstGeom prst="rect">
            <a:avLst/>
          </a:prstGeom>
        </p:spPr>
      </p:pic>
    </p:spTree>
    <p:extLst>
      <p:ext uri="{BB962C8B-B14F-4D97-AF65-F5344CB8AC3E}">
        <p14:creationId xmlns:p14="http://schemas.microsoft.com/office/powerpoint/2010/main" xmlns="" val="371434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3000"/>
                            </p:stCondLst>
                            <p:childTnLst>
                              <p:par>
                                <p:cTn id="31" presetID="53" presetClass="entr" presetSubtype="16"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1DC272E-2C07-DC4F-B8EC-E182AF55DA04}"/>
              </a:ext>
            </a:extLst>
          </p:cNvPr>
          <p:cNvGrpSpPr/>
          <p:nvPr/>
        </p:nvGrpSpPr>
        <p:grpSpPr>
          <a:xfrm>
            <a:off x="838200" y="1487488"/>
            <a:ext cx="7877175" cy="5122122"/>
            <a:chOff x="2152316" y="290212"/>
            <a:chExt cx="7877175" cy="5122122"/>
          </a:xfrm>
        </p:grpSpPr>
        <p:pic>
          <p:nvPicPr>
            <p:cNvPr id="4" name="Picture 8" descr="providerlog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45385" y="1384257"/>
              <a:ext cx="2984106" cy="2987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nvGrpSpPr>
            <p:cNvPr id="21" name="Group 20"/>
            <p:cNvGrpSpPr/>
            <p:nvPr/>
          </p:nvGrpSpPr>
          <p:grpSpPr>
            <a:xfrm>
              <a:off x="2152316" y="1391807"/>
              <a:ext cx="2976565" cy="2980050"/>
              <a:chOff x="669530" y="1854882"/>
              <a:chExt cx="2976565" cy="2980050"/>
            </a:xfrm>
          </p:grpSpPr>
          <p:pic>
            <p:nvPicPr>
              <p:cNvPr id="9" name="Picture 8" descr="providerlog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9530" y="1854882"/>
                <a:ext cx="2976565" cy="2980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sp>
            <p:nvSpPr>
              <p:cNvPr id="10" name="Rectangle 9"/>
              <p:cNvSpPr/>
              <p:nvPr/>
            </p:nvSpPr>
            <p:spPr>
              <a:xfrm>
                <a:off x="1991170" y="2734654"/>
                <a:ext cx="333286" cy="427290"/>
              </a:xfrm>
              <a:prstGeom prst="rect">
                <a:avLst/>
              </a:prstGeom>
              <a:solidFill>
                <a:srgbClr val="C3E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09161" y="2113736"/>
                <a:ext cx="697304" cy="535460"/>
              </a:xfrm>
              <a:prstGeom prst="rect">
                <a:avLst/>
              </a:prstGeom>
              <a:solidFill>
                <a:srgbClr val="006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91170" y="2295894"/>
                <a:ext cx="350377" cy="353302"/>
              </a:xfrm>
              <a:prstGeom prst="ellipse">
                <a:avLst/>
              </a:prstGeom>
              <a:solidFill>
                <a:srgbClr val="C3E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59197" y="2631927"/>
                <a:ext cx="336277" cy="1217427"/>
              </a:xfrm>
              <a:prstGeom prst="rect">
                <a:avLst/>
              </a:prstGeom>
              <a:solidFill>
                <a:srgbClr val="006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Terminator 13"/>
              <p:cNvSpPr/>
              <p:nvPr/>
            </p:nvSpPr>
            <p:spPr>
              <a:xfrm rot="16200000">
                <a:off x="1784466" y="3005725"/>
                <a:ext cx="163243" cy="413011"/>
              </a:xfrm>
              <a:prstGeom prst="flowChartTerminator">
                <a:avLst/>
              </a:prstGeom>
              <a:solidFill>
                <a:srgbClr val="C3E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p:cNvSpPr/>
              <p:nvPr/>
            </p:nvSpPr>
            <p:spPr>
              <a:xfrm rot="12823141">
                <a:off x="1674011" y="2655693"/>
                <a:ext cx="217909" cy="641810"/>
              </a:xfrm>
              <a:prstGeom prst="flowChartTerminator">
                <a:avLst/>
              </a:prstGeom>
              <a:solidFill>
                <a:srgbClr val="C3E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842372" y="3044477"/>
                <a:ext cx="417676" cy="249375"/>
              </a:xfrm>
              <a:custGeom>
                <a:avLst/>
                <a:gdLst>
                  <a:gd name="connsiteX0" fmla="*/ 0 w 455775"/>
                  <a:gd name="connsiteY0" fmla="*/ 133386 h 266771"/>
                  <a:gd name="connsiteX1" fmla="*/ 227888 w 455775"/>
                  <a:gd name="connsiteY1" fmla="*/ 0 h 266771"/>
                  <a:gd name="connsiteX2" fmla="*/ 455776 w 455775"/>
                  <a:gd name="connsiteY2" fmla="*/ 133386 h 266771"/>
                  <a:gd name="connsiteX3" fmla="*/ 227888 w 455775"/>
                  <a:gd name="connsiteY3" fmla="*/ 266772 h 266771"/>
                  <a:gd name="connsiteX4" fmla="*/ 0 w 455775"/>
                  <a:gd name="connsiteY4" fmla="*/ 133386 h 266771"/>
                  <a:gd name="connsiteX0" fmla="*/ 0 w 417676"/>
                  <a:gd name="connsiteY0" fmla="*/ 133386 h 266772"/>
                  <a:gd name="connsiteX1" fmla="*/ 227888 w 417676"/>
                  <a:gd name="connsiteY1" fmla="*/ 0 h 266772"/>
                  <a:gd name="connsiteX2" fmla="*/ 417676 w 417676"/>
                  <a:gd name="connsiteY2" fmla="*/ 133386 h 266772"/>
                  <a:gd name="connsiteX3" fmla="*/ 227888 w 417676"/>
                  <a:gd name="connsiteY3" fmla="*/ 266772 h 266772"/>
                  <a:gd name="connsiteX4" fmla="*/ 0 w 417676"/>
                  <a:gd name="connsiteY4" fmla="*/ 133386 h 26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76" h="266772">
                    <a:moveTo>
                      <a:pt x="0" y="133386"/>
                    </a:moveTo>
                    <a:cubicBezTo>
                      <a:pt x="0" y="59719"/>
                      <a:pt x="158275" y="0"/>
                      <a:pt x="227888" y="0"/>
                    </a:cubicBezTo>
                    <a:cubicBezTo>
                      <a:pt x="297501" y="0"/>
                      <a:pt x="417676" y="59719"/>
                      <a:pt x="417676" y="133386"/>
                    </a:cubicBezTo>
                    <a:cubicBezTo>
                      <a:pt x="417676" y="207053"/>
                      <a:pt x="297501" y="266772"/>
                      <a:pt x="227888" y="266772"/>
                    </a:cubicBezTo>
                    <a:cubicBezTo>
                      <a:pt x="158275" y="266772"/>
                      <a:pt x="0" y="207053"/>
                      <a:pt x="0" y="133386"/>
                    </a:cubicBezTo>
                    <a:close/>
                  </a:path>
                </a:pathLst>
              </a:custGeom>
              <a:solidFill>
                <a:srgbClr val="C3E2F7"/>
              </a:solidFill>
              <a:ln>
                <a:solidFill>
                  <a:srgbClr val="006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517850" y="2656444"/>
                <a:ext cx="864240" cy="688463"/>
              </a:xfrm>
              <a:custGeom>
                <a:avLst/>
                <a:gdLst>
                  <a:gd name="connsiteX0" fmla="*/ 835608 w 850038"/>
                  <a:gd name="connsiteY0" fmla="*/ 2792 h 681163"/>
                  <a:gd name="connsiteX1" fmla="*/ 35508 w 850038"/>
                  <a:gd name="connsiteY1" fmla="*/ 402842 h 681163"/>
                  <a:gd name="connsiteX2" fmla="*/ 178383 w 850038"/>
                  <a:gd name="connsiteY2" fmla="*/ 631442 h 681163"/>
                  <a:gd name="connsiteX3" fmla="*/ 521283 w 850038"/>
                  <a:gd name="connsiteY3" fmla="*/ 621917 h 681163"/>
                  <a:gd name="connsiteX4" fmla="*/ 835608 w 850038"/>
                  <a:gd name="connsiteY4" fmla="*/ 2792 h 681163"/>
                  <a:gd name="connsiteX0" fmla="*/ 835608 w 855894"/>
                  <a:gd name="connsiteY0" fmla="*/ 1275 h 647461"/>
                  <a:gd name="connsiteX1" fmla="*/ 35508 w 855894"/>
                  <a:gd name="connsiteY1" fmla="*/ 401325 h 647461"/>
                  <a:gd name="connsiteX2" fmla="*/ 178383 w 855894"/>
                  <a:gd name="connsiteY2" fmla="*/ 629925 h 647461"/>
                  <a:gd name="connsiteX3" fmla="*/ 577612 w 855894"/>
                  <a:gd name="connsiteY3" fmla="*/ 544788 h 647461"/>
                  <a:gd name="connsiteX4" fmla="*/ 835608 w 855894"/>
                  <a:gd name="connsiteY4" fmla="*/ 1275 h 647461"/>
                  <a:gd name="connsiteX0" fmla="*/ 832010 w 851821"/>
                  <a:gd name="connsiteY0" fmla="*/ 1239 h 607246"/>
                  <a:gd name="connsiteX1" fmla="*/ 31910 w 851821"/>
                  <a:gd name="connsiteY1" fmla="*/ 401289 h 607246"/>
                  <a:gd name="connsiteX2" fmla="*/ 193562 w 851821"/>
                  <a:gd name="connsiteY2" fmla="*/ 571080 h 607246"/>
                  <a:gd name="connsiteX3" fmla="*/ 574014 w 851821"/>
                  <a:gd name="connsiteY3" fmla="*/ 544752 h 607246"/>
                  <a:gd name="connsiteX4" fmla="*/ 832010 w 851821"/>
                  <a:gd name="connsiteY4" fmla="*/ 1239 h 60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821" h="607246">
                    <a:moveTo>
                      <a:pt x="832010" y="1239"/>
                    </a:moveTo>
                    <a:cubicBezTo>
                      <a:pt x="741659" y="-22671"/>
                      <a:pt x="138318" y="306316"/>
                      <a:pt x="31910" y="401289"/>
                    </a:cubicBezTo>
                    <a:cubicBezTo>
                      <a:pt x="-74498" y="496262"/>
                      <a:pt x="112600" y="534568"/>
                      <a:pt x="193562" y="571080"/>
                    </a:cubicBezTo>
                    <a:cubicBezTo>
                      <a:pt x="274524" y="607592"/>
                      <a:pt x="467606" y="639725"/>
                      <a:pt x="574014" y="544752"/>
                    </a:cubicBezTo>
                    <a:cubicBezTo>
                      <a:pt x="680422" y="449779"/>
                      <a:pt x="922361" y="25149"/>
                      <a:pt x="832010" y="1239"/>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Terminator 18"/>
              <p:cNvSpPr/>
              <p:nvPr/>
            </p:nvSpPr>
            <p:spPr>
              <a:xfrm rot="20771456">
                <a:off x="1972758" y="2384425"/>
                <a:ext cx="368661" cy="45719"/>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Terminator 19"/>
              <p:cNvSpPr/>
              <p:nvPr/>
            </p:nvSpPr>
            <p:spPr>
              <a:xfrm>
                <a:off x="1982027" y="2366393"/>
                <a:ext cx="368661" cy="45719"/>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urved Down Arrow 21"/>
            <p:cNvSpPr/>
            <p:nvPr/>
          </p:nvSpPr>
          <p:spPr>
            <a:xfrm>
              <a:off x="3348873" y="290212"/>
              <a:ext cx="5815727" cy="1095375"/>
            </a:xfrm>
            <a:prstGeom prst="curvedDownArrow">
              <a:avLst>
                <a:gd name="adj1" fmla="val 50000"/>
                <a:gd name="adj2" fmla="val 117492"/>
                <a:gd name="adj3" fmla="val 25000"/>
              </a:avLst>
            </a:prstGeom>
            <a:solidFill>
              <a:srgbClr val="6E2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urved Down Arrow 23"/>
            <p:cNvSpPr/>
            <p:nvPr/>
          </p:nvSpPr>
          <p:spPr>
            <a:xfrm flipH="1" flipV="1">
              <a:off x="3041981" y="4316959"/>
              <a:ext cx="5737398" cy="1095375"/>
            </a:xfrm>
            <a:prstGeom prst="curvedDownArrow">
              <a:avLst>
                <a:gd name="adj1" fmla="val 50000"/>
                <a:gd name="adj2" fmla="val 117492"/>
                <a:gd name="adj3" fmla="val 25000"/>
              </a:avLst>
            </a:prstGeom>
            <a:solidFill>
              <a:srgbClr val="6E2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xmlns="" id="{C0434024-3B8D-8B46-8CA9-1C3A3A64A548}"/>
              </a:ext>
            </a:extLst>
          </p:cNvPr>
          <p:cNvSpPr>
            <a:spLocks noGrp="1"/>
          </p:cNvSpPr>
          <p:nvPr>
            <p:ph type="title"/>
          </p:nvPr>
        </p:nvSpPr>
        <p:spPr/>
        <p:txBody>
          <a:bodyPr/>
          <a:lstStyle/>
          <a:p>
            <a:r>
              <a:rPr lang="en-US" dirty="0"/>
              <a:t>Expectations</a:t>
            </a:r>
          </a:p>
        </p:txBody>
      </p:sp>
      <p:pic>
        <p:nvPicPr>
          <p:cNvPr id="7" name="Picture 6">
            <a:extLst>
              <a:ext uri="{FF2B5EF4-FFF2-40B4-BE49-F238E27FC236}">
                <a16:creationId xmlns:a16="http://schemas.microsoft.com/office/drawing/2014/main" xmlns="" id="{1ABB050B-8E7C-7440-BBD0-BFA8339E20E9}"/>
              </a:ext>
            </a:extLst>
          </p:cNvPr>
          <p:cNvPicPr>
            <a:picLocks noChangeAspect="1"/>
          </p:cNvPicPr>
          <p:nvPr/>
        </p:nvPicPr>
        <p:blipFill>
          <a:blip r:embed="rId4"/>
          <a:stretch>
            <a:fillRect/>
          </a:stretch>
        </p:blipFill>
        <p:spPr>
          <a:xfrm>
            <a:off x="8977145" y="0"/>
            <a:ext cx="3214855" cy="3214855"/>
          </a:xfrm>
          <a:prstGeom prst="rect">
            <a:avLst/>
          </a:prstGeom>
        </p:spPr>
      </p:pic>
      <p:pic>
        <p:nvPicPr>
          <p:cNvPr id="17" name="Picture 16">
            <a:extLst>
              <a:ext uri="{FF2B5EF4-FFF2-40B4-BE49-F238E27FC236}">
                <a16:creationId xmlns:a16="http://schemas.microsoft.com/office/drawing/2014/main" xmlns="" id="{55CC2AC3-6719-4E45-BCB0-450AA1D0F2FB}"/>
              </a:ext>
            </a:extLst>
          </p:cNvPr>
          <p:cNvPicPr>
            <a:picLocks noChangeAspect="1"/>
          </p:cNvPicPr>
          <p:nvPr/>
        </p:nvPicPr>
        <p:blipFill>
          <a:blip r:embed="rId5"/>
          <a:stretch>
            <a:fillRect/>
          </a:stretch>
        </p:blipFill>
        <p:spPr>
          <a:xfrm>
            <a:off x="8808720" y="2341095"/>
            <a:ext cx="3383280" cy="2255520"/>
          </a:xfrm>
          <a:prstGeom prst="rect">
            <a:avLst/>
          </a:prstGeom>
        </p:spPr>
      </p:pic>
      <p:pic>
        <p:nvPicPr>
          <p:cNvPr id="25" name="Picture 24">
            <a:extLst>
              <a:ext uri="{FF2B5EF4-FFF2-40B4-BE49-F238E27FC236}">
                <a16:creationId xmlns:a16="http://schemas.microsoft.com/office/drawing/2014/main" xmlns="" id="{1058741E-79D0-DA44-8DC0-147200D2BF9A}"/>
              </a:ext>
            </a:extLst>
          </p:cNvPr>
          <p:cNvPicPr>
            <a:picLocks noChangeAspect="1"/>
          </p:cNvPicPr>
          <p:nvPr/>
        </p:nvPicPr>
        <p:blipFill>
          <a:blip r:embed="rId6"/>
          <a:stretch>
            <a:fillRect/>
          </a:stretch>
        </p:blipFill>
        <p:spPr>
          <a:xfrm>
            <a:off x="8536690" y="4775199"/>
            <a:ext cx="3655310" cy="1827655"/>
          </a:xfrm>
          <a:prstGeom prst="rect">
            <a:avLst/>
          </a:prstGeom>
        </p:spPr>
      </p:pic>
    </p:spTree>
    <p:extLst>
      <p:ext uri="{BB962C8B-B14F-4D97-AF65-F5344CB8AC3E}">
        <p14:creationId xmlns:p14="http://schemas.microsoft.com/office/powerpoint/2010/main" xmlns="" val="640985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909864" y="579982"/>
            <a:ext cx="6054465" cy="553226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05179" y="2422483"/>
            <a:ext cx="1845702" cy="19054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19573" y="2472257"/>
            <a:ext cx="2352855" cy="1701445"/>
          </a:xfrm>
          <a:prstGeom prst="rect">
            <a:avLst/>
          </a:prstGeom>
        </p:spPr>
      </p:pic>
      <p:sp>
        <p:nvSpPr>
          <p:cNvPr id="1066" name="Rectangle 1065"/>
          <p:cNvSpPr/>
          <p:nvPr/>
        </p:nvSpPr>
        <p:spPr>
          <a:xfrm>
            <a:off x="6667590" y="5422185"/>
            <a:ext cx="1703672" cy="6238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5" name="Group 2"/>
          <p:cNvGrpSpPr>
            <a:grpSpLocks/>
          </p:cNvGrpSpPr>
          <p:nvPr/>
        </p:nvGrpSpPr>
        <p:grpSpPr bwMode="auto">
          <a:xfrm>
            <a:off x="2201392" y="405597"/>
            <a:ext cx="3426652" cy="5881035"/>
            <a:chOff x="101559809" y="102752975"/>
            <a:chExt cx="8517467" cy="13553069"/>
          </a:xfrm>
        </p:grpSpPr>
        <p:sp>
          <p:nvSpPr>
            <p:cNvPr id="7" name="Oval 3"/>
            <p:cNvSpPr>
              <a:spLocks noChangeArrowheads="1"/>
            </p:cNvSpPr>
            <p:nvPr/>
          </p:nvSpPr>
          <p:spPr bwMode="auto">
            <a:xfrm>
              <a:off x="107108178" y="102752975"/>
              <a:ext cx="2857500" cy="2800350"/>
            </a:xfrm>
            <a:prstGeom prst="ellipse">
              <a:avLst/>
            </a:prstGeom>
            <a:solidFill>
              <a:srgbClr val="006286"/>
            </a:solidFill>
            <a:ln>
              <a:noFill/>
            </a:ln>
            <a:effectLst/>
            <a:extLst>
              <a:ext uri="{91240B29-F687-4F45-9708-019B960494DF}">
                <a14:hiddenLine xmlns:a14="http://schemas.microsoft.com/office/drawing/2010/main" xmlns="" w="25400"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Oval 4"/>
            <p:cNvSpPr>
              <a:spLocks noChangeArrowheads="1"/>
            </p:cNvSpPr>
            <p:nvPr/>
          </p:nvSpPr>
          <p:spPr bwMode="auto">
            <a:xfrm>
              <a:off x="108327377" y="102947029"/>
              <a:ext cx="409575" cy="396496"/>
            </a:xfrm>
            <a:prstGeom prst="ellipse">
              <a:avLst/>
            </a:prstGeom>
            <a:solidFill>
              <a:srgbClr val="C3E2F7"/>
            </a:solidFill>
            <a:ln>
              <a:noFill/>
            </a:ln>
            <a:effectLst/>
            <a:extLst>
              <a:ext uri="{91240B29-F687-4F45-9708-019B960494DF}">
                <a14:hiddenLine xmlns:a14="http://schemas.microsoft.com/office/drawing/2010/main" xmlns="" w="25400"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AutoShape 5"/>
            <p:cNvSpPr>
              <a:spLocks noChangeArrowheads="1"/>
            </p:cNvSpPr>
            <p:nvPr/>
          </p:nvSpPr>
          <p:spPr bwMode="auto">
            <a:xfrm>
              <a:off x="108059399" y="103418513"/>
              <a:ext cx="966005" cy="333375"/>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 name="AutoShape 6"/>
            <p:cNvSpPr>
              <a:spLocks noChangeArrowheads="1"/>
            </p:cNvSpPr>
            <p:nvPr/>
          </p:nvSpPr>
          <p:spPr bwMode="auto">
            <a:xfrm rot="5400000">
              <a:off x="107702211" y="103823326"/>
              <a:ext cx="904875" cy="190500"/>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1" name="AutoShape 7"/>
            <p:cNvSpPr>
              <a:spLocks noChangeArrowheads="1"/>
            </p:cNvSpPr>
            <p:nvPr/>
          </p:nvSpPr>
          <p:spPr bwMode="auto">
            <a:xfrm rot="5400000">
              <a:off x="108477716" y="103870951"/>
              <a:ext cx="904875" cy="190500"/>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2" name="AutoShape 8"/>
            <p:cNvSpPr>
              <a:spLocks noChangeArrowheads="1"/>
            </p:cNvSpPr>
            <p:nvPr/>
          </p:nvSpPr>
          <p:spPr bwMode="auto">
            <a:xfrm rot="5400000">
              <a:off x="108124013" y="103756650"/>
              <a:ext cx="838200" cy="485775"/>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3" name="AutoShape 9"/>
            <p:cNvSpPr>
              <a:spLocks noChangeArrowheads="1"/>
            </p:cNvSpPr>
            <p:nvPr/>
          </p:nvSpPr>
          <p:spPr bwMode="auto">
            <a:xfrm rot="5400000">
              <a:off x="107736729" y="104656934"/>
              <a:ext cx="1345640" cy="218647"/>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7" name="AutoShape 10"/>
            <p:cNvSpPr>
              <a:spLocks noChangeArrowheads="1"/>
            </p:cNvSpPr>
            <p:nvPr/>
          </p:nvSpPr>
          <p:spPr bwMode="auto">
            <a:xfrm rot="5400000">
              <a:off x="108002932" y="104656010"/>
              <a:ext cx="1345640" cy="220496"/>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9" name="Oval 11"/>
            <p:cNvSpPr>
              <a:spLocks noChangeArrowheads="1"/>
            </p:cNvSpPr>
            <p:nvPr/>
          </p:nvSpPr>
          <p:spPr bwMode="auto">
            <a:xfrm>
              <a:off x="108402866" y="102851495"/>
              <a:ext cx="245660" cy="252483"/>
            </a:xfrm>
            <a:prstGeom prst="ellipse">
              <a:avLst/>
            </a:prstGeom>
            <a:solidFill>
              <a:srgbClr val="FFFFFF"/>
            </a:solidFill>
            <a:ln w="25400" algn="ctr">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0" name="AutoShape 12"/>
            <p:cNvSpPr>
              <a:spLocks noChangeArrowheads="1"/>
            </p:cNvSpPr>
            <p:nvPr/>
          </p:nvSpPr>
          <p:spPr bwMode="auto">
            <a:xfrm>
              <a:off x="108436986" y="103580438"/>
              <a:ext cx="238836" cy="238836"/>
            </a:xfrm>
            <a:prstGeom prst="plus">
              <a:avLst>
                <a:gd name="adj" fmla="val 30796"/>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1" name="Oval 13"/>
            <p:cNvSpPr>
              <a:spLocks noChangeArrowheads="1"/>
            </p:cNvSpPr>
            <p:nvPr/>
          </p:nvSpPr>
          <p:spPr bwMode="auto">
            <a:xfrm>
              <a:off x="101559809" y="108436500"/>
              <a:ext cx="2857500" cy="2800350"/>
            </a:xfrm>
            <a:prstGeom prst="ellipse">
              <a:avLst/>
            </a:prstGeom>
            <a:solidFill>
              <a:srgbClr val="006286"/>
            </a:solidFill>
            <a:ln>
              <a:noFill/>
            </a:ln>
            <a:effectLst/>
            <a:extLst>
              <a:ext uri="{91240B29-F687-4F45-9708-019B960494DF}">
                <a14:hiddenLine xmlns:a14="http://schemas.microsoft.com/office/drawing/2010/main" xmlns="" w="25400"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4" name="Rectangle 14"/>
            <p:cNvSpPr>
              <a:spLocks noChangeArrowheads="1"/>
            </p:cNvSpPr>
            <p:nvPr/>
          </p:nvSpPr>
          <p:spPr bwMode="auto">
            <a:xfrm>
              <a:off x="102953428" y="108662248"/>
              <a:ext cx="1216471" cy="2164743"/>
            </a:xfrm>
            <a:prstGeom prst="rect">
              <a:avLst/>
            </a:prstGeom>
            <a:solidFill>
              <a:srgbClr val="C3E2F7"/>
            </a:solidFill>
            <a:ln w="76200" algn="ctr">
              <a:solidFill>
                <a:srgbClr val="006286"/>
              </a:solidFill>
              <a:miter lim="800000"/>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AutoShape 15"/>
            <p:cNvSpPr>
              <a:spLocks noChangeArrowheads="1"/>
            </p:cNvSpPr>
            <p:nvPr/>
          </p:nvSpPr>
          <p:spPr bwMode="auto">
            <a:xfrm>
              <a:off x="103291005" y="108950624"/>
              <a:ext cx="525439" cy="484496"/>
            </a:xfrm>
            <a:prstGeom prst="plus">
              <a:avLst>
                <a:gd name="adj" fmla="val 30796"/>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7" name="Rectangle 16"/>
            <p:cNvSpPr>
              <a:spLocks noChangeArrowheads="1"/>
            </p:cNvSpPr>
            <p:nvPr/>
          </p:nvSpPr>
          <p:spPr bwMode="auto">
            <a:xfrm>
              <a:off x="101903662" y="109738713"/>
              <a:ext cx="1801505" cy="1098645"/>
            </a:xfrm>
            <a:prstGeom prst="rect">
              <a:avLst/>
            </a:prstGeom>
            <a:solidFill>
              <a:srgbClr val="C3E2F7"/>
            </a:solidFill>
            <a:ln w="76200" algn="ctr">
              <a:solidFill>
                <a:srgbClr val="006286"/>
              </a:solidFill>
              <a:miter lim="800000"/>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8" name="Rectangle 17"/>
            <p:cNvSpPr>
              <a:spLocks noChangeArrowheads="1"/>
            </p:cNvSpPr>
            <p:nvPr/>
          </p:nvSpPr>
          <p:spPr bwMode="auto">
            <a:xfrm>
              <a:off x="102070571" y="109919412"/>
              <a:ext cx="288301" cy="204717"/>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9" name="Rectangle 18"/>
            <p:cNvSpPr>
              <a:spLocks noChangeArrowheads="1"/>
            </p:cNvSpPr>
            <p:nvPr/>
          </p:nvSpPr>
          <p:spPr bwMode="auto">
            <a:xfrm>
              <a:off x="102473172" y="109919412"/>
              <a:ext cx="288301" cy="204717"/>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0" name="Rectangle 19"/>
            <p:cNvSpPr>
              <a:spLocks noChangeArrowheads="1"/>
            </p:cNvSpPr>
            <p:nvPr/>
          </p:nvSpPr>
          <p:spPr bwMode="auto">
            <a:xfrm>
              <a:off x="102873079" y="109919412"/>
              <a:ext cx="288301" cy="204717"/>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1" name="Rectangle 20"/>
            <p:cNvSpPr>
              <a:spLocks noChangeArrowheads="1"/>
            </p:cNvSpPr>
            <p:nvPr/>
          </p:nvSpPr>
          <p:spPr bwMode="auto">
            <a:xfrm>
              <a:off x="103245550" y="109919412"/>
              <a:ext cx="288301" cy="204717"/>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2" name="Rectangle 21"/>
            <p:cNvSpPr>
              <a:spLocks noChangeArrowheads="1"/>
            </p:cNvSpPr>
            <p:nvPr/>
          </p:nvSpPr>
          <p:spPr bwMode="auto">
            <a:xfrm>
              <a:off x="102070571" y="110245253"/>
              <a:ext cx="288301" cy="204717"/>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3" name="Rectangle 22"/>
            <p:cNvSpPr>
              <a:spLocks noChangeArrowheads="1"/>
            </p:cNvSpPr>
            <p:nvPr/>
          </p:nvSpPr>
          <p:spPr bwMode="auto">
            <a:xfrm>
              <a:off x="102473172" y="110245253"/>
              <a:ext cx="288301" cy="204717"/>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4" name="Rectangle 23"/>
            <p:cNvSpPr>
              <a:spLocks noChangeArrowheads="1"/>
            </p:cNvSpPr>
            <p:nvPr/>
          </p:nvSpPr>
          <p:spPr bwMode="auto">
            <a:xfrm>
              <a:off x="102873079" y="110245253"/>
              <a:ext cx="288301" cy="204717"/>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5" name="Rectangle 24"/>
            <p:cNvSpPr>
              <a:spLocks noChangeArrowheads="1"/>
            </p:cNvSpPr>
            <p:nvPr/>
          </p:nvSpPr>
          <p:spPr bwMode="auto">
            <a:xfrm>
              <a:off x="103245550" y="110245253"/>
              <a:ext cx="288301" cy="204717"/>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6" name="Oval 25"/>
            <p:cNvSpPr>
              <a:spLocks noChangeArrowheads="1"/>
            </p:cNvSpPr>
            <p:nvPr/>
          </p:nvSpPr>
          <p:spPr bwMode="auto">
            <a:xfrm>
              <a:off x="103303535" y="112103726"/>
              <a:ext cx="2857500" cy="2800350"/>
            </a:xfrm>
            <a:prstGeom prst="ellipse">
              <a:avLst/>
            </a:prstGeom>
            <a:solidFill>
              <a:srgbClr val="006286"/>
            </a:solidFill>
            <a:ln>
              <a:noFill/>
            </a:ln>
            <a:effectLst/>
            <a:extLst>
              <a:ext uri="{91240B29-F687-4F45-9708-019B960494DF}">
                <a14:hiddenLine xmlns:a14="http://schemas.microsoft.com/office/drawing/2010/main" xmlns="" w="25400"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7" name="AutoShape 26"/>
            <p:cNvSpPr>
              <a:spLocks noChangeArrowheads="1"/>
            </p:cNvSpPr>
            <p:nvPr/>
          </p:nvSpPr>
          <p:spPr bwMode="auto">
            <a:xfrm>
              <a:off x="103180289" y="113486608"/>
              <a:ext cx="2597217" cy="894172"/>
            </a:xfrm>
            <a:prstGeom prst="roundRect">
              <a:avLst>
                <a:gd name="adj" fmla="val 16667"/>
              </a:avLst>
            </a:prstGeom>
            <a:solidFill>
              <a:srgbClr val="C3E2F7"/>
            </a:solidFill>
            <a:ln w="76200" algn="ctr">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8" name="Rectangle 27"/>
            <p:cNvSpPr>
              <a:spLocks noChangeArrowheads="1"/>
            </p:cNvSpPr>
            <p:nvPr/>
          </p:nvSpPr>
          <p:spPr bwMode="auto">
            <a:xfrm>
              <a:off x="103352197" y="113652021"/>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9" name="Rectangle 28"/>
            <p:cNvSpPr>
              <a:spLocks noChangeArrowheads="1"/>
            </p:cNvSpPr>
            <p:nvPr/>
          </p:nvSpPr>
          <p:spPr bwMode="auto">
            <a:xfrm>
              <a:off x="103583062" y="113652021"/>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2" name="Rectangle 29"/>
            <p:cNvSpPr>
              <a:spLocks noChangeArrowheads="1"/>
            </p:cNvSpPr>
            <p:nvPr/>
          </p:nvSpPr>
          <p:spPr bwMode="auto">
            <a:xfrm>
              <a:off x="103817810" y="113652021"/>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3" name="Rectangle 30"/>
            <p:cNvSpPr>
              <a:spLocks noChangeArrowheads="1"/>
            </p:cNvSpPr>
            <p:nvPr/>
          </p:nvSpPr>
          <p:spPr bwMode="auto">
            <a:xfrm>
              <a:off x="104056762" y="113652021"/>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4" name="Rectangle 31"/>
            <p:cNvSpPr>
              <a:spLocks noChangeArrowheads="1"/>
            </p:cNvSpPr>
            <p:nvPr/>
          </p:nvSpPr>
          <p:spPr bwMode="auto">
            <a:xfrm>
              <a:off x="104287069" y="113652021"/>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5" name="Rectangle 32"/>
            <p:cNvSpPr>
              <a:spLocks noChangeArrowheads="1"/>
            </p:cNvSpPr>
            <p:nvPr/>
          </p:nvSpPr>
          <p:spPr bwMode="auto">
            <a:xfrm>
              <a:off x="104510551" y="113652021"/>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6" name="Rectangle 33"/>
            <p:cNvSpPr>
              <a:spLocks noChangeArrowheads="1"/>
            </p:cNvSpPr>
            <p:nvPr/>
          </p:nvSpPr>
          <p:spPr bwMode="auto">
            <a:xfrm>
              <a:off x="104739033" y="113652021"/>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7" name="Rectangle 34"/>
            <p:cNvSpPr>
              <a:spLocks noChangeArrowheads="1"/>
            </p:cNvSpPr>
            <p:nvPr/>
          </p:nvSpPr>
          <p:spPr bwMode="auto">
            <a:xfrm>
              <a:off x="104971162" y="113652021"/>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8" name="Rectangle 35"/>
            <p:cNvSpPr>
              <a:spLocks noChangeArrowheads="1"/>
            </p:cNvSpPr>
            <p:nvPr/>
          </p:nvSpPr>
          <p:spPr bwMode="auto">
            <a:xfrm>
              <a:off x="105197656" y="113652021"/>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9" name="Rectangle 36"/>
            <p:cNvSpPr>
              <a:spLocks noChangeArrowheads="1"/>
            </p:cNvSpPr>
            <p:nvPr/>
          </p:nvSpPr>
          <p:spPr bwMode="auto">
            <a:xfrm>
              <a:off x="105430236" y="113652021"/>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0" name="Rectangle 37"/>
            <p:cNvSpPr>
              <a:spLocks noChangeArrowheads="1"/>
            </p:cNvSpPr>
            <p:nvPr/>
          </p:nvSpPr>
          <p:spPr bwMode="auto">
            <a:xfrm>
              <a:off x="103466497" y="11386867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1" name="Rectangle 38"/>
            <p:cNvSpPr>
              <a:spLocks noChangeArrowheads="1"/>
            </p:cNvSpPr>
            <p:nvPr/>
          </p:nvSpPr>
          <p:spPr bwMode="auto">
            <a:xfrm>
              <a:off x="103697362" y="11386867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2" name="Rectangle 39"/>
            <p:cNvSpPr>
              <a:spLocks noChangeArrowheads="1"/>
            </p:cNvSpPr>
            <p:nvPr/>
          </p:nvSpPr>
          <p:spPr bwMode="auto">
            <a:xfrm>
              <a:off x="103932110" y="11386867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3" name="Rectangle 40"/>
            <p:cNvSpPr>
              <a:spLocks noChangeArrowheads="1"/>
            </p:cNvSpPr>
            <p:nvPr/>
          </p:nvSpPr>
          <p:spPr bwMode="auto">
            <a:xfrm>
              <a:off x="104171062" y="11386867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4" name="Rectangle 41"/>
            <p:cNvSpPr>
              <a:spLocks noChangeArrowheads="1"/>
            </p:cNvSpPr>
            <p:nvPr/>
          </p:nvSpPr>
          <p:spPr bwMode="auto">
            <a:xfrm>
              <a:off x="104401369" y="11386867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5" name="Rectangle 42"/>
            <p:cNvSpPr>
              <a:spLocks noChangeArrowheads="1"/>
            </p:cNvSpPr>
            <p:nvPr/>
          </p:nvSpPr>
          <p:spPr bwMode="auto">
            <a:xfrm>
              <a:off x="104624851" y="11386867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6" name="Rectangle 43"/>
            <p:cNvSpPr>
              <a:spLocks noChangeArrowheads="1"/>
            </p:cNvSpPr>
            <p:nvPr/>
          </p:nvSpPr>
          <p:spPr bwMode="auto">
            <a:xfrm>
              <a:off x="104853333" y="11386867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7" name="Rectangle 44"/>
            <p:cNvSpPr>
              <a:spLocks noChangeArrowheads="1"/>
            </p:cNvSpPr>
            <p:nvPr/>
          </p:nvSpPr>
          <p:spPr bwMode="auto">
            <a:xfrm>
              <a:off x="105085462" y="11386867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8" name="Rectangle 45"/>
            <p:cNvSpPr>
              <a:spLocks noChangeArrowheads="1"/>
            </p:cNvSpPr>
            <p:nvPr/>
          </p:nvSpPr>
          <p:spPr bwMode="auto">
            <a:xfrm>
              <a:off x="105311956" y="11386867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Rectangle 46"/>
            <p:cNvSpPr>
              <a:spLocks noChangeArrowheads="1"/>
            </p:cNvSpPr>
            <p:nvPr/>
          </p:nvSpPr>
          <p:spPr bwMode="auto">
            <a:xfrm>
              <a:off x="103343550" y="11407168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0" name="Rectangle 47"/>
            <p:cNvSpPr>
              <a:spLocks noChangeArrowheads="1"/>
            </p:cNvSpPr>
            <p:nvPr/>
          </p:nvSpPr>
          <p:spPr bwMode="auto">
            <a:xfrm>
              <a:off x="103574415" y="11407168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1" name="Rectangle 48"/>
            <p:cNvSpPr>
              <a:spLocks noChangeArrowheads="1"/>
            </p:cNvSpPr>
            <p:nvPr/>
          </p:nvSpPr>
          <p:spPr bwMode="auto">
            <a:xfrm>
              <a:off x="103809163" y="11407168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2" name="Rectangle 49"/>
            <p:cNvSpPr>
              <a:spLocks noChangeArrowheads="1"/>
            </p:cNvSpPr>
            <p:nvPr/>
          </p:nvSpPr>
          <p:spPr bwMode="auto">
            <a:xfrm>
              <a:off x="104048115" y="11407168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3" name="Rectangle 50"/>
            <p:cNvSpPr>
              <a:spLocks noChangeArrowheads="1"/>
            </p:cNvSpPr>
            <p:nvPr/>
          </p:nvSpPr>
          <p:spPr bwMode="auto">
            <a:xfrm>
              <a:off x="104278422" y="11407168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4" name="Rectangle 51"/>
            <p:cNvSpPr>
              <a:spLocks noChangeArrowheads="1"/>
            </p:cNvSpPr>
            <p:nvPr/>
          </p:nvSpPr>
          <p:spPr bwMode="auto">
            <a:xfrm>
              <a:off x="104501904" y="11407168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5" name="Rectangle 52"/>
            <p:cNvSpPr>
              <a:spLocks noChangeArrowheads="1"/>
            </p:cNvSpPr>
            <p:nvPr/>
          </p:nvSpPr>
          <p:spPr bwMode="auto">
            <a:xfrm>
              <a:off x="104730386" y="11407168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6" name="Rectangle 53"/>
            <p:cNvSpPr>
              <a:spLocks noChangeArrowheads="1"/>
            </p:cNvSpPr>
            <p:nvPr/>
          </p:nvSpPr>
          <p:spPr bwMode="auto">
            <a:xfrm>
              <a:off x="104962515" y="11407168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7" name="Rectangle 54"/>
            <p:cNvSpPr>
              <a:spLocks noChangeArrowheads="1"/>
            </p:cNvSpPr>
            <p:nvPr/>
          </p:nvSpPr>
          <p:spPr bwMode="auto">
            <a:xfrm>
              <a:off x="105189009" y="11407168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8" name="Rectangle 55"/>
            <p:cNvSpPr>
              <a:spLocks noChangeArrowheads="1"/>
            </p:cNvSpPr>
            <p:nvPr/>
          </p:nvSpPr>
          <p:spPr bwMode="auto">
            <a:xfrm>
              <a:off x="105421589" y="114071689"/>
              <a:ext cx="178947" cy="169091"/>
            </a:xfrm>
            <a:prstGeom prst="rect">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080" name="AutoShape 56"/>
            <p:cNvCxnSpPr>
              <a:cxnSpLocks noChangeShapeType="1"/>
              <a:endCxn id="1064" idx="0"/>
            </p:cNvCxnSpPr>
            <p:nvPr/>
          </p:nvCxnSpPr>
          <p:spPr bwMode="auto">
            <a:xfrm>
              <a:off x="105264409" y="112848007"/>
              <a:ext cx="694579" cy="373987"/>
            </a:xfrm>
            <a:prstGeom prst="curvedConnector2">
              <a:avLst/>
            </a:prstGeom>
            <a:noFill/>
            <a:ln w="28575" cap="rnd">
              <a:solidFill>
                <a:srgbClr val="C3E2F7"/>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000000"/>
                    </a:outerShdw>
                  </a:effectLst>
                </a14:hiddenEffects>
              </a:ext>
            </a:extLst>
          </p:spPr>
        </p:cxnSp>
        <p:grpSp>
          <p:nvGrpSpPr>
            <p:cNvPr id="69" name="Group 57"/>
            <p:cNvGrpSpPr>
              <a:grpSpLocks/>
            </p:cNvGrpSpPr>
            <p:nvPr/>
          </p:nvGrpSpPr>
          <p:grpSpPr bwMode="auto">
            <a:xfrm rot="-1244125">
              <a:off x="105852569" y="113204312"/>
              <a:ext cx="395785" cy="518615"/>
              <a:chOff x="112264068" y="112611984"/>
              <a:chExt cx="395785" cy="518615"/>
            </a:xfrm>
          </p:grpSpPr>
          <p:sp>
            <p:nvSpPr>
              <p:cNvPr id="1064" name="AutoShape 58"/>
              <p:cNvSpPr>
                <a:spLocks noChangeArrowheads="1"/>
              </p:cNvSpPr>
              <p:nvPr/>
            </p:nvSpPr>
            <p:spPr bwMode="auto">
              <a:xfrm>
                <a:off x="112264068" y="112625632"/>
                <a:ext cx="395785" cy="504967"/>
              </a:xfrm>
              <a:prstGeom prst="flowChartTerminator">
                <a:avLst/>
              </a:prstGeom>
              <a:solidFill>
                <a:srgbClr val="C3E2F7"/>
              </a:solidFill>
              <a:ln w="25400" algn="ctr">
                <a:solidFill>
                  <a:srgbClr val="006286"/>
                </a:solidFill>
                <a:miter lim="800000"/>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083" name="AutoShape 59"/>
              <p:cNvCxnSpPr>
                <a:cxnSpLocks noChangeShapeType="1"/>
              </p:cNvCxnSpPr>
              <p:nvPr/>
            </p:nvCxnSpPr>
            <p:spPr bwMode="auto">
              <a:xfrm>
                <a:off x="112273307" y="112798746"/>
                <a:ext cx="382138" cy="0"/>
              </a:xfrm>
              <a:prstGeom prst="straightConnector1">
                <a:avLst/>
              </a:prstGeom>
              <a:noFill/>
              <a:ln w="25400">
                <a:solidFill>
                  <a:srgbClr val="00628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000000"/>
                      </a:outerShdw>
                    </a:effectLst>
                  </a14:hiddenEffects>
                </a:ext>
              </a:extLst>
            </p:spPr>
          </p:cxnSp>
          <p:cxnSp>
            <p:nvCxnSpPr>
              <p:cNvPr id="1084" name="AutoShape 60"/>
              <p:cNvCxnSpPr>
                <a:cxnSpLocks noChangeShapeType="1"/>
              </p:cNvCxnSpPr>
              <p:nvPr/>
            </p:nvCxnSpPr>
            <p:spPr bwMode="auto">
              <a:xfrm>
                <a:off x="112455846" y="112611984"/>
                <a:ext cx="2" cy="191070"/>
              </a:xfrm>
              <a:prstGeom prst="straightConnector1">
                <a:avLst/>
              </a:prstGeom>
              <a:noFill/>
              <a:ln w="25400" algn="ctr">
                <a:solidFill>
                  <a:srgbClr val="00628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000000"/>
                      </a:outerShdw>
                    </a:effectLst>
                  </a14:hiddenEffects>
                </a:ext>
              </a:extLst>
            </p:spPr>
          </p:cxnSp>
        </p:grpSp>
        <p:sp>
          <p:nvSpPr>
            <p:cNvPr id="70" name="AutoShape 61"/>
            <p:cNvSpPr>
              <a:spLocks noChangeArrowheads="1"/>
            </p:cNvSpPr>
            <p:nvPr/>
          </p:nvSpPr>
          <p:spPr bwMode="auto">
            <a:xfrm>
              <a:off x="103479163" y="111772107"/>
              <a:ext cx="1888793" cy="1557552"/>
            </a:xfrm>
            <a:prstGeom prst="roundRect">
              <a:avLst>
                <a:gd name="adj" fmla="val 16667"/>
              </a:avLst>
            </a:prstGeom>
            <a:solidFill>
              <a:srgbClr val="C3E2F7"/>
            </a:solidFill>
            <a:ln w="76200" algn="ctr">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1" name="AutoShape 62"/>
            <p:cNvSpPr>
              <a:spLocks noChangeArrowheads="1"/>
            </p:cNvSpPr>
            <p:nvPr/>
          </p:nvSpPr>
          <p:spPr bwMode="auto">
            <a:xfrm>
              <a:off x="103574415" y="111886407"/>
              <a:ext cx="1691718" cy="1317905"/>
            </a:xfrm>
            <a:prstGeom prst="roundRect">
              <a:avLst>
                <a:gd name="adj" fmla="val 16667"/>
              </a:avLst>
            </a:prstGeom>
            <a:solidFill>
              <a:srgbClr val="C3E2F7"/>
            </a:solidFill>
            <a:ln w="76200" algn="ctr">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2" name="Freeform 63"/>
            <p:cNvSpPr>
              <a:spLocks/>
            </p:cNvSpPr>
            <p:nvPr/>
          </p:nvSpPr>
          <p:spPr bwMode="auto">
            <a:xfrm>
              <a:off x="103512343" y="112194495"/>
              <a:ext cx="910617" cy="374055"/>
            </a:xfrm>
            <a:custGeom>
              <a:avLst/>
              <a:gdLst>
                <a:gd name="T0" fmla="*/ 87751 w 1578769"/>
                <a:gd name="T1" fmla="*/ 522027 h 700699"/>
                <a:gd name="T2" fmla="*/ 394826 w 1578769"/>
                <a:gd name="T3" fmla="*/ 399197 h 700699"/>
                <a:gd name="T4" fmla="*/ 756492 w 1578769"/>
                <a:gd name="T5" fmla="*/ 160361 h 700699"/>
                <a:gd name="T6" fmla="*/ 1043095 w 1578769"/>
                <a:gd name="T7" fmla="*/ 3412 h 700699"/>
                <a:gd name="T8" fmla="*/ 1302402 w 1578769"/>
                <a:gd name="T9" fmla="*/ 180833 h 700699"/>
                <a:gd name="T10" fmla="*/ 1425232 w 1578769"/>
                <a:gd name="T11" fmla="*/ 221776 h 700699"/>
                <a:gd name="T12" fmla="*/ 1575357 w 1578769"/>
                <a:gd name="T13" fmla="*/ 228600 h 700699"/>
                <a:gd name="T14" fmla="*/ 1404760 w 1578769"/>
                <a:gd name="T15" fmla="*/ 358254 h 700699"/>
                <a:gd name="T16" fmla="*/ 1213692 w 1578769"/>
                <a:gd name="T17" fmla="*/ 460612 h 700699"/>
                <a:gd name="T18" fmla="*/ 1111334 w 1578769"/>
                <a:gd name="T19" fmla="*/ 399197 h 700699"/>
                <a:gd name="T20" fmla="*/ 1110708 w 1578769"/>
                <a:gd name="T21" fmla="*/ 502579 h 700699"/>
                <a:gd name="T22" fmla="*/ 988788 w 1578769"/>
                <a:gd name="T23" fmla="*/ 559729 h 700699"/>
                <a:gd name="T24" fmla="*/ 927089 w 1578769"/>
                <a:gd name="T25" fmla="*/ 474260 h 700699"/>
                <a:gd name="T26" fmla="*/ 904968 w 1578769"/>
                <a:gd name="T27" fmla="*/ 586399 h 700699"/>
                <a:gd name="T28" fmla="*/ 790668 w 1578769"/>
                <a:gd name="T29" fmla="*/ 666409 h 700699"/>
                <a:gd name="T30" fmla="*/ 680178 w 1578769"/>
                <a:gd name="T31" fmla="*/ 605449 h 700699"/>
                <a:gd name="T32" fmla="*/ 611598 w 1578769"/>
                <a:gd name="T33" fmla="*/ 685459 h 700699"/>
                <a:gd name="T34" fmla="*/ 516348 w 1578769"/>
                <a:gd name="T35" fmla="*/ 696889 h 700699"/>
                <a:gd name="T36" fmla="*/ 456241 w 1578769"/>
                <a:gd name="T37" fmla="*/ 678976 h 700699"/>
                <a:gd name="T38" fmla="*/ 442593 w 1578769"/>
                <a:gd name="T39" fmla="*/ 603914 h 700699"/>
                <a:gd name="T40" fmla="*/ 347768 w 1578769"/>
                <a:gd name="T41" fmla="*/ 678976 h 700699"/>
                <a:gd name="T42" fmla="*/ 217405 w 1578769"/>
                <a:gd name="T43" fmla="*/ 667694 h 700699"/>
                <a:gd name="T44" fmla="*/ 210581 w 1578769"/>
                <a:gd name="T45" fmla="*/ 569794 h 700699"/>
                <a:gd name="T46" fmla="*/ 128695 w 1578769"/>
                <a:gd name="T47" fmla="*/ 610738 h 700699"/>
                <a:gd name="T48" fmla="*/ 46808 w 1578769"/>
                <a:gd name="T49" fmla="*/ 569794 h 700699"/>
                <a:gd name="T50" fmla="*/ 7961 w 1578769"/>
                <a:gd name="T51" fmla="*/ 549323 h 700699"/>
                <a:gd name="T52" fmla="*/ 87751 w 1578769"/>
                <a:gd name="T53" fmla="*/ 522027 h 700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8769" h="700699">
                  <a:moveTo>
                    <a:pt x="87751" y="522027"/>
                  </a:moveTo>
                  <a:cubicBezTo>
                    <a:pt x="152228" y="497006"/>
                    <a:pt x="283369" y="459475"/>
                    <a:pt x="394826" y="399197"/>
                  </a:cubicBezTo>
                  <a:cubicBezTo>
                    <a:pt x="506283" y="338919"/>
                    <a:pt x="648447" y="226325"/>
                    <a:pt x="756492" y="160361"/>
                  </a:cubicBezTo>
                  <a:cubicBezTo>
                    <a:pt x="864537" y="94397"/>
                    <a:pt x="952110" y="0"/>
                    <a:pt x="1043095" y="3412"/>
                  </a:cubicBezTo>
                  <a:cubicBezTo>
                    <a:pt x="1134080" y="6824"/>
                    <a:pt x="1238713" y="144439"/>
                    <a:pt x="1302402" y="180833"/>
                  </a:cubicBezTo>
                  <a:cubicBezTo>
                    <a:pt x="1366091" y="217227"/>
                    <a:pt x="1379740" y="213815"/>
                    <a:pt x="1425232" y="221776"/>
                  </a:cubicBezTo>
                  <a:cubicBezTo>
                    <a:pt x="1470724" y="229737"/>
                    <a:pt x="1578769" y="205854"/>
                    <a:pt x="1575357" y="228600"/>
                  </a:cubicBezTo>
                  <a:cubicBezTo>
                    <a:pt x="1571945" y="251346"/>
                    <a:pt x="1465037" y="319585"/>
                    <a:pt x="1404760" y="358254"/>
                  </a:cubicBezTo>
                  <a:cubicBezTo>
                    <a:pt x="1344483" y="396923"/>
                    <a:pt x="1262596" y="453788"/>
                    <a:pt x="1213692" y="460612"/>
                  </a:cubicBezTo>
                  <a:cubicBezTo>
                    <a:pt x="1164788" y="467436"/>
                    <a:pt x="1128498" y="392203"/>
                    <a:pt x="1111334" y="399197"/>
                  </a:cubicBezTo>
                  <a:cubicBezTo>
                    <a:pt x="1094170" y="406191"/>
                    <a:pt x="1131132" y="475824"/>
                    <a:pt x="1110708" y="502579"/>
                  </a:cubicBezTo>
                  <a:cubicBezTo>
                    <a:pt x="1090284" y="529334"/>
                    <a:pt x="1019391" y="564449"/>
                    <a:pt x="988788" y="559729"/>
                  </a:cubicBezTo>
                  <a:cubicBezTo>
                    <a:pt x="958185" y="555009"/>
                    <a:pt x="941059" y="469815"/>
                    <a:pt x="927089" y="474260"/>
                  </a:cubicBezTo>
                  <a:cubicBezTo>
                    <a:pt x="913119" y="478705"/>
                    <a:pt x="927705" y="554374"/>
                    <a:pt x="904968" y="586399"/>
                  </a:cubicBezTo>
                  <a:cubicBezTo>
                    <a:pt x="882231" y="618424"/>
                    <a:pt x="828133" y="663234"/>
                    <a:pt x="790668" y="666409"/>
                  </a:cubicBezTo>
                  <a:cubicBezTo>
                    <a:pt x="753203" y="669584"/>
                    <a:pt x="710023" y="602274"/>
                    <a:pt x="680178" y="605449"/>
                  </a:cubicBezTo>
                  <a:cubicBezTo>
                    <a:pt x="650333" y="608624"/>
                    <a:pt x="638903" y="670219"/>
                    <a:pt x="611598" y="685459"/>
                  </a:cubicBezTo>
                  <a:cubicBezTo>
                    <a:pt x="584293" y="700699"/>
                    <a:pt x="542241" y="697969"/>
                    <a:pt x="516348" y="696889"/>
                  </a:cubicBezTo>
                  <a:cubicBezTo>
                    <a:pt x="490455" y="695809"/>
                    <a:pt x="468533" y="694472"/>
                    <a:pt x="456241" y="678976"/>
                  </a:cubicBezTo>
                  <a:cubicBezTo>
                    <a:pt x="443949" y="663480"/>
                    <a:pt x="460672" y="603914"/>
                    <a:pt x="442593" y="603914"/>
                  </a:cubicBezTo>
                  <a:cubicBezTo>
                    <a:pt x="424514" y="603914"/>
                    <a:pt x="385299" y="668346"/>
                    <a:pt x="347768" y="678976"/>
                  </a:cubicBezTo>
                  <a:cubicBezTo>
                    <a:pt x="310237" y="689606"/>
                    <a:pt x="240269" y="685891"/>
                    <a:pt x="217405" y="667694"/>
                  </a:cubicBezTo>
                  <a:cubicBezTo>
                    <a:pt x="194541" y="649497"/>
                    <a:pt x="225366" y="579287"/>
                    <a:pt x="210581" y="569794"/>
                  </a:cubicBezTo>
                  <a:cubicBezTo>
                    <a:pt x="195796" y="560301"/>
                    <a:pt x="155990" y="610738"/>
                    <a:pt x="128695" y="610738"/>
                  </a:cubicBezTo>
                  <a:cubicBezTo>
                    <a:pt x="101400" y="610738"/>
                    <a:pt x="66930" y="580030"/>
                    <a:pt x="46808" y="569794"/>
                  </a:cubicBezTo>
                  <a:cubicBezTo>
                    <a:pt x="26686" y="559558"/>
                    <a:pt x="0" y="559559"/>
                    <a:pt x="7961" y="549323"/>
                  </a:cubicBezTo>
                  <a:cubicBezTo>
                    <a:pt x="15922" y="539087"/>
                    <a:pt x="23274" y="547048"/>
                    <a:pt x="87751" y="522027"/>
                  </a:cubicBezTo>
                  <a:close/>
                </a:path>
              </a:pathLst>
            </a:custGeom>
            <a:solidFill>
              <a:srgbClr val="FFFFFF"/>
            </a:solidFill>
            <a:ln w="25400" cap="flat">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3" name="Freeform 64"/>
            <p:cNvSpPr>
              <a:spLocks/>
            </p:cNvSpPr>
            <p:nvPr/>
          </p:nvSpPr>
          <p:spPr bwMode="auto">
            <a:xfrm flipH="1">
              <a:off x="104457922" y="112194495"/>
              <a:ext cx="910617" cy="374055"/>
            </a:xfrm>
            <a:custGeom>
              <a:avLst/>
              <a:gdLst>
                <a:gd name="T0" fmla="*/ 87751 w 1578769"/>
                <a:gd name="T1" fmla="*/ 522027 h 700699"/>
                <a:gd name="T2" fmla="*/ 394826 w 1578769"/>
                <a:gd name="T3" fmla="*/ 399197 h 700699"/>
                <a:gd name="T4" fmla="*/ 756492 w 1578769"/>
                <a:gd name="T5" fmla="*/ 160361 h 700699"/>
                <a:gd name="T6" fmla="*/ 1043095 w 1578769"/>
                <a:gd name="T7" fmla="*/ 3412 h 700699"/>
                <a:gd name="T8" fmla="*/ 1302402 w 1578769"/>
                <a:gd name="T9" fmla="*/ 180833 h 700699"/>
                <a:gd name="T10" fmla="*/ 1425232 w 1578769"/>
                <a:gd name="T11" fmla="*/ 221776 h 700699"/>
                <a:gd name="T12" fmla="*/ 1575357 w 1578769"/>
                <a:gd name="T13" fmla="*/ 228600 h 700699"/>
                <a:gd name="T14" fmla="*/ 1404760 w 1578769"/>
                <a:gd name="T15" fmla="*/ 358254 h 700699"/>
                <a:gd name="T16" fmla="*/ 1213692 w 1578769"/>
                <a:gd name="T17" fmla="*/ 460612 h 700699"/>
                <a:gd name="T18" fmla="*/ 1111334 w 1578769"/>
                <a:gd name="T19" fmla="*/ 399197 h 700699"/>
                <a:gd name="T20" fmla="*/ 1110708 w 1578769"/>
                <a:gd name="T21" fmla="*/ 502579 h 700699"/>
                <a:gd name="T22" fmla="*/ 988788 w 1578769"/>
                <a:gd name="T23" fmla="*/ 559729 h 700699"/>
                <a:gd name="T24" fmla="*/ 927089 w 1578769"/>
                <a:gd name="T25" fmla="*/ 474260 h 700699"/>
                <a:gd name="T26" fmla="*/ 904968 w 1578769"/>
                <a:gd name="T27" fmla="*/ 586399 h 700699"/>
                <a:gd name="T28" fmla="*/ 790668 w 1578769"/>
                <a:gd name="T29" fmla="*/ 666409 h 700699"/>
                <a:gd name="T30" fmla="*/ 680178 w 1578769"/>
                <a:gd name="T31" fmla="*/ 605449 h 700699"/>
                <a:gd name="T32" fmla="*/ 611598 w 1578769"/>
                <a:gd name="T33" fmla="*/ 685459 h 700699"/>
                <a:gd name="T34" fmla="*/ 516348 w 1578769"/>
                <a:gd name="T35" fmla="*/ 696889 h 700699"/>
                <a:gd name="T36" fmla="*/ 456241 w 1578769"/>
                <a:gd name="T37" fmla="*/ 678976 h 700699"/>
                <a:gd name="T38" fmla="*/ 442593 w 1578769"/>
                <a:gd name="T39" fmla="*/ 603914 h 700699"/>
                <a:gd name="T40" fmla="*/ 347768 w 1578769"/>
                <a:gd name="T41" fmla="*/ 678976 h 700699"/>
                <a:gd name="T42" fmla="*/ 217405 w 1578769"/>
                <a:gd name="T43" fmla="*/ 667694 h 700699"/>
                <a:gd name="T44" fmla="*/ 210581 w 1578769"/>
                <a:gd name="T45" fmla="*/ 569794 h 700699"/>
                <a:gd name="T46" fmla="*/ 128695 w 1578769"/>
                <a:gd name="T47" fmla="*/ 610738 h 700699"/>
                <a:gd name="T48" fmla="*/ 46808 w 1578769"/>
                <a:gd name="T49" fmla="*/ 569794 h 700699"/>
                <a:gd name="T50" fmla="*/ 7961 w 1578769"/>
                <a:gd name="T51" fmla="*/ 549323 h 700699"/>
                <a:gd name="T52" fmla="*/ 87751 w 1578769"/>
                <a:gd name="T53" fmla="*/ 522027 h 700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8769" h="700699">
                  <a:moveTo>
                    <a:pt x="87751" y="522027"/>
                  </a:moveTo>
                  <a:cubicBezTo>
                    <a:pt x="152228" y="497006"/>
                    <a:pt x="283369" y="459475"/>
                    <a:pt x="394826" y="399197"/>
                  </a:cubicBezTo>
                  <a:cubicBezTo>
                    <a:pt x="506283" y="338919"/>
                    <a:pt x="648447" y="226325"/>
                    <a:pt x="756492" y="160361"/>
                  </a:cubicBezTo>
                  <a:cubicBezTo>
                    <a:pt x="864537" y="94397"/>
                    <a:pt x="952110" y="0"/>
                    <a:pt x="1043095" y="3412"/>
                  </a:cubicBezTo>
                  <a:cubicBezTo>
                    <a:pt x="1134080" y="6824"/>
                    <a:pt x="1238713" y="144439"/>
                    <a:pt x="1302402" y="180833"/>
                  </a:cubicBezTo>
                  <a:cubicBezTo>
                    <a:pt x="1366091" y="217227"/>
                    <a:pt x="1379740" y="213815"/>
                    <a:pt x="1425232" y="221776"/>
                  </a:cubicBezTo>
                  <a:cubicBezTo>
                    <a:pt x="1470724" y="229737"/>
                    <a:pt x="1578769" y="205854"/>
                    <a:pt x="1575357" y="228600"/>
                  </a:cubicBezTo>
                  <a:cubicBezTo>
                    <a:pt x="1571945" y="251346"/>
                    <a:pt x="1465037" y="319585"/>
                    <a:pt x="1404760" y="358254"/>
                  </a:cubicBezTo>
                  <a:cubicBezTo>
                    <a:pt x="1344483" y="396923"/>
                    <a:pt x="1262596" y="453788"/>
                    <a:pt x="1213692" y="460612"/>
                  </a:cubicBezTo>
                  <a:cubicBezTo>
                    <a:pt x="1164788" y="467436"/>
                    <a:pt x="1128498" y="392203"/>
                    <a:pt x="1111334" y="399197"/>
                  </a:cubicBezTo>
                  <a:cubicBezTo>
                    <a:pt x="1094170" y="406191"/>
                    <a:pt x="1131132" y="475824"/>
                    <a:pt x="1110708" y="502579"/>
                  </a:cubicBezTo>
                  <a:cubicBezTo>
                    <a:pt x="1090284" y="529334"/>
                    <a:pt x="1019391" y="564449"/>
                    <a:pt x="988788" y="559729"/>
                  </a:cubicBezTo>
                  <a:cubicBezTo>
                    <a:pt x="958185" y="555009"/>
                    <a:pt x="941059" y="469815"/>
                    <a:pt x="927089" y="474260"/>
                  </a:cubicBezTo>
                  <a:cubicBezTo>
                    <a:pt x="913119" y="478705"/>
                    <a:pt x="927705" y="554374"/>
                    <a:pt x="904968" y="586399"/>
                  </a:cubicBezTo>
                  <a:cubicBezTo>
                    <a:pt x="882231" y="618424"/>
                    <a:pt x="828133" y="663234"/>
                    <a:pt x="790668" y="666409"/>
                  </a:cubicBezTo>
                  <a:cubicBezTo>
                    <a:pt x="753203" y="669584"/>
                    <a:pt x="710023" y="602274"/>
                    <a:pt x="680178" y="605449"/>
                  </a:cubicBezTo>
                  <a:cubicBezTo>
                    <a:pt x="650333" y="608624"/>
                    <a:pt x="638903" y="670219"/>
                    <a:pt x="611598" y="685459"/>
                  </a:cubicBezTo>
                  <a:cubicBezTo>
                    <a:pt x="584293" y="700699"/>
                    <a:pt x="542241" y="697969"/>
                    <a:pt x="516348" y="696889"/>
                  </a:cubicBezTo>
                  <a:cubicBezTo>
                    <a:pt x="490455" y="695809"/>
                    <a:pt x="468533" y="694472"/>
                    <a:pt x="456241" y="678976"/>
                  </a:cubicBezTo>
                  <a:cubicBezTo>
                    <a:pt x="443949" y="663480"/>
                    <a:pt x="460672" y="603914"/>
                    <a:pt x="442593" y="603914"/>
                  </a:cubicBezTo>
                  <a:cubicBezTo>
                    <a:pt x="424514" y="603914"/>
                    <a:pt x="385299" y="668346"/>
                    <a:pt x="347768" y="678976"/>
                  </a:cubicBezTo>
                  <a:cubicBezTo>
                    <a:pt x="310237" y="689606"/>
                    <a:pt x="240269" y="685891"/>
                    <a:pt x="217405" y="667694"/>
                  </a:cubicBezTo>
                  <a:cubicBezTo>
                    <a:pt x="194541" y="649497"/>
                    <a:pt x="225366" y="579287"/>
                    <a:pt x="210581" y="569794"/>
                  </a:cubicBezTo>
                  <a:cubicBezTo>
                    <a:pt x="195796" y="560301"/>
                    <a:pt x="155990" y="610738"/>
                    <a:pt x="128695" y="610738"/>
                  </a:cubicBezTo>
                  <a:cubicBezTo>
                    <a:pt x="101400" y="610738"/>
                    <a:pt x="66930" y="580030"/>
                    <a:pt x="46808" y="569794"/>
                  </a:cubicBezTo>
                  <a:cubicBezTo>
                    <a:pt x="26686" y="559558"/>
                    <a:pt x="0" y="559559"/>
                    <a:pt x="7961" y="549323"/>
                  </a:cubicBezTo>
                  <a:cubicBezTo>
                    <a:pt x="15922" y="539087"/>
                    <a:pt x="23274" y="547048"/>
                    <a:pt x="87751" y="522027"/>
                  </a:cubicBezTo>
                  <a:close/>
                </a:path>
              </a:pathLst>
            </a:custGeom>
            <a:solidFill>
              <a:srgbClr val="FFFFFF"/>
            </a:solidFill>
            <a:ln w="25400" cap="flat" algn="ctr">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4" name="Freeform 65"/>
            <p:cNvSpPr>
              <a:spLocks/>
            </p:cNvSpPr>
            <p:nvPr/>
          </p:nvSpPr>
          <p:spPr bwMode="auto">
            <a:xfrm>
              <a:off x="104368150" y="111985811"/>
              <a:ext cx="148702" cy="1172201"/>
            </a:xfrm>
            <a:custGeom>
              <a:avLst/>
              <a:gdLst>
                <a:gd name="T0" fmla="*/ 19050 w 257810"/>
                <a:gd name="T1" fmla="*/ 312790 h 2195830"/>
                <a:gd name="T2" fmla="*/ 125730 w 257810"/>
                <a:gd name="T3" fmla="*/ 2194930 h 2195830"/>
                <a:gd name="T4" fmla="*/ 240030 w 257810"/>
                <a:gd name="T5" fmla="*/ 318188 h 2195830"/>
                <a:gd name="T6" fmla="*/ 19050 w 257810"/>
                <a:gd name="T7" fmla="*/ 312790 h 2195830"/>
              </a:gdLst>
              <a:ahLst/>
              <a:cxnLst>
                <a:cxn ang="0">
                  <a:pos x="T0" y="T1"/>
                </a:cxn>
                <a:cxn ang="0">
                  <a:pos x="T2" y="T3"/>
                </a:cxn>
                <a:cxn ang="0">
                  <a:pos x="T4" y="T5"/>
                </a:cxn>
                <a:cxn ang="0">
                  <a:pos x="T6" y="T7"/>
                </a:cxn>
              </a:cxnLst>
              <a:rect l="0" t="0" r="r" b="b"/>
              <a:pathLst>
                <a:path w="257810" h="2195830">
                  <a:moveTo>
                    <a:pt x="19050" y="312790"/>
                  </a:moveTo>
                  <a:cubicBezTo>
                    <a:pt x="0" y="625580"/>
                    <a:pt x="88900" y="2194030"/>
                    <a:pt x="125730" y="2194930"/>
                  </a:cubicBezTo>
                  <a:cubicBezTo>
                    <a:pt x="162560" y="2195830"/>
                    <a:pt x="257810" y="631878"/>
                    <a:pt x="240030" y="318188"/>
                  </a:cubicBezTo>
                  <a:cubicBezTo>
                    <a:pt x="222250" y="4498"/>
                    <a:pt x="38100" y="0"/>
                    <a:pt x="19050" y="312790"/>
                  </a:cubicBezTo>
                  <a:close/>
                </a:path>
              </a:pathLst>
            </a:custGeom>
            <a:solidFill>
              <a:srgbClr val="FFFFFF"/>
            </a:solidFill>
            <a:ln w="25400" cap="flat">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5" name="Freeform 66"/>
            <p:cNvSpPr>
              <a:spLocks/>
            </p:cNvSpPr>
            <p:nvPr/>
          </p:nvSpPr>
          <p:spPr bwMode="auto">
            <a:xfrm>
              <a:off x="104064300" y="112443465"/>
              <a:ext cx="516668" cy="702372"/>
            </a:xfrm>
            <a:custGeom>
              <a:avLst/>
              <a:gdLst>
                <a:gd name="T0" fmla="*/ 466271 w 895766"/>
                <a:gd name="T1" fmla="*/ 47625 h 1315720"/>
                <a:gd name="T2" fmla="*/ 251389 w 895766"/>
                <a:gd name="T3" fmla="*/ 40005 h 1315720"/>
                <a:gd name="T4" fmla="*/ 23876 w 895766"/>
                <a:gd name="T5" fmla="*/ 287655 h 1315720"/>
                <a:gd name="T6" fmla="*/ 394644 w 895766"/>
                <a:gd name="T7" fmla="*/ 443865 h 1315720"/>
                <a:gd name="T8" fmla="*/ 793266 w 895766"/>
                <a:gd name="T9" fmla="*/ 600075 h 1315720"/>
                <a:gd name="T10" fmla="*/ 646897 w 895766"/>
                <a:gd name="T11" fmla="*/ 817245 h 1315720"/>
                <a:gd name="T12" fmla="*/ 488071 w 895766"/>
                <a:gd name="T13" fmla="*/ 958215 h 1315720"/>
                <a:gd name="T14" fmla="*/ 447586 w 895766"/>
                <a:gd name="T15" fmla="*/ 1038225 h 1315720"/>
                <a:gd name="T16" fmla="*/ 481842 w 895766"/>
                <a:gd name="T17" fmla="*/ 1148715 h 1315720"/>
                <a:gd name="T18" fmla="*/ 559698 w 895766"/>
                <a:gd name="T19" fmla="*/ 1259205 h 1315720"/>
                <a:gd name="T20" fmla="*/ 615755 w 895766"/>
                <a:gd name="T21" fmla="*/ 1282065 h 1315720"/>
                <a:gd name="T22" fmla="*/ 522327 w 895766"/>
                <a:gd name="T23" fmla="*/ 1057275 h 1315720"/>
                <a:gd name="T24" fmla="*/ 705866 w 895766"/>
                <a:gd name="T25" fmla="*/ 866775 h 1315720"/>
                <a:gd name="T26" fmla="*/ 877351 w 895766"/>
                <a:gd name="T27" fmla="*/ 683895 h 1315720"/>
                <a:gd name="T28" fmla="*/ 816356 w 895766"/>
                <a:gd name="T29" fmla="*/ 508635 h 1315720"/>
                <a:gd name="T30" fmla="*/ 435356 w 895766"/>
                <a:gd name="T31" fmla="*/ 379095 h 1315720"/>
                <a:gd name="T32" fmla="*/ 145796 w 895766"/>
                <a:gd name="T33" fmla="*/ 268605 h 1315720"/>
                <a:gd name="T34" fmla="*/ 285645 w 895766"/>
                <a:gd name="T35" fmla="*/ 127635 h 1315720"/>
                <a:gd name="T36" fmla="*/ 391529 w 895766"/>
                <a:gd name="T37" fmla="*/ 196215 h 1315720"/>
                <a:gd name="T38" fmla="*/ 500528 w 895766"/>
                <a:gd name="T39" fmla="*/ 158115 h 1315720"/>
                <a:gd name="T40" fmla="*/ 466271 w 895766"/>
                <a:gd name="T41" fmla="*/ 47625 h 1315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5766" h="1315720">
                  <a:moveTo>
                    <a:pt x="466271" y="47625"/>
                  </a:moveTo>
                  <a:cubicBezTo>
                    <a:pt x="425267" y="20955"/>
                    <a:pt x="325122" y="0"/>
                    <a:pt x="251389" y="40005"/>
                  </a:cubicBezTo>
                  <a:cubicBezTo>
                    <a:pt x="177656" y="80010"/>
                    <a:pt x="0" y="220345"/>
                    <a:pt x="23876" y="287655"/>
                  </a:cubicBezTo>
                  <a:cubicBezTo>
                    <a:pt x="47752" y="354965"/>
                    <a:pt x="266412" y="391795"/>
                    <a:pt x="394644" y="443865"/>
                  </a:cubicBezTo>
                  <a:cubicBezTo>
                    <a:pt x="522876" y="495935"/>
                    <a:pt x="751224" y="537845"/>
                    <a:pt x="793266" y="600075"/>
                  </a:cubicBezTo>
                  <a:cubicBezTo>
                    <a:pt x="835309" y="662305"/>
                    <a:pt x="697763" y="757555"/>
                    <a:pt x="646897" y="817245"/>
                  </a:cubicBezTo>
                  <a:cubicBezTo>
                    <a:pt x="596031" y="876935"/>
                    <a:pt x="521289" y="921385"/>
                    <a:pt x="488071" y="958215"/>
                  </a:cubicBezTo>
                  <a:cubicBezTo>
                    <a:pt x="454852" y="995045"/>
                    <a:pt x="448624" y="1006475"/>
                    <a:pt x="447586" y="1038225"/>
                  </a:cubicBezTo>
                  <a:cubicBezTo>
                    <a:pt x="446548" y="1069975"/>
                    <a:pt x="463157" y="1111885"/>
                    <a:pt x="481842" y="1148715"/>
                  </a:cubicBezTo>
                  <a:cubicBezTo>
                    <a:pt x="500528" y="1185545"/>
                    <a:pt x="537380" y="1236980"/>
                    <a:pt x="559698" y="1259205"/>
                  </a:cubicBezTo>
                  <a:cubicBezTo>
                    <a:pt x="582017" y="1281430"/>
                    <a:pt x="621983" y="1315720"/>
                    <a:pt x="615755" y="1282065"/>
                  </a:cubicBezTo>
                  <a:cubicBezTo>
                    <a:pt x="609526" y="1248410"/>
                    <a:pt x="507309" y="1126490"/>
                    <a:pt x="522327" y="1057275"/>
                  </a:cubicBezTo>
                  <a:cubicBezTo>
                    <a:pt x="537345" y="988060"/>
                    <a:pt x="646695" y="929005"/>
                    <a:pt x="705866" y="866775"/>
                  </a:cubicBezTo>
                  <a:cubicBezTo>
                    <a:pt x="765037" y="804545"/>
                    <a:pt x="858936" y="743585"/>
                    <a:pt x="877351" y="683895"/>
                  </a:cubicBezTo>
                  <a:cubicBezTo>
                    <a:pt x="895766" y="624205"/>
                    <a:pt x="890022" y="559435"/>
                    <a:pt x="816356" y="508635"/>
                  </a:cubicBezTo>
                  <a:cubicBezTo>
                    <a:pt x="742690" y="457835"/>
                    <a:pt x="547116" y="419100"/>
                    <a:pt x="435356" y="379095"/>
                  </a:cubicBezTo>
                  <a:cubicBezTo>
                    <a:pt x="323596" y="339090"/>
                    <a:pt x="170748" y="310515"/>
                    <a:pt x="145796" y="268605"/>
                  </a:cubicBezTo>
                  <a:cubicBezTo>
                    <a:pt x="120844" y="226695"/>
                    <a:pt x="244690" y="139700"/>
                    <a:pt x="285645" y="127635"/>
                  </a:cubicBezTo>
                  <a:cubicBezTo>
                    <a:pt x="326600" y="115570"/>
                    <a:pt x="355716" y="191135"/>
                    <a:pt x="391529" y="196215"/>
                  </a:cubicBezTo>
                  <a:cubicBezTo>
                    <a:pt x="427343" y="201295"/>
                    <a:pt x="488071" y="182880"/>
                    <a:pt x="500528" y="158115"/>
                  </a:cubicBezTo>
                  <a:cubicBezTo>
                    <a:pt x="512985" y="133350"/>
                    <a:pt x="473408" y="70644"/>
                    <a:pt x="466271" y="47625"/>
                  </a:cubicBezTo>
                  <a:close/>
                </a:path>
              </a:pathLst>
            </a:custGeom>
            <a:solidFill>
              <a:srgbClr val="FFFFFF"/>
            </a:solidFill>
            <a:ln w="25400" cap="flat">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6" name="Freeform 67"/>
            <p:cNvSpPr>
              <a:spLocks/>
            </p:cNvSpPr>
            <p:nvPr/>
          </p:nvSpPr>
          <p:spPr bwMode="auto">
            <a:xfrm flipH="1">
              <a:off x="104297242" y="112443465"/>
              <a:ext cx="516668" cy="702372"/>
            </a:xfrm>
            <a:custGeom>
              <a:avLst/>
              <a:gdLst>
                <a:gd name="T0" fmla="*/ 466271 w 895766"/>
                <a:gd name="T1" fmla="*/ 47625 h 1315720"/>
                <a:gd name="T2" fmla="*/ 251389 w 895766"/>
                <a:gd name="T3" fmla="*/ 40005 h 1315720"/>
                <a:gd name="T4" fmla="*/ 23876 w 895766"/>
                <a:gd name="T5" fmla="*/ 287655 h 1315720"/>
                <a:gd name="T6" fmla="*/ 394644 w 895766"/>
                <a:gd name="T7" fmla="*/ 443865 h 1315720"/>
                <a:gd name="T8" fmla="*/ 793266 w 895766"/>
                <a:gd name="T9" fmla="*/ 600075 h 1315720"/>
                <a:gd name="T10" fmla="*/ 646897 w 895766"/>
                <a:gd name="T11" fmla="*/ 817245 h 1315720"/>
                <a:gd name="T12" fmla="*/ 488071 w 895766"/>
                <a:gd name="T13" fmla="*/ 958215 h 1315720"/>
                <a:gd name="T14" fmla="*/ 447586 w 895766"/>
                <a:gd name="T15" fmla="*/ 1038225 h 1315720"/>
                <a:gd name="T16" fmla="*/ 481842 w 895766"/>
                <a:gd name="T17" fmla="*/ 1148715 h 1315720"/>
                <a:gd name="T18" fmla="*/ 559698 w 895766"/>
                <a:gd name="T19" fmla="*/ 1259205 h 1315720"/>
                <a:gd name="T20" fmla="*/ 615755 w 895766"/>
                <a:gd name="T21" fmla="*/ 1282065 h 1315720"/>
                <a:gd name="T22" fmla="*/ 522327 w 895766"/>
                <a:gd name="T23" fmla="*/ 1057275 h 1315720"/>
                <a:gd name="T24" fmla="*/ 705866 w 895766"/>
                <a:gd name="T25" fmla="*/ 866775 h 1315720"/>
                <a:gd name="T26" fmla="*/ 877351 w 895766"/>
                <a:gd name="T27" fmla="*/ 683895 h 1315720"/>
                <a:gd name="T28" fmla="*/ 816356 w 895766"/>
                <a:gd name="T29" fmla="*/ 508635 h 1315720"/>
                <a:gd name="T30" fmla="*/ 435356 w 895766"/>
                <a:gd name="T31" fmla="*/ 379095 h 1315720"/>
                <a:gd name="T32" fmla="*/ 145796 w 895766"/>
                <a:gd name="T33" fmla="*/ 268605 h 1315720"/>
                <a:gd name="T34" fmla="*/ 285645 w 895766"/>
                <a:gd name="T35" fmla="*/ 127635 h 1315720"/>
                <a:gd name="T36" fmla="*/ 391529 w 895766"/>
                <a:gd name="T37" fmla="*/ 196215 h 1315720"/>
                <a:gd name="T38" fmla="*/ 500528 w 895766"/>
                <a:gd name="T39" fmla="*/ 158115 h 1315720"/>
                <a:gd name="T40" fmla="*/ 466271 w 895766"/>
                <a:gd name="T41" fmla="*/ 47625 h 1315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5766" h="1315720">
                  <a:moveTo>
                    <a:pt x="466271" y="47625"/>
                  </a:moveTo>
                  <a:cubicBezTo>
                    <a:pt x="425267" y="20955"/>
                    <a:pt x="325122" y="0"/>
                    <a:pt x="251389" y="40005"/>
                  </a:cubicBezTo>
                  <a:cubicBezTo>
                    <a:pt x="177656" y="80010"/>
                    <a:pt x="0" y="220345"/>
                    <a:pt x="23876" y="287655"/>
                  </a:cubicBezTo>
                  <a:cubicBezTo>
                    <a:pt x="47752" y="354965"/>
                    <a:pt x="266412" y="391795"/>
                    <a:pt x="394644" y="443865"/>
                  </a:cubicBezTo>
                  <a:cubicBezTo>
                    <a:pt x="522876" y="495935"/>
                    <a:pt x="751224" y="537845"/>
                    <a:pt x="793266" y="600075"/>
                  </a:cubicBezTo>
                  <a:cubicBezTo>
                    <a:pt x="835309" y="662305"/>
                    <a:pt x="697763" y="757555"/>
                    <a:pt x="646897" y="817245"/>
                  </a:cubicBezTo>
                  <a:cubicBezTo>
                    <a:pt x="596031" y="876935"/>
                    <a:pt x="521289" y="921385"/>
                    <a:pt x="488071" y="958215"/>
                  </a:cubicBezTo>
                  <a:cubicBezTo>
                    <a:pt x="454852" y="995045"/>
                    <a:pt x="448624" y="1006475"/>
                    <a:pt x="447586" y="1038225"/>
                  </a:cubicBezTo>
                  <a:cubicBezTo>
                    <a:pt x="446548" y="1069975"/>
                    <a:pt x="463157" y="1111885"/>
                    <a:pt x="481842" y="1148715"/>
                  </a:cubicBezTo>
                  <a:cubicBezTo>
                    <a:pt x="500528" y="1185545"/>
                    <a:pt x="537380" y="1236980"/>
                    <a:pt x="559698" y="1259205"/>
                  </a:cubicBezTo>
                  <a:cubicBezTo>
                    <a:pt x="582017" y="1281430"/>
                    <a:pt x="621983" y="1315720"/>
                    <a:pt x="615755" y="1282065"/>
                  </a:cubicBezTo>
                  <a:cubicBezTo>
                    <a:pt x="609526" y="1248410"/>
                    <a:pt x="507309" y="1126490"/>
                    <a:pt x="522327" y="1057275"/>
                  </a:cubicBezTo>
                  <a:cubicBezTo>
                    <a:pt x="537345" y="988060"/>
                    <a:pt x="646695" y="929005"/>
                    <a:pt x="705866" y="866775"/>
                  </a:cubicBezTo>
                  <a:cubicBezTo>
                    <a:pt x="765037" y="804545"/>
                    <a:pt x="858936" y="743585"/>
                    <a:pt x="877351" y="683895"/>
                  </a:cubicBezTo>
                  <a:cubicBezTo>
                    <a:pt x="895766" y="624205"/>
                    <a:pt x="890022" y="559435"/>
                    <a:pt x="816356" y="508635"/>
                  </a:cubicBezTo>
                  <a:cubicBezTo>
                    <a:pt x="742690" y="457835"/>
                    <a:pt x="547116" y="419100"/>
                    <a:pt x="435356" y="379095"/>
                  </a:cubicBezTo>
                  <a:cubicBezTo>
                    <a:pt x="323596" y="339090"/>
                    <a:pt x="170748" y="310515"/>
                    <a:pt x="145796" y="268605"/>
                  </a:cubicBezTo>
                  <a:cubicBezTo>
                    <a:pt x="120844" y="226695"/>
                    <a:pt x="244690" y="139700"/>
                    <a:pt x="285645" y="127635"/>
                  </a:cubicBezTo>
                  <a:cubicBezTo>
                    <a:pt x="326600" y="115570"/>
                    <a:pt x="355716" y="191135"/>
                    <a:pt x="391529" y="196215"/>
                  </a:cubicBezTo>
                  <a:cubicBezTo>
                    <a:pt x="427343" y="201295"/>
                    <a:pt x="488071" y="182880"/>
                    <a:pt x="500528" y="158115"/>
                  </a:cubicBezTo>
                  <a:cubicBezTo>
                    <a:pt x="512985" y="133350"/>
                    <a:pt x="473408" y="70644"/>
                    <a:pt x="466271" y="47625"/>
                  </a:cubicBezTo>
                  <a:close/>
                </a:path>
              </a:pathLst>
            </a:custGeom>
            <a:solidFill>
              <a:srgbClr val="FFFFFF"/>
            </a:solidFill>
            <a:ln w="25400" cap="flat" algn="ctr">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7" name="Oval 68"/>
            <p:cNvSpPr>
              <a:spLocks noChangeArrowheads="1"/>
            </p:cNvSpPr>
            <p:nvPr/>
          </p:nvSpPr>
          <p:spPr bwMode="auto">
            <a:xfrm>
              <a:off x="104314988" y="111955302"/>
              <a:ext cx="249974" cy="235169"/>
            </a:xfrm>
            <a:prstGeom prst="ellipse">
              <a:avLst/>
            </a:prstGeom>
            <a:solidFill>
              <a:srgbClr val="FFFFFF"/>
            </a:solidFill>
            <a:ln w="25400" algn="ctr">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8" name="Rectangle 69"/>
            <p:cNvSpPr>
              <a:spLocks noChangeArrowheads="1"/>
            </p:cNvSpPr>
            <p:nvPr/>
          </p:nvSpPr>
          <p:spPr bwMode="auto">
            <a:xfrm>
              <a:off x="104390577" y="112118443"/>
              <a:ext cx="105377" cy="88160"/>
            </a:xfrm>
            <a:prstGeom prst="rect">
              <a:avLst/>
            </a:prstGeom>
            <a:solidFill>
              <a:srgbClr val="FFFFFF"/>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9" name="Oval 70"/>
            <p:cNvSpPr>
              <a:spLocks noChangeArrowheads="1"/>
            </p:cNvSpPr>
            <p:nvPr/>
          </p:nvSpPr>
          <p:spPr bwMode="auto">
            <a:xfrm>
              <a:off x="102788577" y="104642762"/>
              <a:ext cx="2857500" cy="2800350"/>
            </a:xfrm>
            <a:prstGeom prst="ellipse">
              <a:avLst/>
            </a:prstGeom>
            <a:solidFill>
              <a:srgbClr val="006286"/>
            </a:solidFill>
            <a:ln>
              <a:noFill/>
            </a:ln>
            <a:effectLst/>
            <a:extLst>
              <a:ext uri="{91240B29-F687-4F45-9708-019B960494DF}">
                <a14:hiddenLine xmlns:a14="http://schemas.microsoft.com/office/drawing/2010/main" xmlns="" w="25400"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0" name="Oval 71"/>
            <p:cNvSpPr>
              <a:spLocks noChangeArrowheads="1"/>
            </p:cNvSpPr>
            <p:nvPr/>
          </p:nvSpPr>
          <p:spPr bwMode="auto">
            <a:xfrm>
              <a:off x="104007776" y="104836816"/>
              <a:ext cx="409575" cy="396496"/>
            </a:xfrm>
            <a:prstGeom prst="ellipse">
              <a:avLst/>
            </a:prstGeom>
            <a:solidFill>
              <a:srgbClr val="C3E2F7"/>
            </a:solidFill>
            <a:ln>
              <a:noFill/>
            </a:ln>
            <a:effectLst/>
            <a:extLst>
              <a:ext uri="{91240B29-F687-4F45-9708-019B960494DF}">
                <a14:hiddenLine xmlns:a14="http://schemas.microsoft.com/office/drawing/2010/main" xmlns="" w="25400"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1" name="AutoShape 72"/>
            <p:cNvSpPr>
              <a:spLocks noChangeArrowheads="1"/>
            </p:cNvSpPr>
            <p:nvPr/>
          </p:nvSpPr>
          <p:spPr bwMode="auto">
            <a:xfrm>
              <a:off x="103739798" y="105308300"/>
              <a:ext cx="966005" cy="333375"/>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2" name="AutoShape 73"/>
            <p:cNvSpPr>
              <a:spLocks noChangeArrowheads="1"/>
            </p:cNvSpPr>
            <p:nvPr/>
          </p:nvSpPr>
          <p:spPr bwMode="auto">
            <a:xfrm rot="5400000">
              <a:off x="103382610" y="105713113"/>
              <a:ext cx="904875" cy="190500"/>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3" name="AutoShape 74"/>
            <p:cNvSpPr>
              <a:spLocks noChangeArrowheads="1"/>
            </p:cNvSpPr>
            <p:nvPr/>
          </p:nvSpPr>
          <p:spPr bwMode="auto">
            <a:xfrm rot="5400000">
              <a:off x="104158115" y="105760738"/>
              <a:ext cx="904875" cy="190500"/>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4" name="AutoShape 75"/>
            <p:cNvSpPr>
              <a:spLocks noChangeArrowheads="1"/>
            </p:cNvSpPr>
            <p:nvPr/>
          </p:nvSpPr>
          <p:spPr bwMode="auto">
            <a:xfrm rot="5400000">
              <a:off x="103804412" y="105646437"/>
              <a:ext cx="838200" cy="485775"/>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5" name="AutoShape 76"/>
            <p:cNvSpPr>
              <a:spLocks noChangeArrowheads="1"/>
            </p:cNvSpPr>
            <p:nvPr/>
          </p:nvSpPr>
          <p:spPr bwMode="auto">
            <a:xfrm>
              <a:off x="103086553" y="106055418"/>
              <a:ext cx="2240366" cy="972684"/>
            </a:xfrm>
            <a:prstGeom prst="roundRect">
              <a:avLst>
                <a:gd name="adj" fmla="val 16667"/>
              </a:avLst>
            </a:prstGeom>
            <a:solidFill>
              <a:srgbClr val="C3E2F7"/>
            </a:solidFill>
            <a:ln w="76200" algn="ctr">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6" name="AutoShape 77"/>
            <p:cNvSpPr>
              <a:spLocks noChangeArrowheads="1"/>
            </p:cNvSpPr>
            <p:nvPr/>
          </p:nvSpPr>
          <p:spPr bwMode="auto">
            <a:xfrm>
              <a:off x="104007196" y="104935670"/>
              <a:ext cx="397918" cy="48122"/>
            </a:xfrm>
            <a:prstGeom prst="flowChartTerminator">
              <a:avLst/>
            </a:prstGeom>
            <a:solidFill>
              <a:srgbClr val="006286"/>
            </a:solidFill>
            <a:ln>
              <a:noFill/>
            </a:ln>
            <a:effectLst/>
            <a:extLst>
              <a:ext uri="{91240B29-F687-4F45-9708-019B960494DF}">
                <a14:hiddenLine xmlns:a14="http://schemas.microsoft.com/office/drawing/2010/main" xmlns="" w="25400" algn="ctr">
                  <a:solidFill>
                    <a:srgbClr val="006286"/>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7" name="AutoShape 78"/>
            <p:cNvSpPr>
              <a:spLocks noChangeArrowheads="1"/>
            </p:cNvSpPr>
            <p:nvPr/>
          </p:nvSpPr>
          <p:spPr bwMode="auto">
            <a:xfrm rot="5400000">
              <a:off x="104066494" y="104934942"/>
              <a:ext cx="88850" cy="139206"/>
            </a:xfrm>
            <a:prstGeom prst="flowChartDelay">
              <a:avLst/>
            </a:prstGeom>
            <a:solidFill>
              <a:srgbClr val="C3E2F7"/>
            </a:solidFill>
            <a:ln w="25400" algn="ctr">
              <a:solidFill>
                <a:srgbClr val="006286"/>
              </a:solidFill>
              <a:miter lim="800000"/>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8" name="AutoShape 79"/>
            <p:cNvSpPr>
              <a:spLocks noChangeArrowheads="1"/>
            </p:cNvSpPr>
            <p:nvPr/>
          </p:nvSpPr>
          <p:spPr bwMode="auto">
            <a:xfrm rot="5400000">
              <a:off x="104255856" y="104936437"/>
              <a:ext cx="88850" cy="139206"/>
            </a:xfrm>
            <a:prstGeom prst="flowChartDelay">
              <a:avLst/>
            </a:prstGeom>
            <a:solidFill>
              <a:srgbClr val="C3E2F7"/>
            </a:solidFill>
            <a:ln w="25400" algn="ctr">
              <a:solidFill>
                <a:srgbClr val="006286"/>
              </a:solidFill>
              <a:miter lim="800000"/>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9" name="Text Box 80"/>
            <p:cNvSpPr txBox="1">
              <a:spLocks noChangeArrowheads="1"/>
            </p:cNvSpPr>
            <p:nvPr/>
          </p:nvSpPr>
          <p:spPr bwMode="auto">
            <a:xfrm>
              <a:off x="104583542" y="106181063"/>
              <a:ext cx="707215" cy="610192"/>
            </a:xfrm>
            <a:prstGeom prst="rect">
              <a:avLst/>
            </a:prstGeom>
            <a:noFill/>
            <a:ln>
              <a:noFill/>
            </a:ln>
            <a:effectLst/>
            <a:extLst>
              <a:ext uri="{909E8E84-426E-40DD-AFC4-6F175D3DCCD1}">
                <a14:hiddenFill xmlns:a14="http://schemas.microsoft.com/office/drawing/2010/main" xmlns="">
                  <a:solidFill>
                    <a:srgbClr val="5B9BD5"/>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eaLnBrk="0" fontAlgn="base" hangingPunct="0">
                <a:spcBef>
                  <a:spcPct val="0"/>
                </a:spcBef>
                <a:spcAft>
                  <a:spcPct val="0"/>
                </a:spcAft>
              </a:pPr>
              <a:r>
                <a:rPr lang="en-US" altLang="en-US" sz="4800" noProof="1">
                  <a:solidFill>
                    <a:srgbClr val="006286"/>
                  </a:solidFill>
                  <a:latin typeface="Wingdings" panose="05000000000000000000" pitchFamily="2" charset="2"/>
                </a:rPr>
                <a:t>þ</a:t>
              </a:r>
              <a:endParaRPr lang="en-US" altLang="en-US">
                <a:latin typeface="Arial" panose="020B0604020202020204" pitchFamily="34" charset="0"/>
              </a:endParaRPr>
            </a:p>
          </p:txBody>
        </p:sp>
        <p:sp>
          <p:nvSpPr>
            <p:cNvPr id="90" name="AutoShape 81"/>
            <p:cNvSpPr>
              <a:spLocks noChangeArrowheads="1"/>
            </p:cNvSpPr>
            <p:nvPr/>
          </p:nvSpPr>
          <p:spPr bwMode="auto">
            <a:xfrm flipV="1">
              <a:off x="104136626" y="105791954"/>
              <a:ext cx="175076" cy="174686"/>
            </a:xfrm>
            <a:prstGeom prst="triangle">
              <a:avLst>
                <a:gd name="adj" fmla="val 50000"/>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1" name="AutoShape 82"/>
            <p:cNvSpPr>
              <a:spLocks noChangeArrowheads="1"/>
            </p:cNvSpPr>
            <p:nvPr/>
          </p:nvSpPr>
          <p:spPr bwMode="auto">
            <a:xfrm>
              <a:off x="104136626" y="105318872"/>
              <a:ext cx="175076" cy="477776"/>
            </a:xfrm>
            <a:prstGeom prst="triangle">
              <a:avLst>
                <a:gd name="adj" fmla="val 50000"/>
              </a:avLst>
            </a:pr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2" name="AutoShape 83"/>
            <p:cNvSpPr>
              <a:spLocks noChangeArrowheads="1"/>
            </p:cNvSpPr>
            <p:nvPr/>
          </p:nvSpPr>
          <p:spPr bwMode="auto">
            <a:xfrm>
              <a:off x="104147197" y="105320343"/>
              <a:ext cx="153084" cy="11504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6286"/>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3" name="Oval 84"/>
            <p:cNvSpPr>
              <a:spLocks noChangeArrowheads="1"/>
            </p:cNvSpPr>
            <p:nvPr/>
          </p:nvSpPr>
          <p:spPr bwMode="auto">
            <a:xfrm>
              <a:off x="107219776" y="113505694"/>
              <a:ext cx="2857500" cy="2800350"/>
            </a:xfrm>
            <a:prstGeom prst="ellipse">
              <a:avLst/>
            </a:prstGeom>
            <a:solidFill>
              <a:srgbClr val="006286"/>
            </a:solidFill>
            <a:ln>
              <a:noFill/>
            </a:ln>
            <a:effectLst/>
            <a:extLst>
              <a:ext uri="{91240B29-F687-4F45-9708-019B960494DF}">
                <a14:hiddenLine xmlns:a14="http://schemas.microsoft.com/office/drawing/2010/main" xmlns="" w="25400"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4" name="Oval 85"/>
            <p:cNvSpPr>
              <a:spLocks noChangeArrowheads="1"/>
            </p:cNvSpPr>
            <p:nvPr/>
          </p:nvSpPr>
          <p:spPr bwMode="auto">
            <a:xfrm>
              <a:off x="108438975" y="113699748"/>
              <a:ext cx="409575" cy="396496"/>
            </a:xfrm>
            <a:prstGeom prst="ellipse">
              <a:avLst/>
            </a:prstGeom>
            <a:solidFill>
              <a:srgbClr val="C3E2F7"/>
            </a:solidFill>
            <a:ln>
              <a:noFill/>
            </a:ln>
            <a:effectLst/>
            <a:extLst>
              <a:ext uri="{91240B29-F687-4F45-9708-019B960494DF}">
                <a14:hiddenLine xmlns:a14="http://schemas.microsoft.com/office/drawing/2010/main" xmlns="" w="25400"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5" name="AutoShape 86"/>
            <p:cNvSpPr>
              <a:spLocks noChangeArrowheads="1"/>
            </p:cNvSpPr>
            <p:nvPr/>
          </p:nvSpPr>
          <p:spPr bwMode="auto">
            <a:xfrm>
              <a:off x="108170997" y="114171232"/>
              <a:ext cx="966005" cy="333375"/>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56" name="AutoShape 87"/>
            <p:cNvSpPr>
              <a:spLocks noChangeArrowheads="1"/>
            </p:cNvSpPr>
            <p:nvPr/>
          </p:nvSpPr>
          <p:spPr bwMode="auto">
            <a:xfrm rot="6337331">
              <a:off x="107916211" y="114426078"/>
              <a:ext cx="578570" cy="170903"/>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57" name="AutoShape 88"/>
            <p:cNvSpPr>
              <a:spLocks noChangeArrowheads="1"/>
            </p:cNvSpPr>
            <p:nvPr/>
          </p:nvSpPr>
          <p:spPr bwMode="auto">
            <a:xfrm rot="5400000">
              <a:off x="108589314" y="114623670"/>
              <a:ext cx="904875" cy="190500"/>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58" name="AutoShape 89"/>
            <p:cNvSpPr>
              <a:spLocks noChangeArrowheads="1"/>
            </p:cNvSpPr>
            <p:nvPr/>
          </p:nvSpPr>
          <p:spPr bwMode="auto">
            <a:xfrm rot="5400000">
              <a:off x="108235611" y="114509369"/>
              <a:ext cx="838200" cy="485775"/>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59" name="AutoShape 90"/>
            <p:cNvSpPr>
              <a:spLocks noChangeArrowheads="1"/>
            </p:cNvSpPr>
            <p:nvPr/>
          </p:nvSpPr>
          <p:spPr bwMode="auto">
            <a:xfrm rot="5400000">
              <a:off x="107848327" y="115409653"/>
              <a:ext cx="1345640" cy="218647"/>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60" name="AutoShape 91"/>
            <p:cNvSpPr>
              <a:spLocks noChangeArrowheads="1"/>
            </p:cNvSpPr>
            <p:nvPr/>
          </p:nvSpPr>
          <p:spPr bwMode="auto">
            <a:xfrm rot="5400000">
              <a:off x="108114530" y="115408729"/>
              <a:ext cx="1345640" cy="220496"/>
            </a:xfrm>
            <a:prstGeom prst="flowChartTerminator">
              <a:avLst/>
            </a:prstGeom>
            <a:solidFill>
              <a:srgbClr val="C3E2F7"/>
            </a:solidFill>
            <a:ln>
              <a:noFill/>
            </a:ln>
            <a:effectLst/>
            <a:extLs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61" name="Freeform 92"/>
            <p:cNvSpPr>
              <a:spLocks/>
            </p:cNvSpPr>
            <p:nvPr/>
          </p:nvSpPr>
          <p:spPr bwMode="auto">
            <a:xfrm>
              <a:off x="107982601" y="114089664"/>
              <a:ext cx="1055912" cy="907018"/>
            </a:xfrm>
            <a:custGeom>
              <a:avLst/>
              <a:gdLst>
                <a:gd name="T0" fmla="*/ 912912 w 1055912"/>
                <a:gd name="T1" fmla="*/ 68692 h 907018"/>
                <a:gd name="T2" fmla="*/ 131976 w 1055912"/>
                <a:gd name="T3" fmla="*/ 556546 h 907018"/>
                <a:gd name="T4" fmla="*/ 121055 w 1055912"/>
                <a:gd name="T5" fmla="*/ 741595 h 907018"/>
                <a:gd name="T6" fmla="*/ 670318 w 1055912"/>
                <a:gd name="T7" fmla="*/ 867765 h 907018"/>
                <a:gd name="T8" fmla="*/ 904133 w 1055912"/>
                <a:gd name="T9" fmla="*/ 506079 h 907018"/>
                <a:gd name="T10" fmla="*/ 989979 w 1055912"/>
                <a:gd name="T11" fmla="*/ 144394 h 907018"/>
                <a:gd name="T12" fmla="*/ 912912 w 1055912"/>
                <a:gd name="T13" fmla="*/ 68692 h 907018"/>
              </a:gdLst>
              <a:ahLst/>
              <a:cxnLst>
                <a:cxn ang="0">
                  <a:pos x="T0" y="T1"/>
                </a:cxn>
                <a:cxn ang="0">
                  <a:pos x="T2" y="T3"/>
                </a:cxn>
                <a:cxn ang="0">
                  <a:pos x="T4" y="T5"/>
                </a:cxn>
                <a:cxn ang="0">
                  <a:pos x="T6" y="T7"/>
                </a:cxn>
                <a:cxn ang="0">
                  <a:pos x="T8" y="T9"/>
                </a:cxn>
                <a:cxn ang="0">
                  <a:pos x="T10" y="T11"/>
                </a:cxn>
                <a:cxn ang="0">
                  <a:pos x="T12" y="T13"/>
                </a:cxn>
              </a:cxnLst>
              <a:rect l="0" t="0" r="r" b="b"/>
              <a:pathLst>
                <a:path w="1055912" h="907018">
                  <a:moveTo>
                    <a:pt x="912912" y="68692"/>
                  </a:moveTo>
                  <a:cubicBezTo>
                    <a:pt x="769912" y="137384"/>
                    <a:pt x="263952" y="444396"/>
                    <a:pt x="131976" y="556546"/>
                  </a:cubicBezTo>
                  <a:cubicBezTo>
                    <a:pt x="0" y="668696"/>
                    <a:pt x="31331" y="689725"/>
                    <a:pt x="121055" y="741595"/>
                  </a:cubicBezTo>
                  <a:cubicBezTo>
                    <a:pt x="210779" y="793466"/>
                    <a:pt x="539805" y="907018"/>
                    <a:pt x="670318" y="867765"/>
                  </a:cubicBezTo>
                  <a:cubicBezTo>
                    <a:pt x="800832" y="828512"/>
                    <a:pt x="850857" y="626640"/>
                    <a:pt x="904133" y="506079"/>
                  </a:cubicBezTo>
                  <a:cubicBezTo>
                    <a:pt x="957410" y="385517"/>
                    <a:pt x="986796" y="217291"/>
                    <a:pt x="989979" y="144394"/>
                  </a:cubicBezTo>
                  <a:cubicBezTo>
                    <a:pt x="993162" y="71496"/>
                    <a:pt x="1055912" y="0"/>
                    <a:pt x="912912" y="68692"/>
                  </a:cubicBezTo>
                  <a:close/>
                </a:path>
              </a:pathLst>
            </a:custGeom>
            <a:solidFill>
              <a:srgbClr val="FFFFFF"/>
            </a:solidFill>
            <a:ln w="25400" cap="flat">
              <a:solidFill>
                <a:srgbClr val="006286"/>
              </a:solidFill>
              <a:round/>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62" name="AutoShape 93"/>
            <p:cNvSpPr>
              <a:spLocks noChangeArrowheads="1"/>
            </p:cNvSpPr>
            <p:nvPr/>
          </p:nvSpPr>
          <p:spPr bwMode="auto">
            <a:xfrm rot="-1333050">
              <a:off x="108394062" y="113772242"/>
              <a:ext cx="421694" cy="55929"/>
            </a:xfrm>
            <a:prstGeom prst="flowChartTerminator">
              <a:avLst/>
            </a:prstGeom>
            <a:solidFill>
              <a:srgbClr val="FFFFFF"/>
            </a:solidFill>
            <a:ln w="25400" algn="ctr">
              <a:solidFill>
                <a:srgbClr val="006286"/>
              </a:solidFill>
              <a:miter lim="800000"/>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63" name="AutoShape 94"/>
            <p:cNvSpPr>
              <a:spLocks noChangeArrowheads="1"/>
            </p:cNvSpPr>
            <p:nvPr/>
          </p:nvSpPr>
          <p:spPr bwMode="auto">
            <a:xfrm>
              <a:off x="108404336" y="113803999"/>
              <a:ext cx="475488" cy="45719"/>
            </a:xfrm>
            <a:prstGeom prst="flowChartTerminator">
              <a:avLst/>
            </a:prstGeom>
            <a:solidFill>
              <a:srgbClr val="FFFFFF"/>
            </a:solidFill>
            <a:ln w="25400" algn="ctr">
              <a:solidFill>
                <a:srgbClr val="006286"/>
              </a:solidFill>
              <a:miter lim="800000"/>
              <a:headEnd/>
              <a:tailEnd/>
            </a:ln>
            <a:effectLst/>
            <a:extLst>
              <a:ext uri="{AF507438-7753-43E0-B8FC-AC1667EBCBE1}">
                <a14:hiddenEffects xmlns:a14="http://schemas.microsoft.com/office/drawing/2010/main" xmlns="">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pic>
        <p:nvPicPr>
          <p:cNvPr id="15" name="Picture 14"/>
          <p:cNvPicPr>
            <a:picLocks noChangeAspect="1"/>
          </p:cNvPicPr>
          <p:nvPr/>
        </p:nvPicPr>
        <p:blipFill rotWithShape="1">
          <a:blip r:embed="rId5" cstate="print">
            <a:extLst>
              <a:ext uri="{28A0092B-C50C-407E-A947-70E740481C1C}">
                <a14:useLocalDpi xmlns:a14="http://schemas.microsoft.com/office/drawing/2010/main" xmlns="" val="0"/>
              </a:ext>
            </a:extLst>
          </a:blip>
          <a:srcRect b="27778"/>
          <a:stretch/>
        </p:blipFill>
        <p:spPr>
          <a:xfrm>
            <a:off x="6630009" y="4746684"/>
            <a:ext cx="2769649" cy="1351002"/>
          </a:xfrm>
          <a:prstGeom prst="rect">
            <a:avLst/>
          </a:prstGeom>
        </p:spPr>
      </p:pic>
      <p:sp>
        <p:nvSpPr>
          <p:cNvPr id="110" name="Rectangle 109"/>
          <p:cNvSpPr/>
          <p:nvPr/>
        </p:nvSpPr>
        <p:spPr>
          <a:xfrm>
            <a:off x="6594997" y="727427"/>
            <a:ext cx="1703672" cy="7869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594997" y="-150365"/>
            <a:ext cx="2275246" cy="2275246"/>
          </a:xfrm>
          <a:prstGeom prst="rect">
            <a:avLst/>
          </a:prstGeom>
        </p:spPr>
      </p:pic>
    </p:spTree>
    <p:extLst>
      <p:ext uri="{BB962C8B-B14F-4D97-AF65-F5344CB8AC3E}">
        <p14:creationId xmlns:p14="http://schemas.microsoft.com/office/powerpoint/2010/main" xmlns="" val="3280494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2B31EF-1044-614D-9652-BC8F8BB1828E}"/>
              </a:ext>
            </a:extLst>
          </p:cNvPr>
          <p:cNvPicPr>
            <a:picLocks noChangeAspect="1"/>
          </p:cNvPicPr>
          <p:nvPr/>
        </p:nvPicPr>
        <p:blipFill>
          <a:blip r:embed="rId2"/>
          <a:stretch>
            <a:fillRect/>
          </a:stretch>
        </p:blipFill>
        <p:spPr>
          <a:xfrm>
            <a:off x="0" y="437271"/>
            <a:ext cx="12192000" cy="5983458"/>
          </a:xfrm>
          <a:prstGeom prst="rect">
            <a:avLst/>
          </a:prstGeom>
        </p:spPr>
      </p:pic>
    </p:spTree>
    <p:extLst>
      <p:ext uri="{BB962C8B-B14F-4D97-AF65-F5344CB8AC3E}">
        <p14:creationId xmlns:p14="http://schemas.microsoft.com/office/powerpoint/2010/main" xmlns="" val="1140206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E8422F8-459A-9F43-AF40-7257A7EDC7E2}"/>
              </a:ext>
            </a:extLst>
          </p:cNvPr>
          <p:cNvSpPr/>
          <p:nvPr/>
        </p:nvSpPr>
        <p:spPr>
          <a:xfrm>
            <a:off x="2455987" y="225427"/>
            <a:ext cx="8016693" cy="1283365"/>
          </a:xfrm>
          <a:prstGeom prst="rect">
            <a:avLst/>
          </a:prstGeom>
        </p:spPr>
        <p:txBody>
          <a:bodyPr wrap="square">
            <a:spAutoFit/>
          </a:bodyPr>
          <a:lstStyle/>
          <a:p>
            <a:pPr algn="r">
              <a:lnSpc>
                <a:spcPts val="10000"/>
              </a:lnSpc>
            </a:pPr>
            <a:r>
              <a:rPr lang="en-US" altLang="ja-JP" sz="8000" dirty="0">
                <a:solidFill>
                  <a:schemeClr val="bg1"/>
                </a:solidFill>
                <a:latin typeface="Helvetica Neue UltraLight" panose="02000503000000020004" pitchFamily="2" charset="0"/>
                <a:ea typeface="Helvetica Neue UltraLight" panose="02000503000000020004" pitchFamily="2" charset="0"/>
                <a:cs typeface="Helvetica Neue UltraLight" panose="02000503000000020004" pitchFamily="2" charset="0"/>
              </a:rPr>
              <a:t>1960s</a:t>
            </a:r>
            <a:endParaRPr lang="en-US" sz="8000" dirty="0">
              <a:solidFill>
                <a:schemeClr val="bg1"/>
              </a:solidFill>
              <a:latin typeface="Helvetica Neue UltraLight" panose="02000503000000020004" pitchFamily="2" charset="0"/>
              <a:ea typeface="Helvetica Neue UltraLight" panose="02000503000000020004" pitchFamily="2" charset="0"/>
              <a:cs typeface="Helvetica Neue UltraLight" panose="02000503000000020004" pitchFamily="2" charset="0"/>
            </a:endParaRPr>
          </a:p>
        </p:txBody>
      </p:sp>
      <p:pic>
        <p:nvPicPr>
          <p:cNvPr id="5" name="Picture 4" descr="LarryWeed.png">
            <a:extLst>
              <a:ext uri="{FF2B5EF4-FFF2-40B4-BE49-F238E27FC236}">
                <a16:creationId xmlns:a16="http://schemas.microsoft.com/office/drawing/2014/main" xmlns="" id="{88AD64F0-B4E6-9444-8358-ABB28D93D49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18651" y="1830386"/>
            <a:ext cx="4954697" cy="3827903"/>
          </a:xfrm>
          <a:prstGeom prst="rect">
            <a:avLst/>
          </a:prstGeom>
        </p:spPr>
      </p:pic>
      <p:sp>
        <p:nvSpPr>
          <p:cNvPr id="2" name="Title 1">
            <a:extLst>
              <a:ext uri="{FF2B5EF4-FFF2-40B4-BE49-F238E27FC236}">
                <a16:creationId xmlns:a16="http://schemas.microsoft.com/office/drawing/2014/main" xmlns="" id="{E5AA9886-8367-7548-9C50-D9018895B2AF}"/>
              </a:ext>
            </a:extLst>
          </p:cNvPr>
          <p:cNvSpPr>
            <a:spLocks noGrp="1"/>
          </p:cNvSpPr>
          <p:nvPr>
            <p:ph type="title"/>
          </p:nvPr>
        </p:nvSpPr>
        <p:spPr/>
        <p:txBody>
          <a:bodyPr/>
          <a:lstStyle/>
          <a:p>
            <a:r>
              <a:rPr lang="en-US" dirty="0"/>
              <a:t>1960s</a:t>
            </a:r>
          </a:p>
        </p:txBody>
      </p:sp>
    </p:spTree>
    <p:extLst>
      <p:ext uri="{BB962C8B-B14F-4D97-AF65-F5344CB8AC3E}">
        <p14:creationId xmlns:p14="http://schemas.microsoft.com/office/powerpoint/2010/main" xmlns="" val="4135483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4A7F7077-04B8-834E-8949-966917F722A2}"/>
              </a:ext>
            </a:extLst>
          </p:cNvPr>
          <p:cNvPicPr>
            <a:picLocks noChangeAspect="1"/>
          </p:cNvPicPr>
          <p:nvPr/>
        </p:nvPicPr>
        <p:blipFill>
          <a:blip r:embed="rId3"/>
          <a:stretch>
            <a:fillRect/>
          </a:stretch>
        </p:blipFill>
        <p:spPr>
          <a:xfrm>
            <a:off x="2787797" y="0"/>
            <a:ext cx="5530645" cy="6858000"/>
          </a:xfrm>
          <a:prstGeom prst="rect">
            <a:avLst/>
          </a:prstGeom>
        </p:spPr>
      </p:pic>
      <p:sp>
        <p:nvSpPr>
          <p:cNvPr id="2" name="Title 1">
            <a:extLst>
              <a:ext uri="{FF2B5EF4-FFF2-40B4-BE49-F238E27FC236}">
                <a16:creationId xmlns:a16="http://schemas.microsoft.com/office/drawing/2014/main" xmlns="" id="{AD2E234B-9C99-974B-A95A-FE6A9B1ADBE0}"/>
              </a:ext>
            </a:extLst>
          </p:cNvPr>
          <p:cNvSpPr>
            <a:spLocks noGrp="1"/>
          </p:cNvSpPr>
          <p:nvPr>
            <p:ph type="title"/>
          </p:nvPr>
        </p:nvSpPr>
        <p:spPr/>
        <p:txBody>
          <a:bodyPr/>
          <a:lstStyle/>
          <a:p>
            <a:r>
              <a:rPr lang="en-US" dirty="0"/>
              <a:t>Security</a:t>
            </a:r>
          </a:p>
        </p:txBody>
      </p:sp>
      <p:pic>
        <p:nvPicPr>
          <p:cNvPr id="19" name="Content Placeholder 18">
            <a:extLst>
              <a:ext uri="{FF2B5EF4-FFF2-40B4-BE49-F238E27FC236}">
                <a16:creationId xmlns:a16="http://schemas.microsoft.com/office/drawing/2014/main" xmlns="" id="{435BC928-B25F-9A45-A4C7-0EDB943B5E1B}"/>
              </a:ext>
            </a:extLst>
          </p:cNvPr>
          <p:cNvPicPr>
            <a:picLocks noGrp="1" noChangeAspect="1"/>
          </p:cNvPicPr>
          <p:nvPr>
            <p:ph idx="1"/>
          </p:nvPr>
        </p:nvPicPr>
        <p:blipFill>
          <a:blip r:embed="rId4"/>
          <a:stretch>
            <a:fillRect/>
          </a:stretch>
        </p:blipFill>
        <p:spPr>
          <a:xfrm>
            <a:off x="1" y="2805747"/>
            <a:ext cx="4673600" cy="4052253"/>
          </a:xfrm>
        </p:spPr>
      </p:pic>
      <p:pic>
        <p:nvPicPr>
          <p:cNvPr id="21" name="Picture 20">
            <a:extLst>
              <a:ext uri="{FF2B5EF4-FFF2-40B4-BE49-F238E27FC236}">
                <a16:creationId xmlns:a16="http://schemas.microsoft.com/office/drawing/2014/main" xmlns="" id="{5BEC7E1D-F3C1-CD4D-B0B7-FC2375C83877}"/>
              </a:ext>
            </a:extLst>
          </p:cNvPr>
          <p:cNvPicPr>
            <a:picLocks noChangeAspect="1"/>
          </p:cNvPicPr>
          <p:nvPr/>
        </p:nvPicPr>
        <p:blipFill>
          <a:blip r:embed="rId5"/>
          <a:stretch>
            <a:fillRect/>
          </a:stretch>
        </p:blipFill>
        <p:spPr>
          <a:xfrm>
            <a:off x="6558643" y="0"/>
            <a:ext cx="5633357" cy="6858000"/>
          </a:xfrm>
          <a:prstGeom prst="rect">
            <a:avLst/>
          </a:prstGeom>
        </p:spPr>
      </p:pic>
    </p:spTree>
    <p:extLst>
      <p:ext uri="{BB962C8B-B14F-4D97-AF65-F5344CB8AC3E}">
        <p14:creationId xmlns:p14="http://schemas.microsoft.com/office/powerpoint/2010/main" xmlns="" val="1591455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7DB714A-32DF-AE4E-A42E-6B9B3FA0188D}"/>
              </a:ext>
            </a:extLst>
          </p:cNvPr>
          <p:cNvPicPr>
            <a:picLocks noChangeAspect="1"/>
          </p:cNvPicPr>
          <p:nvPr/>
        </p:nvPicPr>
        <p:blipFill rotWithShape="1">
          <a:blip r:embed="rId3"/>
          <a:srcRect l="21595" t="3240" r="7235" b="3240"/>
          <a:stretch/>
        </p:blipFill>
        <p:spPr>
          <a:xfrm>
            <a:off x="6180606" y="800122"/>
            <a:ext cx="4487394" cy="5283513"/>
          </a:xfrm>
          <a:prstGeom prst="rect">
            <a:avLst/>
          </a:prstGeom>
        </p:spPr>
      </p:pic>
      <p:pic>
        <p:nvPicPr>
          <p:cNvPr id="4" name="Picture 3">
            <a:extLst>
              <a:ext uri="{FF2B5EF4-FFF2-40B4-BE49-F238E27FC236}">
                <a16:creationId xmlns:a16="http://schemas.microsoft.com/office/drawing/2014/main" xmlns="" id="{B47552AC-0869-EC4B-860F-DC8BB37801A7}"/>
              </a:ext>
            </a:extLst>
          </p:cNvPr>
          <p:cNvPicPr>
            <a:picLocks noChangeAspect="1"/>
          </p:cNvPicPr>
          <p:nvPr/>
        </p:nvPicPr>
        <p:blipFill>
          <a:blip r:embed="rId4"/>
          <a:stretch>
            <a:fillRect/>
          </a:stretch>
        </p:blipFill>
        <p:spPr>
          <a:xfrm>
            <a:off x="838200" y="2270632"/>
            <a:ext cx="4439575" cy="4008730"/>
          </a:xfrm>
          <a:prstGeom prst="rect">
            <a:avLst/>
          </a:prstGeom>
        </p:spPr>
      </p:pic>
      <p:sp>
        <p:nvSpPr>
          <p:cNvPr id="2" name="Title 1">
            <a:extLst>
              <a:ext uri="{FF2B5EF4-FFF2-40B4-BE49-F238E27FC236}">
                <a16:creationId xmlns:a16="http://schemas.microsoft.com/office/drawing/2014/main" xmlns="" id="{77466081-41A9-044D-B897-99C505EFF63A}"/>
              </a:ext>
            </a:extLst>
          </p:cNvPr>
          <p:cNvSpPr>
            <a:spLocks noGrp="1"/>
          </p:cNvSpPr>
          <p:nvPr>
            <p:ph type="title"/>
          </p:nvPr>
        </p:nvSpPr>
        <p:spPr/>
        <p:txBody>
          <a:bodyPr/>
          <a:lstStyle/>
          <a:p>
            <a:r>
              <a:rPr lang="en-US" dirty="0"/>
              <a:t>Someday</a:t>
            </a:r>
          </a:p>
        </p:txBody>
      </p:sp>
    </p:spTree>
    <p:extLst>
      <p:ext uri="{BB962C8B-B14F-4D97-AF65-F5344CB8AC3E}">
        <p14:creationId xmlns:p14="http://schemas.microsoft.com/office/powerpoint/2010/main" xmlns="" val="251039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04F21-D99A-6B46-AAE0-44394011934C}"/>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xmlns="" id="{DCA0E0CD-58FC-D64E-956B-276152E24463}"/>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JTFINNELL@ACEP.ORG</a:t>
            </a:r>
          </a:p>
        </p:txBody>
      </p:sp>
      <p:pic>
        <p:nvPicPr>
          <p:cNvPr id="5" name="Picture 4">
            <a:extLst>
              <a:ext uri="{FF2B5EF4-FFF2-40B4-BE49-F238E27FC236}">
                <a16:creationId xmlns:a16="http://schemas.microsoft.com/office/drawing/2014/main" xmlns="" id="{1014CFA4-C4FA-6040-B317-7C55FE8F51FF}"/>
              </a:ext>
            </a:extLst>
          </p:cNvPr>
          <p:cNvPicPr>
            <a:picLocks noChangeAspect="1"/>
          </p:cNvPicPr>
          <p:nvPr/>
        </p:nvPicPr>
        <p:blipFill>
          <a:blip r:embed="rId2"/>
          <a:stretch>
            <a:fillRect/>
          </a:stretch>
        </p:blipFill>
        <p:spPr>
          <a:xfrm>
            <a:off x="0" y="0"/>
            <a:ext cx="12192000" cy="1803400"/>
          </a:xfrm>
          <a:prstGeom prst="rect">
            <a:avLst/>
          </a:prstGeom>
        </p:spPr>
      </p:pic>
      <p:pic>
        <p:nvPicPr>
          <p:cNvPr id="6" name="Picture 5" descr="breeKate.jpg">
            <a:extLst>
              <a:ext uri="{FF2B5EF4-FFF2-40B4-BE49-F238E27FC236}">
                <a16:creationId xmlns:a16="http://schemas.microsoft.com/office/drawing/2014/main" xmlns="" id="{EF44EEF5-BA17-4546-9C52-BAB10EBB108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35574" y="1850381"/>
            <a:ext cx="3450415" cy="4600553"/>
          </a:xfrm>
          <a:prstGeom prst="rect">
            <a:avLst/>
          </a:prstGeom>
        </p:spPr>
      </p:pic>
      <p:pic>
        <p:nvPicPr>
          <p:cNvPr id="7" name="Picture 6" descr="nora.jpg">
            <a:extLst>
              <a:ext uri="{FF2B5EF4-FFF2-40B4-BE49-F238E27FC236}">
                <a16:creationId xmlns:a16="http://schemas.microsoft.com/office/drawing/2014/main" xmlns="" id="{35EFC8B2-9544-8F4B-9BD6-A3109CC17A9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985989" y="1853248"/>
            <a:ext cx="3206011" cy="4600554"/>
          </a:xfrm>
          <a:prstGeom prst="rect">
            <a:avLst/>
          </a:prstGeom>
        </p:spPr>
      </p:pic>
    </p:spTree>
    <p:extLst>
      <p:ext uri="{BB962C8B-B14F-4D97-AF65-F5344CB8AC3E}">
        <p14:creationId xmlns:p14="http://schemas.microsoft.com/office/powerpoint/2010/main" xmlns="" val="1293929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ADAAA93-BCF5-CA42-96D9-68345DC2079F}"/>
              </a:ext>
            </a:extLst>
          </p:cNvPr>
          <p:cNvSpPr/>
          <p:nvPr/>
        </p:nvSpPr>
        <p:spPr>
          <a:xfrm>
            <a:off x="-941295" y="2308435"/>
            <a:ext cx="8016693" cy="1283365"/>
          </a:xfrm>
          <a:prstGeom prst="rect">
            <a:avLst/>
          </a:prstGeom>
        </p:spPr>
        <p:txBody>
          <a:bodyPr wrap="square">
            <a:spAutoFit/>
          </a:bodyPr>
          <a:lstStyle/>
          <a:p>
            <a:pPr algn="ctr">
              <a:lnSpc>
                <a:spcPts val="10000"/>
              </a:lnSpc>
            </a:pPr>
            <a:r>
              <a:rPr lang="en-US" altLang="ja-JP" sz="8000" dirty="0">
                <a:solidFill>
                  <a:schemeClr val="tx1">
                    <a:lumMod val="50000"/>
                    <a:lumOff val="50000"/>
                  </a:schemeClr>
                </a:solidFill>
                <a:latin typeface="Helvetica Neue UltraLight" panose="02000503000000020004" pitchFamily="2" charset="0"/>
                <a:ea typeface="Helvetica Neue UltraLight" panose="02000503000000020004" pitchFamily="2" charset="0"/>
                <a:cs typeface="Helvetica Neue UltraLight" panose="02000503000000020004" pitchFamily="2" charset="0"/>
              </a:rPr>
              <a:t>1970s</a:t>
            </a:r>
            <a:endParaRPr lang="en-US" sz="8000" dirty="0">
              <a:solidFill>
                <a:schemeClr val="tx1">
                  <a:lumMod val="50000"/>
                  <a:lumOff val="50000"/>
                </a:schemeClr>
              </a:solidFill>
              <a:latin typeface="Helvetica Neue UltraLight" panose="02000503000000020004" pitchFamily="2" charset="0"/>
              <a:ea typeface="Helvetica Neue UltraLight" panose="02000503000000020004" pitchFamily="2" charset="0"/>
              <a:cs typeface="Helvetica Neue UltraLight" panose="02000503000000020004" pitchFamily="2" charset="0"/>
            </a:endParaRPr>
          </a:p>
        </p:txBody>
      </p:sp>
      <p:pic>
        <p:nvPicPr>
          <p:cNvPr id="3" name="Picture 2">
            <a:extLst>
              <a:ext uri="{FF2B5EF4-FFF2-40B4-BE49-F238E27FC236}">
                <a16:creationId xmlns:a16="http://schemas.microsoft.com/office/drawing/2014/main" xmlns="" id="{E731411E-EB01-9B44-8283-2C129C4D2A22}"/>
              </a:ext>
            </a:extLst>
          </p:cNvPr>
          <p:cNvPicPr>
            <a:picLocks noChangeAspect="1"/>
          </p:cNvPicPr>
          <p:nvPr/>
        </p:nvPicPr>
        <p:blipFill>
          <a:blip r:embed="rId3"/>
          <a:stretch>
            <a:fillRect/>
          </a:stretch>
        </p:blipFill>
        <p:spPr>
          <a:xfrm>
            <a:off x="6064250" y="0"/>
            <a:ext cx="6127750" cy="3753599"/>
          </a:xfrm>
          <a:prstGeom prst="rect">
            <a:avLst/>
          </a:prstGeom>
        </p:spPr>
      </p:pic>
      <p:pic>
        <p:nvPicPr>
          <p:cNvPr id="6" name="Picture 5">
            <a:extLst>
              <a:ext uri="{FF2B5EF4-FFF2-40B4-BE49-F238E27FC236}">
                <a16:creationId xmlns:a16="http://schemas.microsoft.com/office/drawing/2014/main" xmlns="" id="{E5387500-78AB-FB40-9199-65AC0CFA32DB}"/>
              </a:ext>
            </a:extLst>
          </p:cNvPr>
          <p:cNvPicPr>
            <a:picLocks noChangeAspect="1"/>
          </p:cNvPicPr>
          <p:nvPr/>
        </p:nvPicPr>
        <p:blipFill>
          <a:blip r:embed="rId4"/>
          <a:stretch>
            <a:fillRect/>
          </a:stretch>
        </p:blipFill>
        <p:spPr>
          <a:xfrm>
            <a:off x="4805680" y="3669635"/>
            <a:ext cx="7386320" cy="3165566"/>
          </a:xfrm>
          <a:prstGeom prst="rect">
            <a:avLst/>
          </a:prstGeom>
        </p:spPr>
      </p:pic>
      <p:pic>
        <p:nvPicPr>
          <p:cNvPr id="8" name="Picture 7">
            <a:extLst>
              <a:ext uri="{FF2B5EF4-FFF2-40B4-BE49-F238E27FC236}">
                <a16:creationId xmlns:a16="http://schemas.microsoft.com/office/drawing/2014/main" xmlns="" id="{A448FE4C-0525-5442-BCC5-6FCA8207AD1A}"/>
              </a:ext>
            </a:extLst>
          </p:cNvPr>
          <p:cNvPicPr>
            <a:picLocks noChangeAspect="1"/>
          </p:cNvPicPr>
          <p:nvPr/>
        </p:nvPicPr>
        <p:blipFill>
          <a:blip r:embed="rId5"/>
          <a:stretch>
            <a:fillRect/>
          </a:stretch>
        </p:blipFill>
        <p:spPr>
          <a:xfrm>
            <a:off x="0" y="3712636"/>
            <a:ext cx="7467600" cy="3200400"/>
          </a:xfrm>
          <a:prstGeom prst="rect">
            <a:avLst/>
          </a:prstGeom>
        </p:spPr>
      </p:pic>
      <p:pic>
        <p:nvPicPr>
          <p:cNvPr id="10" name="Picture 9">
            <a:extLst>
              <a:ext uri="{FF2B5EF4-FFF2-40B4-BE49-F238E27FC236}">
                <a16:creationId xmlns:a16="http://schemas.microsoft.com/office/drawing/2014/main" xmlns="" id="{6BC0DA10-F512-384A-8B66-DDD927BFECC3}"/>
              </a:ext>
            </a:extLst>
          </p:cNvPr>
          <p:cNvPicPr>
            <a:picLocks noChangeAspect="1"/>
          </p:cNvPicPr>
          <p:nvPr/>
        </p:nvPicPr>
        <p:blipFill>
          <a:blip r:embed="rId6"/>
          <a:stretch>
            <a:fillRect/>
          </a:stretch>
        </p:blipFill>
        <p:spPr>
          <a:xfrm>
            <a:off x="0" y="116324"/>
            <a:ext cx="5114925" cy="2192111"/>
          </a:xfrm>
          <a:prstGeom prst="rect">
            <a:avLst/>
          </a:prstGeom>
        </p:spPr>
      </p:pic>
    </p:spTree>
    <p:extLst>
      <p:ext uri="{BB962C8B-B14F-4D97-AF65-F5344CB8AC3E}">
        <p14:creationId xmlns:p14="http://schemas.microsoft.com/office/powerpoint/2010/main" xmlns="" val="3055989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3FD1FD-5278-B44C-BD68-0890DDD0DA3F}"/>
              </a:ext>
            </a:extLst>
          </p:cNvPr>
          <p:cNvSpPr>
            <a:spLocks noGrp="1"/>
          </p:cNvSpPr>
          <p:nvPr>
            <p:ph type="title"/>
          </p:nvPr>
        </p:nvSpPr>
        <p:spPr/>
        <p:txBody>
          <a:bodyPr/>
          <a:lstStyle/>
          <a:p>
            <a:r>
              <a:rPr lang="en-US" dirty="0"/>
              <a:t>1970s Digital Revolution</a:t>
            </a:r>
          </a:p>
        </p:txBody>
      </p:sp>
      <p:pic>
        <p:nvPicPr>
          <p:cNvPr id="9" name="Content Placeholder 8">
            <a:extLst>
              <a:ext uri="{FF2B5EF4-FFF2-40B4-BE49-F238E27FC236}">
                <a16:creationId xmlns:a16="http://schemas.microsoft.com/office/drawing/2014/main" xmlns="" id="{A0E13EDD-4BB7-954F-9EDC-7CD77F968667}"/>
              </a:ext>
            </a:extLst>
          </p:cNvPr>
          <p:cNvPicPr>
            <a:picLocks noGrp="1" noChangeAspect="1"/>
          </p:cNvPicPr>
          <p:nvPr>
            <p:ph idx="1"/>
          </p:nvPr>
        </p:nvPicPr>
        <p:blipFill>
          <a:blip r:embed="rId3"/>
          <a:stretch>
            <a:fillRect/>
          </a:stretch>
        </p:blipFill>
        <p:spPr>
          <a:xfrm>
            <a:off x="1889760" y="1645799"/>
            <a:ext cx="8331200" cy="4665471"/>
          </a:xfrm>
        </p:spPr>
      </p:pic>
    </p:spTree>
    <p:extLst>
      <p:ext uri="{BB962C8B-B14F-4D97-AF65-F5344CB8AC3E}">
        <p14:creationId xmlns:p14="http://schemas.microsoft.com/office/powerpoint/2010/main" xmlns="" val="1929055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A8B366E-0316-E24A-A60C-1B3F507421D2}"/>
              </a:ext>
            </a:extLst>
          </p:cNvPr>
          <p:cNvSpPr/>
          <p:nvPr/>
        </p:nvSpPr>
        <p:spPr>
          <a:xfrm>
            <a:off x="4680858" y="2917372"/>
            <a:ext cx="2873829" cy="97971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ADAAA93-BCF5-CA42-96D9-68345DC2079F}"/>
              </a:ext>
            </a:extLst>
          </p:cNvPr>
          <p:cNvSpPr/>
          <p:nvPr/>
        </p:nvSpPr>
        <p:spPr>
          <a:xfrm>
            <a:off x="2087655" y="2787319"/>
            <a:ext cx="8016693" cy="1283365"/>
          </a:xfrm>
          <a:prstGeom prst="rect">
            <a:avLst/>
          </a:prstGeom>
        </p:spPr>
        <p:txBody>
          <a:bodyPr wrap="square">
            <a:spAutoFit/>
          </a:bodyPr>
          <a:lstStyle/>
          <a:p>
            <a:pPr algn="ctr">
              <a:lnSpc>
                <a:spcPts val="10000"/>
              </a:lnSpc>
            </a:pPr>
            <a:r>
              <a:rPr lang="en-US" altLang="ja-JP" sz="8000" dirty="0">
                <a:ln w="6350">
                  <a:noFill/>
                </a:ln>
                <a:solidFill>
                  <a:schemeClr val="bg1"/>
                </a:solidFill>
                <a:latin typeface="Helvetica Neue UltraLight" panose="02000503000000020004" pitchFamily="2" charset="0"/>
                <a:ea typeface="Helvetica Neue UltraLight" panose="02000503000000020004" pitchFamily="2" charset="0"/>
                <a:cs typeface="Helvetica Neue UltraLight" panose="02000503000000020004" pitchFamily="2" charset="0"/>
              </a:rPr>
              <a:t>1980s</a:t>
            </a:r>
            <a:endParaRPr lang="en-US" sz="8000" dirty="0">
              <a:ln w="6350">
                <a:noFill/>
              </a:ln>
              <a:solidFill>
                <a:schemeClr val="bg1"/>
              </a:solidFill>
              <a:latin typeface="Helvetica Neue UltraLight" panose="02000503000000020004" pitchFamily="2" charset="0"/>
              <a:ea typeface="Helvetica Neue UltraLight" panose="02000503000000020004" pitchFamily="2" charset="0"/>
              <a:cs typeface="Helvetica Neue UltraLight" panose="02000503000000020004" pitchFamily="2" charset="0"/>
            </a:endParaRPr>
          </a:p>
        </p:txBody>
      </p:sp>
      <p:pic>
        <p:nvPicPr>
          <p:cNvPr id="4" name="Picture 3">
            <a:extLst>
              <a:ext uri="{FF2B5EF4-FFF2-40B4-BE49-F238E27FC236}">
                <a16:creationId xmlns:a16="http://schemas.microsoft.com/office/drawing/2014/main" xmlns="" id="{B1564890-2611-2844-A4B4-ACC0E959D5FF}"/>
              </a:ext>
            </a:extLst>
          </p:cNvPr>
          <p:cNvPicPr>
            <a:picLocks noChangeAspect="1"/>
          </p:cNvPicPr>
          <p:nvPr/>
        </p:nvPicPr>
        <p:blipFill>
          <a:blip r:embed="rId3"/>
          <a:stretch>
            <a:fillRect/>
          </a:stretch>
        </p:blipFill>
        <p:spPr>
          <a:xfrm>
            <a:off x="0" y="0"/>
            <a:ext cx="6238240" cy="2887414"/>
          </a:xfrm>
          <a:prstGeom prst="rect">
            <a:avLst/>
          </a:prstGeom>
        </p:spPr>
      </p:pic>
      <p:pic>
        <p:nvPicPr>
          <p:cNvPr id="6" name="Picture 5">
            <a:extLst>
              <a:ext uri="{FF2B5EF4-FFF2-40B4-BE49-F238E27FC236}">
                <a16:creationId xmlns:a16="http://schemas.microsoft.com/office/drawing/2014/main" xmlns="" id="{239BE492-709F-F14C-9BAA-A7A44E34EB23}"/>
              </a:ext>
            </a:extLst>
          </p:cNvPr>
          <p:cNvPicPr>
            <a:picLocks noChangeAspect="1"/>
          </p:cNvPicPr>
          <p:nvPr/>
        </p:nvPicPr>
        <p:blipFill>
          <a:blip r:embed="rId4"/>
          <a:stretch>
            <a:fillRect/>
          </a:stretch>
        </p:blipFill>
        <p:spPr>
          <a:xfrm>
            <a:off x="7688063" y="1"/>
            <a:ext cx="4503940" cy="6858000"/>
          </a:xfrm>
          <a:prstGeom prst="rect">
            <a:avLst/>
          </a:prstGeom>
        </p:spPr>
      </p:pic>
      <p:pic>
        <p:nvPicPr>
          <p:cNvPr id="9" name="Picture 8">
            <a:extLst>
              <a:ext uri="{FF2B5EF4-FFF2-40B4-BE49-F238E27FC236}">
                <a16:creationId xmlns:a16="http://schemas.microsoft.com/office/drawing/2014/main" xmlns="" id="{69FC9B90-268B-5841-A47B-CF54878A676A}"/>
              </a:ext>
            </a:extLst>
          </p:cNvPr>
          <p:cNvPicPr>
            <a:picLocks noChangeAspect="1"/>
          </p:cNvPicPr>
          <p:nvPr/>
        </p:nvPicPr>
        <p:blipFill>
          <a:blip r:embed="rId5"/>
          <a:stretch>
            <a:fillRect/>
          </a:stretch>
        </p:blipFill>
        <p:spPr>
          <a:xfrm>
            <a:off x="0" y="3909306"/>
            <a:ext cx="6035040" cy="2862333"/>
          </a:xfrm>
          <a:prstGeom prst="rect">
            <a:avLst/>
          </a:prstGeom>
        </p:spPr>
      </p:pic>
    </p:spTree>
    <p:extLst>
      <p:ext uri="{BB962C8B-B14F-4D97-AF65-F5344CB8AC3E}">
        <p14:creationId xmlns:p14="http://schemas.microsoft.com/office/powerpoint/2010/main" xmlns="" val="2010282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3FD1FD-5278-B44C-BD68-0890DDD0DA3F}"/>
              </a:ext>
            </a:extLst>
          </p:cNvPr>
          <p:cNvSpPr>
            <a:spLocks noGrp="1"/>
          </p:cNvSpPr>
          <p:nvPr>
            <p:ph type="title"/>
          </p:nvPr>
        </p:nvSpPr>
        <p:spPr/>
        <p:txBody>
          <a:bodyPr/>
          <a:lstStyle/>
          <a:p>
            <a:r>
              <a:rPr lang="en-US" dirty="0"/>
              <a:t>1980s Digital Revolution</a:t>
            </a:r>
          </a:p>
        </p:txBody>
      </p:sp>
      <p:pic>
        <p:nvPicPr>
          <p:cNvPr id="7" name="Content Placeholder 6">
            <a:extLst>
              <a:ext uri="{FF2B5EF4-FFF2-40B4-BE49-F238E27FC236}">
                <a16:creationId xmlns:a16="http://schemas.microsoft.com/office/drawing/2014/main" xmlns="" id="{DF3588B9-7274-8C44-9F4E-33AFF5BD96F6}"/>
              </a:ext>
            </a:extLst>
          </p:cNvPr>
          <p:cNvPicPr>
            <a:picLocks noGrp="1" noChangeAspect="1"/>
          </p:cNvPicPr>
          <p:nvPr>
            <p:ph idx="1"/>
          </p:nvPr>
        </p:nvPicPr>
        <p:blipFill>
          <a:blip r:embed="rId3"/>
          <a:stretch>
            <a:fillRect/>
          </a:stretch>
        </p:blipFill>
        <p:spPr>
          <a:xfrm>
            <a:off x="2865120" y="1851289"/>
            <a:ext cx="6217920" cy="4137743"/>
          </a:xfrm>
        </p:spPr>
      </p:pic>
    </p:spTree>
    <p:extLst>
      <p:ext uri="{BB962C8B-B14F-4D97-AF65-F5344CB8AC3E}">
        <p14:creationId xmlns:p14="http://schemas.microsoft.com/office/powerpoint/2010/main" xmlns="" val="2948684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ADAAA93-BCF5-CA42-96D9-68345DC2079F}"/>
              </a:ext>
            </a:extLst>
          </p:cNvPr>
          <p:cNvSpPr/>
          <p:nvPr/>
        </p:nvSpPr>
        <p:spPr>
          <a:xfrm>
            <a:off x="-738095" y="2775795"/>
            <a:ext cx="8016693" cy="1283365"/>
          </a:xfrm>
          <a:prstGeom prst="rect">
            <a:avLst/>
          </a:prstGeom>
        </p:spPr>
        <p:txBody>
          <a:bodyPr wrap="square">
            <a:spAutoFit/>
          </a:bodyPr>
          <a:lstStyle/>
          <a:p>
            <a:pPr algn="ctr">
              <a:lnSpc>
                <a:spcPts val="10000"/>
              </a:lnSpc>
            </a:pPr>
            <a:r>
              <a:rPr lang="en-US" altLang="ja-JP" sz="8000" dirty="0">
                <a:solidFill>
                  <a:schemeClr val="tx1">
                    <a:lumMod val="50000"/>
                    <a:lumOff val="50000"/>
                  </a:schemeClr>
                </a:solidFill>
                <a:latin typeface="Helvetica Neue UltraLight" panose="02000503000000020004" pitchFamily="2" charset="0"/>
                <a:ea typeface="Helvetica Neue UltraLight" panose="02000503000000020004" pitchFamily="2" charset="0"/>
                <a:cs typeface="Helvetica Neue UltraLight" panose="02000503000000020004" pitchFamily="2" charset="0"/>
              </a:rPr>
              <a:t>1990s</a:t>
            </a:r>
            <a:endParaRPr lang="en-US" sz="8000" dirty="0">
              <a:solidFill>
                <a:schemeClr val="tx1">
                  <a:lumMod val="50000"/>
                  <a:lumOff val="50000"/>
                </a:schemeClr>
              </a:solidFill>
              <a:latin typeface="Helvetica Neue UltraLight" panose="02000503000000020004" pitchFamily="2" charset="0"/>
              <a:ea typeface="Helvetica Neue UltraLight" panose="02000503000000020004" pitchFamily="2" charset="0"/>
              <a:cs typeface="Helvetica Neue UltraLight" panose="02000503000000020004" pitchFamily="2" charset="0"/>
            </a:endParaRPr>
          </a:p>
        </p:txBody>
      </p:sp>
      <p:pic>
        <p:nvPicPr>
          <p:cNvPr id="4" name="Picture 3">
            <a:extLst>
              <a:ext uri="{FF2B5EF4-FFF2-40B4-BE49-F238E27FC236}">
                <a16:creationId xmlns:a16="http://schemas.microsoft.com/office/drawing/2014/main" xmlns="" id="{481C5303-0277-CE46-82B3-323B9659C531}"/>
              </a:ext>
            </a:extLst>
          </p:cNvPr>
          <p:cNvPicPr>
            <a:picLocks noChangeAspect="1"/>
          </p:cNvPicPr>
          <p:nvPr/>
        </p:nvPicPr>
        <p:blipFill>
          <a:blip r:embed="rId3"/>
          <a:stretch>
            <a:fillRect/>
          </a:stretch>
        </p:blipFill>
        <p:spPr>
          <a:xfrm>
            <a:off x="0" y="0"/>
            <a:ext cx="2006600" cy="2501900"/>
          </a:xfrm>
          <a:prstGeom prst="rect">
            <a:avLst/>
          </a:prstGeom>
        </p:spPr>
      </p:pic>
      <p:pic>
        <p:nvPicPr>
          <p:cNvPr id="7" name="Picture 6">
            <a:extLst>
              <a:ext uri="{FF2B5EF4-FFF2-40B4-BE49-F238E27FC236}">
                <a16:creationId xmlns:a16="http://schemas.microsoft.com/office/drawing/2014/main" xmlns="" id="{4D0C7DE7-3BD6-074F-A58C-D6FB6FB56C0C}"/>
              </a:ext>
            </a:extLst>
          </p:cNvPr>
          <p:cNvPicPr>
            <a:picLocks noChangeAspect="1"/>
          </p:cNvPicPr>
          <p:nvPr/>
        </p:nvPicPr>
        <p:blipFill>
          <a:blip r:embed="rId4"/>
          <a:stretch>
            <a:fillRect/>
          </a:stretch>
        </p:blipFill>
        <p:spPr>
          <a:xfrm>
            <a:off x="9791700" y="0"/>
            <a:ext cx="2400300" cy="2311400"/>
          </a:xfrm>
          <a:prstGeom prst="rect">
            <a:avLst/>
          </a:prstGeom>
        </p:spPr>
      </p:pic>
      <p:pic>
        <p:nvPicPr>
          <p:cNvPr id="11" name="Picture 10">
            <a:extLst>
              <a:ext uri="{FF2B5EF4-FFF2-40B4-BE49-F238E27FC236}">
                <a16:creationId xmlns:a16="http://schemas.microsoft.com/office/drawing/2014/main" xmlns="" id="{54C7B6E1-A090-D346-BB80-CF95906B18FF}"/>
              </a:ext>
            </a:extLst>
          </p:cNvPr>
          <p:cNvPicPr>
            <a:picLocks noChangeAspect="1"/>
          </p:cNvPicPr>
          <p:nvPr/>
        </p:nvPicPr>
        <p:blipFill>
          <a:blip r:embed="rId5"/>
          <a:stretch>
            <a:fillRect/>
          </a:stretch>
        </p:blipFill>
        <p:spPr>
          <a:xfrm>
            <a:off x="9829800" y="2950117"/>
            <a:ext cx="2324100" cy="3492500"/>
          </a:xfrm>
          <a:prstGeom prst="rect">
            <a:avLst/>
          </a:prstGeom>
        </p:spPr>
      </p:pic>
      <p:pic>
        <p:nvPicPr>
          <p:cNvPr id="14" name="Picture 13">
            <a:extLst>
              <a:ext uri="{FF2B5EF4-FFF2-40B4-BE49-F238E27FC236}">
                <a16:creationId xmlns:a16="http://schemas.microsoft.com/office/drawing/2014/main" xmlns="" id="{EFEFDE77-FA95-1E44-B144-D3C7A7986073}"/>
              </a:ext>
            </a:extLst>
          </p:cNvPr>
          <p:cNvPicPr>
            <a:picLocks noChangeAspect="1"/>
          </p:cNvPicPr>
          <p:nvPr/>
        </p:nvPicPr>
        <p:blipFill>
          <a:blip r:embed="rId6"/>
          <a:stretch>
            <a:fillRect/>
          </a:stretch>
        </p:blipFill>
        <p:spPr>
          <a:xfrm>
            <a:off x="3978093" y="289135"/>
            <a:ext cx="4038600" cy="2019300"/>
          </a:xfrm>
          <a:prstGeom prst="rect">
            <a:avLst/>
          </a:prstGeom>
        </p:spPr>
      </p:pic>
      <p:pic>
        <p:nvPicPr>
          <p:cNvPr id="16" name="Picture 15">
            <a:extLst>
              <a:ext uri="{FF2B5EF4-FFF2-40B4-BE49-F238E27FC236}">
                <a16:creationId xmlns:a16="http://schemas.microsoft.com/office/drawing/2014/main" xmlns="" id="{76E74C04-D511-AB4A-8FC7-85A1F62B631F}"/>
              </a:ext>
            </a:extLst>
          </p:cNvPr>
          <p:cNvPicPr>
            <a:picLocks noChangeAspect="1"/>
          </p:cNvPicPr>
          <p:nvPr/>
        </p:nvPicPr>
        <p:blipFill>
          <a:blip r:embed="rId7"/>
          <a:stretch>
            <a:fillRect/>
          </a:stretch>
        </p:blipFill>
        <p:spPr>
          <a:xfrm>
            <a:off x="-12700" y="4838700"/>
            <a:ext cx="4038600" cy="2019300"/>
          </a:xfrm>
          <a:prstGeom prst="rect">
            <a:avLst/>
          </a:prstGeom>
        </p:spPr>
      </p:pic>
      <p:pic>
        <p:nvPicPr>
          <p:cNvPr id="18" name="Picture 17">
            <a:extLst>
              <a:ext uri="{FF2B5EF4-FFF2-40B4-BE49-F238E27FC236}">
                <a16:creationId xmlns:a16="http://schemas.microsoft.com/office/drawing/2014/main" xmlns="" id="{2F661E4F-C4E3-7C41-8B14-D1F8E793D9AD}"/>
              </a:ext>
            </a:extLst>
          </p:cNvPr>
          <p:cNvPicPr>
            <a:picLocks noChangeAspect="1"/>
          </p:cNvPicPr>
          <p:nvPr/>
        </p:nvPicPr>
        <p:blipFill>
          <a:blip r:embed="rId8"/>
          <a:stretch>
            <a:fillRect/>
          </a:stretch>
        </p:blipFill>
        <p:spPr>
          <a:xfrm>
            <a:off x="5283200" y="3606800"/>
            <a:ext cx="3289300" cy="2463800"/>
          </a:xfrm>
          <a:prstGeom prst="rect">
            <a:avLst/>
          </a:prstGeom>
        </p:spPr>
      </p:pic>
    </p:spTree>
    <p:extLst>
      <p:ext uri="{BB962C8B-B14F-4D97-AF65-F5344CB8AC3E}">
        <p14:creationId xmlns:p14="http://schemas.microsoft.com/office/powerpoint/2010/main" xmlns="" val="2423812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ile folders"/>
          <p:cNvPicPr>
            <a:picLocks noGrp="1" noChangeAspect="1" noChangeArrowheads="1"/>
          </p:cNvPicPr>
          <p:nvPr>
            <p:ph sz="half" idx="1"/>
          </p:nvPr>
        </p:nvPicPr>
        <p:blipFill>
          <a:blip r:embed="rId3">
            <a:extLst>
              <a:ext uri="{28A0092B-C50C-407E-A947-70E740481C1C}">
                <a14:useLocalDpi xmlns:a14="http://schemas.microsoft.com/office/drawing/2010/main" xmlns="" val="0"/>
              </a:ext>
            </a:extLst>
          </a:blip>
          <a:srcRect/>
          <a:stretch>
            <a:fillRect/>
          </a:stretch>
        </p:blipFill>
        <p:spPr>
          <a:xfrm>
            <a:off x="6423025" y="3636964"/>
            <a:ext cx="3194050" cy="2135187"/>
          </a:xfrm>
          <a:ln/>
          <a:effectLst>
            <a:outerShdw blurRad="63500" dist="25399" dir="81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code book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a:xfrm>
            <a:off x="4441826" y="2570163"/>
            <a:ext cx="3419475" cy="2570162"/>
          </a:xfrm>
          <a:prstGeom prst="rect">
            <a:avLst/>
          </a:prstGeom>
          <a:ln/>
          <a:effectLst>
            <a:outerShdw blurRad="63500" dist="25399" dir="81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Manual_ICU_Chart"/>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847850" y="2255295"/>
            <a:ext cx="3048000" cy="2057400"/>
          </a:xfrm>
          <a:prstGeom prst="rect">
            <a:avLst/>
          </a:prstGeom>
          <a:noFill/>
          <a:ln w="38100" cmpd="dbl">
            <a:solidFill>
              <a:srgbClr val="C0C0C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xmlns="" val="0"/>
              </a:ext>
            </a:extLst>
          </a:blip>
          <a:srcRect b="143"/>
          <a:stretch>
            <a:fillRect/>
          </a:stretch>
        </p:blipFill>
        <p:spPr>
          <a:xfrm>
            <a:off x="6496050" y="1393825"/>
            <a:ext cx="3517900" cy="1981200"/>
          </a:xfrm>
          <a:prstGeom prst="rect">
            <a:avLst/>
          </a:prstGeom>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25399" dir="8100000" algn="ctr" rotWithShape="0">
                    <a:schemeClr val="bg2">
                      <a:alpha val="75000"/>
                    </a:schemeClr>
                  </a:outerShdw>
                </a:effectLst>
              </a14:hiddenEffects>
            </a:ext>
          </a:extLst>
        </p:spPr>
      </p:pic>
      <p:pic>
        <p:nvPicPr>
          <p:cNvPr id="3" name="Picture 2">
            <a:extLst>
              <a:ext uri="{FF2B5EF4-FFF2-40B4-BE49-F238E27FC236}">
                <a16:creationId xmlns:a16="http://schemas.microsoft.com/office/drawing/2014/main" xmlns="" id="{6E2DD5D2-CEF1-9B48-9A24-232C20109FD1}"/>
              </a:ext>
            </a:extLst>
          </p:cNvPr>
          <p:cNvPicPr>
            <a:picLocks noChangeAspect="1"/>
          </p:cNvPicPr>
          <p:nvPr/>
        </p:nvPicPr>
        <p:blipFill>
          <a:blip r:embed="rId7"/>
          <a:stretch>
            <a:fillRect/>
          </a:stretch>
        </p:blipFill>
        <p:spPr>
          <a:xfrm>
            <a:off x="28577" y="4624891"/>
            <a:ext cx="4413249" cy="2268033"/>
          </a:xfrm>
          <a:prstGeom prst="rect">
            <a:avLst/>
          </a:prstGeom>
        </p:spPr>
      </p:pic>
      <p:pic>
        <p:nvPicPr>
          <p:cNvPr id="9" name="Picture 8">
            <a:extLst>
              <a:ext uri="{FF2B5EF4-FFF2-40B4-BE49-F238E27FC236}">
                <a16:creationId xmlns:a16="http://schemas.microsoft.com/office/drawing/2014/main" xmlns="" id="{545E9B17-8E8D-4B4D-9F26-8E106472B694}"/>
              </a:ext>
            </a:extLst>
          </p:cNvPr>
          <p:cNvPicPr>
            <a:picLocks noChangeAspect="1"/>
          </p:cNvPicPr>
          <p:nvPr/>
        </p:nvPicPr>
        <p:blipFill>
          <a:blip r:embed="rId8"/>
          <a:stretch>
            <a:fillRect/>
          </a:stretch>
        </p:blipFill>
        <p:spPr>
          <a:xfrm>
            <a:off x="28577" y="0"/>
            <a:ext cx="4178300" cy="1943100"/>
          </a:xfrm>
          <a:prstGeom prst="rect">
            <a:avLst/>
          </a:prstGeom>
        </p:spPr>
      </p:pic>
    </p:spTree>
    <p:extLst>
      <p:ext uri="{BB962C8B-B14F-4D97-AF65-F5344CB8AC3E}">
        <p14:creationId xmlns:p14="http://schemas.microsoft.com/office/powerpoint/2010/main" xmlns="" val="154655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4295</TotalTime>
  <Words>1295</Words>
  <Application>Microsoft Office PowerPoint</Application>
  <PresentationFormat>Custom</PresentationFormat>
  <Paragraphs>275</Paragraphs>
  <Slides>32</Slides>
  <Notes>25</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Information Decision Support</vt:lpstr>
      <vt:lpstr>Slide 2</vt:lpstr>
      <vt:lpstr>1960s</vt:lpstr>
      <vt:lpstr>Slide 4</vt:lpstr>
      <vt:lpstr>1970s Digital Revolution</vt:lpstr>
      <vt:lpstr>Slide 6</vt:lpstr>
      <vt:lpstr>1980s Digital Revolution</vt:lpstr>
      <vt:lpstr>Slide 8</vt:lpstr>
      <vt:lpstr>Slide 9</vt:lpstr>
      <vt:lpstr>Slide 10</vt:lpstr>
      <vt:lpstr>Slide 11</vt:lpstr>
      <vt:lpstr>Electronic Records</vt:lpstr>
      <vt:lpstr>Slide 13</vt:lpstr>
      <vt:lpstr>Health Information Exchanges</vt:lpstr>
      <vt:lpstr>Computer Order Entry / Decision Support</vt:lpstr>
      <vt:lpstr>Orders and Documentation</vt:lpstr>
      <vt:lpstr>“Bill of Rights”</vt:lpstr>
      <vt:lpstr>Slide 18</vt:lpstr>
      <vt:lpstr>Critical Thinking</vt:lpstr>
      <vt:lpstr>Slide 20</vt:lpstr>
      <vt:lpstr>Problem Lists</vt:lpstr>
      <vt:lpstr>Low Back Strain</vt:lpstr>
      <vt:lpstr>Slide 23</vt:lpstr>
      <vt:lpstr>Slide 24</vt:lpstr>
      <vt:lpstr>The Future</vt:lpstr>
      <vt:lpstr>Interoperability</vt:lpstr>
      <vt:lpstr>Expectations</vt:lpstr>
      <vt:lpstr>Slide 28</vt:lpstr>
      <vt:lpstr>Slide 29</vt:lpstr>
      <vt:lpstr>Security</vt:lpstr>
      <vt:lpstr>Someday</vt:lpstr>
      <vt:lpstr>Questions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Informatics</dc:title>
  <dc:creator>John Finnell</dc:creator>
  <cp:lastModifiedBy>Sue</cp:lastModifiedBy>
  <cp:revision>27</cp:revision>
  <dcterms:created xsi:type="dcterms:W3CDTF">2019-03-11T15:20:03Z</dcterms:created>
  <dcterms:modified xsi:type="dcterms:W3CDTF">2019-03-18T13:52:41Z</dcterms:modified>
</cp:coreProperties>
</file>